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0" r:id="rId2"/>
    <p:sldId id="291" r:id="rId3"/>
    <p:sldId id="292" r:id="rId4"/>
    <p:sldId id="293" r:id="rId5"/>
    <p:sldId id="296" r:id="rId6"/>
    <p:sldId id="294" r:id="rId7"/>
    <p:sldId id="295" r:id="rId8"/>
    <p:sldId id="298" r:id="rId9"/>
    <p:sldId id="297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286" r:id="rId23"/>
    <p:sldId id="31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  <a:srgbClr val="CC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 autoAdjust="0"/>
    <p:restoredTop sz="94737" autoAdjust="0"/>
  </p:normalViewPr>
  <p:slideViewPr>
    <p:cSldViewPr>
      <p:cViewPr>
        <p:scale>
          <a:sx n="60" d="100"/>
          <a:sy n="60" d="100"/>
        </p:scale>
        <p:origin x="-74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4C2A7-40CD-46B8-9BC9-BE56C43BAF05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5380F-8CDE-495D-A7BF-6504A9B4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4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111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6296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2106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840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6044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620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4135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5941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4808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6056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5486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675" y="281387"/>
            <a:ext cx="424128" cy="41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18" y="217289"/>
            <a:ext cx="340719" cy="32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 userDrawn="1"/>
        </p:nvSpPr>
        <p:spPr>
          <a:xfrm flipV="1">
            <a:off x="0" y="6597351"/>
            <a:ext cx="9157447" cy="31636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H="1" flipV="1">
            <a:off x="0" y="0"/>
            <a:ext cx="9157447" cy="836712"/>
          </a:xfrm>
          <a:prstGeom prst="rect">
            <a:avLst/>
          </a:prstGeom>
          <a:gradFill flip="none" rotWithShape="1">
            <a:gsLst>
              <a:gs pos="0">
                <a:srgbClr val="C8C8C8"/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6380"/>
            <a:ext cx="7626604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01253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01253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01253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62DDC70C-31B8-4A21-892A-C7055BEAE2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3448" y="836712"/>
            <a:ext cx="9157447" cy="7200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utoShape 2" descr="Bildergebnis für carabao icon"/>
          <p:cNvSpPr>
            <a:spLocks noChangeAspect="1" noChangeArrowheads="1"/>
          </p:cNvSpPr>
          <p:nvPr userDrawn="1"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09" name="Picture 5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556" y="84865"/>
            <a:ext cx="743948" cy="677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11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0080" y="4509120"/>
            <a:ext cx="7772400" cy="1470025"/>
          </a:xfrm>
        </p:spPr>
        <p:txBody>
          <a:bodyPr/>
          <a:lstStyle/>
          <a:p>
            <a:r>
              <a:rPr lang="de-AT" sz="3600" smtClean="0">
                <a:solidFill>
                  <a:schemeClr val="bg1">
                    <a:lumMod val="65000"/>
                  </a:schemeClr>
                </a:solidFill>
              </a:rPr>
              <a:t>Day 2</a:t>
            </a:r>
            <a:r>
              <a:rPr lang="de-AT" smtClean="0"/>
              <a:t/>
            </a:r>
            <a:br>
              <a:rPr lang="de-AT" smtClean="0"/>
            </a:br>
            <a:r>
              <a:rPr lang="de-AT" sz="5400" smtClean="0"/>
              <a:t>Meeting with Carabao</a:t>
            </a:r>
            <a:endParaRPr lang="en-US" sz="5400"/>
          </a:p>
        </p:txBody>
      </p:sp>
      <p:cxnSp>
        <p:nvCxnSpPr>
          <p:cNvPr id="7" name="Straight Connector 6"/>
          <p:cNvCxnSpPr/>
          <p:nvPr/>
        </p:nvCxnSpPr>
        <p:spPr>
          <a:xfrm>
            <a:off x="3203848" y="1340768"/>
            <a:ext cx="0" cy="321259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27584" y="4437112"/>
            <a:ext cx="25089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27584" y="6021288"/>
            <a:ext cx="72008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9364" y="4265332"/>
            <a:ext cx="0" cy="188868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55776" y="1552908"/>
            <a:ext cx="78080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884368" y="5517232"/>
            <a:ext cx="0" cy="63678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391" y="1552908"/>
            <a:ext cx="4334185" cy="288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9882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Exporting an Object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10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7544" y="1124744"/>
            <a:ext cx="8352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AT" sz="2400"/>
              <a:t>Select </a:t>
            </a:r>
            <a:r>
              <a:rPr lang="de-AT" sz="2400" smtClean="0"/>
              <a:t>weird object: </a:t>
            </a:r>
            <a:r>
              <a:rPr lang="en-US" sz="2400" i="1" smtClean="0">
                <a:solidFill>
                  <a:srgbClr val="0070C0"/>
                </a:solidFill>
              </a:rPr>
              <a:t>Select&gt;Objects&gt;Weird </a:t>
            </a:r>
            <a:r>
              <a:rPr lang="en-US" sz="2400" i="1">
                <a:solidFill>
                  <a:srgbClr val="0070C0"/>
                </a:solidFill>
              </a:rPr>
              <a:t>Object (11-14-7-11)</a:t>
            </a:r>
            <a:r>
              <a:rPr lang="en-US" sz="2400"/>
              <a:t> </a:t>
            </a:r>
            <a:endParaRPr lang="en-US" sz="2400" smtClean="0"/>
          </a:p>
          <a:p>
            <a:endParaRPr lang="de-AT" sz="240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Export object (to file </a:t>
            </a:r>
            <a:r>
              <a:rPr lang="en-US" sz="2400" i="1">
                <a:latin typeface="Calibri" pitchFamily="34" charset="0"/>
                <a:cs typeface="Calibri" pitchFamily="34" charset="0"/>
              </a:rPr>
              <a:t>weird object (11-14-7-11).txt</a:t>
            </a:r>
            <a:r>
              <a:rPr lang="en-US" sz="2800" i="1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smtClean="0"/>
              <a:t>)</a:t>
            </a:r>
            <a:endParaRPr lang="de-AT" sz="2400"/>
          </a:p>
          <a:p>
            <a:pPr indent="361950"/>
            <a:r>
              <a:rPr lang="de-AT" sz="2400"/>
              <a:t>Click </a:t>
            </a:r>
            <a:r>
              <a:rPr lang="de-AT" sz="2400" i="1">
                <a:solidFill>
                  <a:srgbClr val="0070C0"/>
                </a:solidFill>
              </a:rPr>
              <a:t>File&gt;Export&gt;Text File (.txt</a:t>
            </a:r>
            <a:r>
              <a:rPr lang="de-AT" sz="2400" i="1" smtClean="0">
                <a:solidFill>
                  <a:srgbClr val="0070C0"/>
                </a:solidFill>
              </a:rPr>
              <a:t>)</a:t>
            </a:r>
          </a:p>
          <a:p>
            <a:pPr indent="361950"/>
            <a:endParaRPr lang="de-AT" sz="2400" i="1">
              <a:solidFill>
                <a:srgbClr val="0070C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Investigate exported file:</a:t>
            </a:r>
          </a:p>
          <a:p>
            <a:pPr indent="361950"/>
            <a:endParaRPr lang="de-AT" sz="2400" i="1">
              <a:solidFill>
                <a:srgbClr val="0070C0"/>
              </a:solidFill>
            </a:endParaRPr>
          </a:p>
          <a:p>
            <a:endParaRPr lang="de-AT" sz="24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66" y="3589693"/>
            <a:ext cx="7373899" cy="2546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7185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Import an Object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11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7544" y="1124744"/>
            <a:ext cx="8352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Import object (from file </a:t>
            </a:r>
            <a:r>
              <a:rPr lang="en-US" sz="2400" i="1">
                <a:latin typeface="Calibri" pitchFamily="34" charset="0"/>
                <a:cs typeface="Calibri" pitchFamily="34" charset="0"/>
              </a:rPr>
              <a:t>weird object (11-14-7-11).txt</a:t>
            </a:r>
            <a:r>
              <a:rPr lang="en-US" sz="2800" i="1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smtClean="0"/>
              <a:t>)</a:t>
            </a:r>
            <a:endParaRPr lang="de-AT" sz="2400"/>
          </a:p>
          <a:p>
            <a:pPr indent="361950"/>
            <a:r>
              <a:rPr lang="de-AT" sz="2400"/>
              <a:t>Click </a:t>
            </a:r>
            <a:r>
              <a:rPr lang="de-AT" sz="2400" i="1" smtClean="0">
                <a:solidFill>
                  <a:srgbClr val="0070C0"/>
                </a:solidFill>
              </a:rPr>
              <a:t>File&gt;Import&gt;Text </a:t>
            </a:r>
            <a:r>
              <a:rPr lang="de-AT" sz="2400" i="1">
                <a:solidFill>
                  <a:srgbClr val="0070C0"/>
                </a:solidFill>
              </a:rPr>
              <a:t>File (.txt</a:t>
            </a:r>
            <a:r>
              <a:rPr lang="de-AT" sz="2400" i="1" smtClean="0">
                <a:solidFill>
                  <a:srgbClr val="0070C0"/>
                </a:solidFill>
              </a:rPr>
              <a:t>)</a:t>
            </a:r>
          </a:p>
          <a:p>
            <a:pPr indent="361950"/>
            <a:endParaRPr lang="de-AT" sz="2400" i="1" smtClean="0">
              <a:solidFill>
                <a:srgbClr val="0070C0"/>
              </a:solidFill>
            </a:endParaRPr>
          </a:p>
          <a:p>
            <a:pPr indent="361950"/>
            <a:endParaRPr lang="de-AT" sz="2400" i="1">
              <a:solidFill>
                <a:srgbClr val="0070C0"/>
              </a:solidFill>
            </a:endParaRPr>
          </a:p>
          <a:p>
            <a:pPr indent="361950"/>
            <a:endParaRPr lang="de-AT" sz="2400" i="1" smtClean="0">
              <a:solidFill>
                <a:srgbClr val="0070C0"/>
              </a:solidFill>
            </a:endParaRPr>
          </a:p>
          <a:p>
            <a:pPr indent="361950"/>
            <a:endParaRPr lang="de-AT" sz="2400" i="1">
              <a:solidFill>
                <a:srgbClr val="0070C0"/>
              </a:solidFill>
            </a:endParaRPr>
          </a:p>
          <a:p>
            <a:pPr indent="361950"/>
            <a:endParaRPr lang="de-AT" sz="2400" i="1" smtClean="0">
              <a:solidFill>
                <a:srgbClr val="0070C0"/>
              </a:solidFill>
            </a:endParaRPr>
          </a:p>
          <a:p>
            <a:pPr indent="361950"/>
            <a:endParaRPr lang="de-AT" sz="2400" i="1">
              <a:solidFill>
                <a:srgbClr val="0070C0"/>
              </a:solidFill>
            </a:endParaRPr>
          </a:p>
          <a:p>
            <a:pPr indent="361950"/>
            <a:endParaRPr lang="de-AT" sz="2400" i="1" smtClean="0">
              <a:solidFill>
                <a:srgbClr val="0070C0"/>
              </a:solidFill>
            </a:endParaRPr>
          </a:p>
          <a:p>
            <a:pPr indent="361950"/>
            <a:endParaRPr lang="de-AT" sz="2400" i="1">
              <a:solidFill>
                <a:srgbClr val="0070C0"/>
              </a:solidFill>
            </a:endParaRPr>
          </a:p>
          <a:p>
            <a:pPr indent="361950"/>
            <a:endParaRPr lang="de-AT" sz="2400" i="1" smtClean="0">
              <a:solidFill>
                <a:srgbClr val="0070C0"/>
              </a:solidFill>
            </a:endParaRPr>
          </a:p>
          <a:p>
            <a:pPr indent="361950"/>
            <a:endParaRPr lang="de-AT" sz="2400" i="1" smtClean="0">
              <a:solidFill>
                <a:srgbClr val="0070C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Check object list:</a:t>
            </a:r>
            <a:r>
              <a:rPr lang="de-AT" sz="2400" i="1" smtClean="0">
                <a:solidFill>
                  <a:srgbClr val="0070C0"/>
                </a:solidFill>
              </a:rPr>
              <a:t> Select&gt;Objects</a:t>
            </a:r>
            <a:endParaRPr lang="de-AT" sz="2400" i="1">
              <a:solidFill>
                <a:srgbClr val="0070C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Show imported object: </a:t>
            </a:r>
            <a:r>
              <a:rPr lang="de-AT" sz="2400" i="1" smtClean="0">
                <a:solidFill>
                  <a:srgbClr val="0070C0"/>
                </a:solidFill>
              </a:rPr>
              <a:t>Plot&gt;Show</a:t>
            </a:r>
            <a:endParaRPr lang="de-AT" sz="2400" i="1">
              <a:solidFill>
                <a:srgbClr val="0070C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07" y="2060848"/>
            <a:ext cx="4053951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0415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Launch Another Carabao Shell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12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7544" y="1124744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Click </a:t>
            </a:r>
            <a:r>
              <a:rPr lang="de-AT" sz="2400" i="1" smtClean="0">
                <a:solidFill>
                  <a:srgbClr val="0070C0"/>
                </a:solidFill>
              </a:rPr>
              <a:t>File&gt;NewShell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517232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Change title (into “Another Shell“)</a:t>
            </a:r>
          </a:p>
          <a:p>
            <a:r>
              <a:rPr lang="de-AT" sz="2400"/>
              <a:t> </a:t>
            </a:r>
            <a:r>
              <a:rPr lang="de-AT" sz="2400" smtClean="0"/>
              <a:t>    using </a:t>
            </a:r>
            <a:r>
              <a:rPr lang="de-AT" sz="2400" i="1" smtClean="0">
                <a:solidFill>
                  <a:srgbClr val="0070C0"/>
                </a:solidFill>
              </a:rPr>
              <a:t>Info&gt;Shell Info&gt;Edit ...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58" y="1700808"/>
            <a:ext cx="4342635" cy="374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8687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665" y="2058728"/>
            <a:ext cx="4359935" cy="374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Copy &amp; Paste Objects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13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7544" y="1124744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Select an object using Select&gt;Objects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Copy object: </a:t>
            </a:r>
            <a:r>
              <a:rPr lang="de-AT" sz="2400" i="1" smtClean="0">
                <a:solidFill>
                  <a:srgbClr val="0070C0"/>
                </a:solidFill>
              </a:rPr>
              <a:t>Edit&gt;Copy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919663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Paste object into “Another Shell“: </a:t>
            </a:r>
            <a:r>
              <a:rPr lang="de-AT" sz="2400" i="1" smtClean="0">
                <a:solidFill>
                  <a:srgbClr val="0070C0"/>
                </a:solidFill>
              </a:rPr>
              <a:t>Edit&gt;Paste</a:t>
            </a:r>
          </a:p>
        </p:txBody>
      </p:sp>
    </p:spTree>
    <p:extLst>
      <p:ext uri="{BB962C8B-B14F-4D97-AF65-F5344CB8AC3E}">
        <p14:creationId xmlns:p14="http://schemas.microsoft.com/office/powerpoint/2010/main" val="25694966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Cutting &amp; Clearing Objects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14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7544" y="1124744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Select an object using Select&gt;Objects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Cut object: </a:t>
            </a:r>
            <a:r>
              <a:rPr lang="de-AT" sz="2400" i="1" smtClean="0">
                <a:solidFill>
                  <a:srgbClr val="0070C0"/>
                </a:solidFill>
              </a:rPr>
              <a:t>Edit&gt;Cut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919663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Clear all objects of the shell: </a:t>
            </a:r>
            <a:r>
              <a:rPr lang="de-AT" sz="2400" i="1" smtClean="0">
                <a:solidFill>
                  <a:srgbClr val="0070C0"/>
                </a:solidFill>
              </a:rPr>
              <a:t>Edit&gt;Clear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049714"/>
            <a:ext cx="4320480" cy="367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07102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Saving &amp; Loading the Shell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15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7544" y="1124744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open a new Carabao shell and create a weird object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change some plot settings (disable bullets, change line width)</a:t>
            </a:r>
          </a:p>
          <a:p>
            <a:r>
              <a:rPr lang="de-AT" sz="2400"/>
              <a:t> </a:t>
            </a:r>
            <a:r>
              <a:rPr lang="de-AT" sz="2400" smtClean="0"/>
              <a:t>    =&gt; </a:t>
            </a:r>
            <a:r>
              <a:rPr lang="de-AT" sz="2400" i="1" smtClean="0">
                <a:solidFill>
                  <a:srgbClr val="0070C0"/>
                </a:solidFill>
              </a:rPr>
              <a:t>Plot&gt;Bullets</a:t>
            </a:r>
            <a:r>
              <a:rPr lang="de-AT" sz="2400" smtClean="0"/>
              <a:t>,  </a:t>
            </a:r>
            <a:r>
              <a:rPr lang="de-AT" sz="2400" i="1" smtClean="0">
                <a:solidFill>
                  <a:srgbClr val="0070C0"/>
                </a:solidFill>
              </a:rPr>
              <a:t>Plot/Line With&gt;5</a:t>
            </a:r>
            <a:r>
              <a:rPr lang="de-AT" sz="2400" smtClean="0"/>
              <a:t> </a:t>
            </a:r>
            <a:endParaRPr lang="de-AT" sz="2400" i="1" smtClean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5517232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save shell: </a:t>
            </a:r>
            <a:r>
              <a:rPr lang="de-AT" sz="2400" i="1" smtClean="0">
                <a:solidFill>
                  <a:srgbClr val="0070C0"/>
                </a:solidFill>
              </a:rPr>
              <a:t>File&gt;Save ...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load shell: </a:t>
            </a:r>
            <a:r>
              <a:rPr lang="de-AT" sz="2400" i="1" smtClean="0">
                <a:solidFill>
                  <a:srgbClr val="0070C0"/>
                </a:solidFill>
              </a:rPr>
              <a:t>File&gt;Open ... </a:t>
            </a:r>
            <a:r>
              <a:rPr lang="de-AT" sz="2400" smtClean="0"/>
              <a:t>(all plot settings are restored)</a:t>
            </a:r>
            <a:endParaRPr lang="de-AT" sz="2400"/>
          </a:p>
          <a:p>
            <a:pPr marL="342900" indent="-342900">
              <a:buFont typeface="Arial" pitchFamily="34" charset="0"/>
              <a:buChar char="•"/>
            </a:pPr>
            <a:endParaRPr lang="de-AT" sz="2400" i="1" smtClean="0">
              <a:solidFill>
                <a:srgbClr val="0070C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676" y="2376001"/>
            <a:ext cx="3510994" cy="3028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7945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Cloning a Shell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16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7544" y="1124744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Either: save and load a shell </a:t>
            </a:r>
            <a:endParaRPr lang="de-AT" sz="2400" i="1" smtClean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5517232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or: </a:t>
            </a:r>
            <a:r>
              <a:rPr lang="de-AT" sz="2400" i="1" smtClean="0">
                <a:solidFill>
                  <a:srgbClr val="0070C0"/>
                </a:solidFill>
              </a:rPr>
              <a:t>File&gt;Clone ... </a:t>
            </a:r>
            <a:r>
              <a:rPr lang="de-AT" sz="2400" smtClean="0"/>
              <a:t>(all plot settings and the current graphics are cloned)</a:t>
            </a:r>
            <a:endParaRPr lang="de-AT" sz="2400"/>
          </a:p>
          <a:p>
            <a:pPr marL="342900" indent="-342900">
              <a:buFont typeface="Arial" pitchFamily="34" charset="0"/>
              <a:buChar char="•"/>
            </a:pPr>
            <a:endParaRPr lang="de-AT" sz="2400" i="1" smtClean="0">
              <a:solidFill>
                <a:srgbClr val="0070C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338" y="1772816"/>
            <a:ext cx="4157910" cy="3586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886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Cloning a Shell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17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7544" y="1124744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Either: save and load a shell </a:t>
            </a:r>
            <a:endParaRPr lang="de-AT" sz="2400" i="1" smtClean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5517232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or: </a:t>
            </a:r>
            <a:r>
              <a:rPr lang="de-AT" sz="2400" i="1" smtClean="0">
                <a:solidFill>
                  <a:srgbClr val="0070C0"/>
                </a:solidFill>
              </a:rPr>
              <a:t>File&gt;Clone ... </a:t>
            </a:r>
            <a:r>
              <a:rPr lang="de-AT" sz="2400" smtClean="0"/>
              <a:t>(all plot settings and the current graphics are cloned)</a:t>
            </a:r>
            <a:endParaRPr lang="de-AT" sz="2400"/>
          </a:p>
          <a:p>
            <a:pPr marL="342900" indent="-342900">
              <a:buFont typeface="Arial" pitchFamily="34" charset="0"/>
              <a:buChar char="•"/>
            </a:pPr>
            <a:endParaRPr lang="de-AT" sz="2400" i="1" smtClean="0">
              <a:solidFill>
                <a:srgbClr val="0070C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628800"/>
            <a:ext cx="4536505" cy="3913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874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The Gallery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18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7544" y="1124744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Can add any current graphics to the gallery</a:t>
            </a:r>
            <a:endParaRPr lang="de-AT" sz="2400" i="1" smtClean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5685055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Recalling a gallery picture does also restore the according shell settings</a:t>
            </a:r>
            <a:endParaRPr lang="de-AT" sz="2400" i="1" smtClean="0">
              <a:solidFill>
                <a:srgbClr val="0070C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614033"/>
            <a:ext cx="4633888" cy="3932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2563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Report Generation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19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7544" y="5559623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A Word report can be generated from the gallery</a:t>
            </a:r>
            <a:endParaRPr lang="de-AT" sz="2400" i="1" smtClean="0">
              <a:solidFill>
                <a:srgbClr val="0070C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920880" cy="3861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140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Get in Touch with Carabao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2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9552" y="1124744"/>
            <a:ext cx="81369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Carabao is a MATLAB object class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Supports rapid prototyping of a GUI (so called “shell“)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2400"/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Allows: to import log data, analyze &amp; data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Rapid creation of reports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2400"/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Data is contained in properties of objects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Objects can be stored to a data base &amp; retrieved from there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2400"/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Objects can be copied and pasted into „packages“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Objects can be selected from a package by „basket concept“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240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You can generate overview graphics or KPI-numbers over the objects of a basket (subset of a package)</a:t>
            </a:r>
          </a:p>
        </p:txBody>
      </p:sp>
    </p:spTree>
    <p:extLst>
      <p:ext uri="{BB962C8B-B14F-4D97-AF65-F5344CB8AC3E}">
        <p14:creationId xmlns:p14="http://schemas.microsoft.com/office/powerpoint/2010/main" val="40887875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The Basket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20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7544" y="1268760"/>
            <a:ext cx="8352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The „basket“ is an abstract concept for defining a sub-collection of all shell objects.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By standard a selection by class and/or type is supported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The „basket“ method can be overloaded for customized applications 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865" y="3356992"/>
            <a:ext cx="3441923" cy="281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9938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Break in Fresh Air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21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16832"/>
            <a:ext cx="5705275" cy="382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3994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46"/>
          <a:stretch/>
        </p:blipFill>
        <p:spPr bwMode="auto">
          <a:xfrm>
            <a:off x="755576" y="1124744"/>
            <a:ext cx="7635957" cy="5217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Lessons Learnt (1)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136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Lessons Learnt (2)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23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" r="4814"/>
          <a:stretch/>
        </p:blipFill>
        <p:spPr bwMode="auto">
          <a:xfrm>
            <a:off x="693084" y="1556792"/>
            <a:ext cx="7805130" cy="4445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0882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Rapid Prototyping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07904" y="1548075"/>
            <a:ext cx="49685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AT" sz="2800" smtClean="0"/>
              <a:t>Carabao is an object class that supports rapid protyping.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2800"/>
          </a:p>
          <a:p>
            <a:pPr marL="342900" indent="-342900">
              <a:buFont typeface="Arial" pitchFamily="34" charset="0"/>
              <a:buChar char="•"/>
            </a:pPr>
            <a:r>
              <a:rPr lang="de-AT" sz="2800" smtClean="0"/>
              <a:t>Making an espresso takes less than 30 seconds.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2800"/>
          </a:p>
          <a:p>
            <a:pPr marL="342900" indent="-342900">
              <a:buFont typeface="Arial" pitchFamily="34" charset="0"/>
              <a:buChar char="•"/>
            </a:pPr>
            <a:r>
              <a:rPr lang="de-AT" sz="2800" smtClean="0"/>
              <a:t>Deriving a new object class from Carabao takes less than 30 seconds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2448272" cy="4845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2266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Launching a Carabao Shell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4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3917" y="2099202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Mind: have a Carabao class folder on the MATLAB path (e.g. Carabao/v1e)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59" y="1138874"/>
            <a:ext cx="7059344" cy="746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342" y="3021777"/>
            <a:ext cx="3933578" cy="340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1048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Weird, Ball, Cube &amp; Shit Objects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5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3568" y="1196752"/>
            <a:ext cx="79928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A Carabao shell can hold several objects which can be of different class and type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280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To demonstrate this we are using </a:t>
            </a:r>
          </a:p>
          <a:p>
            <a:pPr marL="914400" lvl="1" indent="-457200">
              <a:buFont typeface="Calibri" pitchFamily="34" charset="0"/>
              <a:buChar char="-"/>
            </a:pPr>
            <a:r>
              <a:rPr lang="de-AT" sz="2400" smtClean="0">
                <a:latin typeface="+mj-lt"/>
                <a:cs typeface="Courier New" pitchFamily="49" charset="0"/>
              </a:rPr>
              <a:t>weird objects  </a:t>
            </a:r>
            <a:r>
              <a:rPr lang="de-AT" sz="2000" smtClean="0">
                <a:latin typeface="+mj-lt"/>
                <a:cs typeface="Courier New" pitchFamily="49" charset="0"/>
              </a:rPr>
              <a:t>  </a:t>
            </a:r>
            <a:r>
              <a:rPr lang="de-AT" sz="2400" smtClean="0">
                <a:latin typeface="+mj-lt"/>
                <a:cs typeface="Courier New" pitchFamily="49" charset="0"/>
              </a:rPr>
              <a:t> (class ‘carabao‘, type ‘weird‘)</a:t>
            </a:r>
          </a:p>
          <a:p>
            <a:pPr marL="914400" lvl="1" indent="-457200">
              <a:buFont typeface="Calibri" pitchFamily="34" charset="0"/>
              <a:buChar char="-"/>
            </a:pPr>
            <a:r>
              <a:rPr lang="de-AT" sz="2400" smtClean="0">
                <a:latin typeface="+mj-lt"/>
                <a:cs typeface="Courier New" pitchFamily="49" charset="0"/>
              </a:rPr>
              <a:t>ball objects     </a:t>
            </a:r>
            <a:r>
              <a:rPr lang="de-AT" sz="1000" smtClean="0">
                <a:latin typeface="+mj-lt"/>
                <a:cs typeface="Courier New" pitchFamily="49" charset="0"/>
              </a:rPr>
              <a:t> </a:t>
            </a:r>
            <a:r>
              <a:rPr lang="de-AT" sz="2400" smtClean="0">
                <a:latin typeface="+mj-lt"/>
                <a:cs typeface="Courier New" pitchFamily="49" charset="0"/>
              </a:rPr>
              <a:t>   (class ‘carabao‘,  type ‘ball‘)</a:t>
            </a:r>
          </a:p>
          <a:p>
            <a:pPr marL="914400" lvl="1" indent="-457200">
              <a:buFont typeface="Calibri" pitchFamily="34" charset="0"/>
              <a:buChar char="-"/>
            </a:pPr>
            <a:r>
              <a:rPr lang="de-AT" sz="2400" smtClean="0">
                <a:latin typeface="+mj-lt"/>
                <a:cs typeface="Courier New" pitchFamily="49" charset="0"/>
              </a:rPr>
              <a:t>cube objects      (class ‘carabao‘,  type ‘cube‘)</a:t>
            </a:r>
          </a:p>
          <a:p>
            <a:pPr marL="914400" lvl="1" indent="-457200">
              <a:buFont typeface="Calibri" pitchFamily="34" charset="0"/>
              <a:buChar char="-"/>
            </a:pPr>
            <a:r>
              <a:rPr lang="de-AT" sz="2400" smtClean="0">
                <a:latin typeface="+mj-lt"/>
                <a:cs typeface="Courier New" pitchFamily="49" charset="0"/>
              </a:rPr>
              <a:t>shit objects        (class ‘carashit‘,  type ‚‘shell‘)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8" t="5604" r="28631" b="30388"/>
          <a:stretch/>
        </p:blipFill>
        <p:spPr bwMode="auto">
          <a:xfrm>
            <a:off x="5940152" y="4581128"/>
            <a:ext cx="2121602" cy="1790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53" y="4581128"/>
            <a:ext cx="2086687" cy="1790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504" y="4581128"/>
            <a:ext cx="2113608" cy="1808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5863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A Weird Object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6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7544" y="1124744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smtClean="0"/>
              <a:t>Create a weird object for playing around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7" y="1772816"/>
            <a:ext cx="4532669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67544" y="5805264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smtClean="0"/>
              <a:t>Click: </a:t>
            </a:r>
            <a:r>
              <a:rPr lang="de-AT" sz="2400" i="1" smtClean="0">
                <a:solidFill>
                  <a:srgbClr val="0070C0"/>
                </a:solidFill>
              </a:rPr>
              <a:t>File&gt;New&gt;Weird</a:t>
            </a:r>
          </a:p>
        </p:txBody>
      </p:sp>
    </p:spTree>
    <p:extLst>
      <p:ext uri="{BB962C8B-B14F-4D97-AF65-F5344CB8AC3E}">
        <p14:creationId xmlns:p14="http://schemas.microsoft.com/office/powerpoint/2010/main" val="40610939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Plotting &amp; Animating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7544" y="1124744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smtClean="0"/>
              <a:t>We can show and animate the weird object</a:t>
            </a:r>
            <a:endParaRPr lang="de-AT" sz="280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67544" y="5861506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smtClean="0"/>
              <a:t>Click: </a:t>
            </a:r>
            <a:r>
              <a:rPr lang="de-AT" sz="2400" i="1" smtClean="0">
                <a:solidFill>
                  <a:srgbClr val="0070C0"/>
                </a:solidFill>
              </a:rPr>
              <a:t>Plot&gt;Show</a:t>
            </a:r>
            <a:r>
              <a:rPr lang="de-AT" sz="2400" smtClean="0"/>
              <a:t> or </a:t>
            </a:r>
            <a:r>
              <a:rPr lang="de-AT" sz="2400" i="1" smtClean="0">
                <a:solidFill>
                  <a:srgbClr val="0070C0"/>
                </a:solidFill>
              </a:rPr>
              <a:t>Plot&gt;Animate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10040" y="1772816"/>
            <a:ext cx="7121844" cy="3958278"/>
            <a:chOff x="1110040" y="1877702"/>
            <a:chExt cx="7121844" cy="3958278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040" y="1877702"/>
              <a:ext cx="4614087" cy="3958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1877702"/>
              <a:ext cx="2147716" cy="1828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3858454"/>
              <a:ext cx="2147716" cy="1851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1822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Ball &amp; Cube Objects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7544" y="1124744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smtClean="0"/>
              <a:t>Creating other objects like balls and cubes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5775647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smtClean="0"/>
              <a:t>Click: </a:t>
            </a:r>
            <a:r>
              <a:rPr lang="de-AT" sz="2400" i="1" smtClean="0">
                <a:solidFill>
                  <a:srgbClr val="0070C0"/>
                </a:solidFill>
              </a:rPr>
              <a:t>File&gt;New&gt;Ball</a:t>
            </a:r>
            <a:r>
              <a:rPr lang="de-AT" sz="2400" smtClean="0"/>
              <a:t>  and  </a:t>
            </a:r>
            <a:r>
              <a:rPr lang="de-AT" sz="2400" i="1" smtClean="0">
                <a:solidFill>
                  <a:srgbClr val="0070C0"/>
                </a:solidFill>
              </a:rPr>
              <a:t>File&gt;New&gt;Cube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55" y="2032049"/>
            <a:ext cx="3754278" cy="319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649" y="2032049"/>
            <a:ext cx="3724775" cy="319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3054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Selecting an Object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7544" y="1124744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/>
              <a:t>Select an object </a:t>
            </a:r>
            <a:r>
              <a:rPr lang="de-AT" sz="2400" smtClean="0"/>
              <a:t>using the </a:t>
            </a:r>
            <a:r>
              <a:rPr lang="de-AT" sz="2400" i="1">
                <a:solidFill>
                  <a:srgbClr val="0070C0"/>
                </a:solidFill>
              </a:rPr>
              <a:t>Select/Objects</a:t>
            </a:r>
            <a:r>
              <a:rPr lang="de-AT" sz="2400"/>
              <a:t> menu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5847655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smtClean="0"/>
              <a:t>Selecting the package object (Carabao Shell) we see all objects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666" y="1748106"/>
            <a:ext cx="462959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7058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742</Words>
  <Application>Microsoft Office PowerPoint</Application>
  <PresentationFormat>On-screen Show (4:3)</PresentationFormat>
  <Paragraphs>170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Day 2 Meeting with Carabao</vt:lpstr>
      <vt:lpstr>Get in Touch with Carabao</vt:lpstr>
      <vt:lpstr>Rapid Prototyping</vt:lpstr>
      <vt:lpstr>Launching a Carabao Shell</vt:lpstr>
      <vt:lpstr>Weird, Ball, Cube &amp; Shit Objects</vt:lpstr>
      <vt:lpstr>A Weird Object</vt:lpstr>
      <vt:lpstr>Plotting &amp; Animating</vt:lpstr>
      <vt:lpstr>Ball &amp; Cube Objects</vt:lpstr>
      <vt:lpstr>Selecting an Object</vt:lpstr>
      <vt:lpstr>Exporting an Object</vt:lpstr>
      <vt:lpstr>Import an Object</vt:lpstr>
      <vt:lpstr>Launch Another Carabao Shell</vt:lpstr>
      <vt:lpstr>Copy &amp; Paste Objects</vt:lpstr>
      <vt:lpstr>Cutting &amp; Clearing Objects</vt:lpstr>
      <vt:lpstr>Saving &amp; Loading the Shell</vt:lpstr>
      <vt:lpstr>Cloning a Shell</vt:lpstr>
      <vt:lpstr>Cloning a Shell</vt:lpstr>
      <vt:lpstr>The Gallery</vt:lpstr>
      <vt:lpstr>Report Generation</vt:lpstr>
      <vt:lpstr>The Basket</vt:lpstr>
      <vt:lpstr>Break in Fresh Air</vt:lpstr>
      <vt:lpstr>Lessons Learnt (1)</vt:lpstr>
      <vt:lpstr>Lessons Learnt (2)</vt:lpstr>
    </vt:vector>
  </TitlesOfParts>
  <Company>BESI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Carabao Workshop</dc:title>
  <dc:creator>Hugo Pristauz</dc:creator>
  <cp:lastModifiedBy>Hugo Pristauz</cp:lastModifiedBy>
  <cp:revision>67</cp:revision>
  <dcterms:created xsi:type="dcterms:W3CDTF">2016-04-03T17:35:27Z</dcterms:created>
  <dcterms:modified xsi:type="dcterms:W3CDTF">2016-04-06T13:45:10Z</dcterms:modified>
</cp:coreProperties>
</file>