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0" r:id="rId2"/>
    <p:sldId id="294" r:id="rId3"/>
    <p:sldId id="291" r:id="rId4"/>
    <p:sldId id="295" r:id="rId5"/>
    <p:sldId id="29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CC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737" autoAdjust="0"/>
  </p:normalViewPr>
  <p:slideViewPr>
    <p:cSldViewPr>
      <p:cViewPr>
        <p:scale>
          <a:sx n="60" d="100"/>
          <a:sy n="60" d="100"/>
        </p:scale>
        <p:origin x="-29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4C2A7-40CD-46B8-9BC9-BE56C43BAF05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5380F-8CDE-495D-A7BF-6504A9B4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4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11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6296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210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84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044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620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4135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5941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80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6056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5486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675" y="281387"/>
            <a:ext cx="424128" cy="41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8" y="217289"/>
            <a:ext cx="340719" cy="32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 userDrawn="1"/>
        </p:nvSpPr>
        <p:spPr>
          <a:xfrm flipV="1">
            <a:off x="0" y="6597351"/>
            <a:ext cx="9157447" cy="31636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H="1" flipV="1">
            <a:off x="0" y="0"/>
            <a:ext cx="9157447" cy="836712"/>
          </a:xfrm>
          <a:prstGeom prst="rect">
            <a:avLst/>
          </a:prstGeom>
          <a:gradFill flip="none" rotWithShape="1">
            <a:gsLst>
              <a:gs pos="0">
                <a:srgbClr val="C8C8C8"/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6380"/>
            <a:ext cx="7626604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01253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01253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01253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2DDC70C-31B8-4A21-892A-C7055BEAE2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3448" y="836712"/>
            <a:ext cx="9157447" cy="7200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Bildergebnis für carabao icon"/>
          <p:cNvSpPr>
            <a:spLocks noChangeAspect="1" noChangeArrowheads="1"/>
          </p:cNvSpPr>
          <p:nvPr userDrawn="1"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9" name="Picture 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556" y="84865"/>
            <a:ext cx="743948" cy="67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11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080" y="4509120"/>
            <a:ext cx="7772400" cy="1470025"/>
          </a:xfrm>
        </p:spPr>
        <p:txBody>
          <a:bodyPr/>
          <a:lstStyle/>
          <a:p>
            <a:r>
              <a:rPr lang="de-AT" sz="3600" smtClean="0">
                <a:solidFill>
                  <a:schemeClr val="bg1">
                    <a:lumMod val="65000"/>
                  </a:schemeClr>
                </a:solidFill>
              </a:rPr>
              <a:t>Day </a:t>
            </a:r>
            <a:r>
              <a:rPr lang="de-AT" sz="360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de-AT" smtClean="0"/>
              <a:t/>
            </a:r>
            <a:br>
              <a:rPr lang="de-AT" smtClean="0"/>
            </a:br>
            <a:r>
              <a:rPr lang="de-AT" sz="5400" smtClean="0"/>
              <a:t>Time For Espresso</a:t>
            </a:r>
            <a:endParaRPr lang="en-US" sz="5400"/>
          </a:p>
        </p:txBody>
      </p:sp>
      <p:cxnSp>
        <p:nvCxnSpPr>
          <p:cNvPr id="7" name="Straight Connector 6"/>
          <p:cNvCxnSpPr/>
          <p:nvPr/>
        </p:nvCxnSpPr>
        <p:spPr>
          <a:xfrm>
            <a:off x="3203848" y="1340768"/>
            <a:ext cx="0" cy="321259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7584" y="4437112"/>
            <a:ext cx="25089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7584" y="6021288"/>
            <a:ext cx="72008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9364" y="4265332"/>
            <a:ext cx="0" cy="188868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55776" y="1552908"/>
            <a:ext cx="78080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84368" y="5517232"/>
            <a:ext cx="0" cy="63678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"/>
          <a:stretch/>
        </p:blipFill>
        <p:spPr bwMode="auto">
          <a:xfrm>
            <a:off x="3610302" y="1589137"/>
            <a:ext cx="42583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988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Carabao Shell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2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707904" y="1116472"/>
            <a:ext cx="1944216" cy="871381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>
                <a:solidFill>
                  <a:schemeClr val="tx1"/>
                </a:solidFill>
              </a:rPr>
              <a:t>interactive</a:t>
            </a:r>
          </a:p>
          <a:p>
            <a:pPr algn="ctr"/>
            <a:r>
              <a:rPr lang="de-AT" smtClean="0">
                <a:solidFill>
                  <a:schemeClr val="tx1"/>
                </a:solidFill>
              </a:rPr>
              <a:t>graphical shell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r="21401"/>
          <a:stretch/>
        </p:blipFill>
        <p:spPr bwMode="auto">
          <a:xfrm>
            <a:off x="3131840" y="2203877"/>
            <a:ext cx="3097690" cy="30973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894535" y="2383082"/>
            <a:ext cx="1944216" cy="862124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>
                <a:solidFill>
                  <a:schemeClr val="tx1"/>
                </a:solidFill>
              </a:rPr>
              <a:t>copy &amp; paste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16216" y="2369808"/>
            <a:ext cx="1944216" cy="866754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>
                <a:solidFill>
                  <a:schemeClr val="tx1"/>
                </a:solidFill>
              </a:rPr>
              <a:t>gallery</a:t>
            </a:r>
          </a:p>
          <a:p>
            <a:pPr algn="ctr"/>
            <a:r>
              <a:rPr lang="de-AT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de-AT" smtClean="0">
                <a:solidFill>
                  <a:schemeClr val="tx1"/>
                </a:solidFill>
              </a:rPr>
              <a:t>report generation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99592" y="4293096"/>
            <a:ext cx="1944216" cy="8640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>
                <a:solidFill>
                  <a:schemeClr val="tx1"/>
                </a:solidFill>
              </a:rPr>
              <a:t>basket</a:t>
            </a:r>
          </a:p>
          <a:p>
            <a:pPr algn="ctr"/>
            <a:r>
              <a:rPr lang="de-AT" smtClean="0">
                <a:solidFill>
                  <a:schemeClr val="tx1"/>
                </a:solidFill>
              </a:rPr>
              <a:t>concept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16216" y="4279819"/>
            <a:ext cx="1944216" cy="8640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>
                <a:solidFill>
                  <a:schemeClr val="tx1"/>
                </a:solidFill>
              </a:rPr>
              <a:t>refresh</a:t>
            </a:r>
          </a:p>
          <a:p>
            <a:pPr algn="ctr"/>
            <a:r>
              <a:rPr lang="de-AT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de-AT" smtClean="0">
                <a:solidFill>
                  <a:schemeClr val="tx1"/>
                </a:solidFill>
              </a:rPr>
              <a:t>rebuild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07904" y="5517232"/>
            <a:ext cx="1944216" cy="8640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>
                <a:solidFill>
                  <a:schemeClr val="tx1"/>
                </a:solidFill>
              </a:rPr>
              <a:t>building</a:t>
            </a:r>
          </a:p>
          <a:p>
            <a:pPr algn="ctr"/>
            <a:r>
              <a:rPr lang="de-AT" smtClean="0">
                <a:solidFill>
                  <a:schemeClr val="tx1"/>
                </a:solidFill>
              </a:rPr>
              <a:t>blocks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96" y="2515484"/>
            <a:ext cx="1415209" cy="13776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68676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16" grpId="0" animBg="1"/>
      <p:bldP spid="17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Moving to the Next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52" y="1402898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smtClean="0"/>
              <a:t>On day #1 we created a log </a:t>
            </a:r>
            <a:r>
              <a:rPr lang="en-US" sz="2800"/>
              <a:t>file </a:t>
            </a:r>
            <a:r>
              <a:rPr lang="en-US" sz="2800"/>
              <a:t>analysis </a:t>
            </a:r>
            <a:r>
              <a:rPr lang="en-US" sz="2800" smtClean="0"/>
              <a:t>tool (using procedural programming style)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smtClean="0"/>
              <a:t>Is it possible to convert this analysis tool into </a:t>
            </a:r>
            <a:r>
              <a:rPr lang="en-US" sz="2800"/>
              <a:t>a menu based dialog driven analysis </a:t>
            </a:r>
            <a:r>
              <a:rPr lang="en-US" sz="2800"/>
              <a:t>tool </a:t>
            </a:r>
            <a:r>
              <a:rPr lang="en-US" sz="2800" smtClean="0"/>
              <a:t>which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smtClean="0"/>
              <a:t>It should </a:t>
            </a:r>
            <a:r>
              <a:rPr lang="en-US" sz="2800"/>
              <a:t>supports all the fancy features of the Carabao shell, like mass storage (save and load), data importing and exporting, shell cloning, package </a:t>
            </a:r>
            <a:endParaRPr lang="de-AT" sz="2800" smtClean="0"/>
          </a:p>
        </p:txBody>
      </p:sp>
    </p:spTree>
    <p:extLst>
      <p:ext uri="{BB962C8B-B14F-4D97-AF65-F5344CB8AC3E}">
        <p14:creationId xmlns:p14="http://schemas.microsoft.com/office/powerpoint/2010/main" val="40887875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Rapid Prototyping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03848" y="2110204"/>
            <a:ext cx="54726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70C0"/>
                </a:solidFill>
              </a:rPr>
              <a:t>Motivation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smtClean="0"/>
              <a:t>Build </a:t>
            </a:r>
            <a:r>
              <a:rPr lang="en-US" sz="2400"/>
              <a:t>a new class derived from the </a:t>
            </a:r>
            <a:r>
              <a:rPr lang="en-US" sz="2400" i="1"/>
              <a:t>Carabao</a:t>
            </a:r>
            <a:r>
              <a:rPr lang="en-US" sz="2400"/>
              <a:t> base class, which inherits all the Carabao </a:t>
            </a:r>
            <a:r>
              <a:rPr lang="en-US" sz="2400"/>
              <a:t>functionality</a:t>
            </a:r>
            <a:r>
              <a:rPr lang="en-US" sz="240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smtClean="0"/>
              <a:t>We </a:t>
            </a:r>
            <a:r>
              <a:rPr lang="en-US" sz="2400"/>
              <a:t>would call such kind of object class a strong class with powerful </a:t>
            </a:r>
            <a:r>
              <a:rPr lang="en-US" sz="2400"/>
              <a:t>functionality</a:t>
            </a:r>
            <a:r>
              <a:rPr lang="en-US" sz="240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2448272" cy="4845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047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Rapid Prototyping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03848" y="1875596"/>
            <a:ext cx="54726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smtClean="0"/>
              <a:t>If </a:t>
            </a:r>
            <a:r>
              <a:rPr lang="en-US" sz="2400"/>
              <a:t>the creation process of such a strong class would be fast and easy, like making a strong espresso on modern coffee makers, say in less than 30 </a:t>
            </a:r>
            <a:r>
              <a:rPr lang="en-US" sz="2400"/>
              <a:t>seconds </a:t>
            </a:r>
            <a:r>
              <a:rPr lang="en-US" sz="2400" smtClean="0"/>
              <a:t>...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smtClean="0"/>
              <a:t>...  </a:t>
            </a:r>
            <a:r>
              <a:rPr lang="en-US" sz="2400"/>
              <a:t>well, this would be </a:t>
            </a:r>
            <a:r>
              <a:rPr lang="en-US" sz="2400"/>
              <a:t>fantastic</a:t>
            </a:r>
            <a:r>
              <a:rPr lang="en-US" sz="240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smtClean="0"/>
              <a:t>Such </a:t>
            </a:r>
            <a:r>
              <a:rPr lang="en-US" sz="2400"/>
              <a:t>kind of object class could carry the name Espresso – strong, fast and easy. </a:t>
            </a:r>
            <a:endParaRPr lang="de-AT" sz="24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2448272" cy="4845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70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214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Day 3 Time For Espresso</vt:lpstr>
      <vt:lpstr>Carabao Shell</vt:lpstr>
      <vt:lpstr>Moving to the Next Level</vt:lpstr>
      <vt:lpstr>Rapid Prototyping</vt:lpstr>
      <vt:lpstr>Rapid Prototyping</vt:lpstr>
    </vt:vector>
  </TitlesOfParts>
  <Company>BESI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Carabao Workshop</dc:title>
  <dc:creator>Hugo Pristauz</dc:creator>
  <cp:lastModifiedBy>Hugo Pristauz</cp:lastModifiedBy>
  <cp:revision>71</cp:revision>
  <dcterms:created xsi:type="dcterms:W3CDTF">2016-04-03T17:35:27Z</dcterms:created>
  <dcterms:modified xsi:type="dcterms:W3CDTF">2016-04-06T14:14:55Z</dcterms:modified>
</cp:coreProperties>
</file>