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58" r:id="rId4"/>
    <p:sldId id="261" r:id="rId5"/>
    <p:sldId id="260" r:id="rId6"/>
    <p:sldId id="275" r:id="rId7"/>
    <p:sldId id="277" r:id="rId8"/>
    <p:sldId id="269" r:id="rId9"/>
    <p:sldId id="272" r:id="rId10"/>
    <p:sldId id="273" r:id="rId11"/>
    <p:sldId id="263" r:id="rId12"/>
    <p:sldId id="265" r:id="rId13"/>
    <p:sldId id="26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9979" autoAdjust="0"/>
  </p:normalViewPr>
  <p:slideViewPr>
    <p:cSldViewPr snapToGrid="0">
      <p:cViewPr varScale="1">
        <p:scale>
          <a:sx n="103" d="100"/>
          <a:sy n="103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7B344415-2D63-43EC-9C96-C189C66A2F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D40023D-6E8C-4CE6-BE95-E84DA25E6C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AE03A-C9C8-48A5-A1CC-A883497514E8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69A0063-6E1B-4024-9E6C-A1CCC439F3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9770E65-7346-4C08-BADB-E1A4919CBC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1376D-105D-4761-983F-A8494C3F9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20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54C1F-2B7A-4192-AAB7-DFEBF573FE6F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98B32-6BFA-4B7B-B382-691CD19F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925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98B32-6BFA-4B7B-B382-691CD19F0D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61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98B32-6BFA-4B7B-B382-691CD19F0D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1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98B32-6BFA-4B7B-B382-691CD19F0D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19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98B32-6BFA-4B7B-B382-691CD19F0D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95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98B32-6BFA-4B7B-B382-691CD19F0D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1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98B32-6BFA-4B7B-B382-691CD19F0D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2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98B32-6BFA-4B7B-B382-691CD19F0D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1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Měření probíhají 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98B32-6BFA-4B7B-B382-691CD19F0D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08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98B32-6BFA-4B7B-B382-691CD19F0D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76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98B32-6BFA-4B7B-B382-691CD19F0D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7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98B32-6BFA-4B7B-B382-691CD19F0D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0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98B32-6BFA-4B7B-B382-691CD19F0D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9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FE18-D8A4-436D-9A0F-FAEBE06B6887}" type="datetime1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CEC6-679C-49FA-8C2E-313C57A697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42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7B1A-FCBF-4973-ACC3-C93726E9AC20}" type="datetime1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CEC6-679C-49FA-8C2E-313C57A6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9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1C44-379D-4C72-8E63-0165F94FD749}" type="datetime1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CEC6-679C-49FA-8C2E-313C57A6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7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0DB1-004D-4859-8494-F8267C71D413}" type="datetime1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CEC6-679C-49FA-8C2E-313C57A6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5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23A1-DEA5-4BE8-92A1-884D5A83C384}" type="datetime1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CEC6-679C-49FA-8C2E-313C57A697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89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89CA-347A-4286-B550-1FD55981C5B5}" type="datetime1">
              <a:rPr lang="en-US" smtClean="0"/>
              <a:t>25-Jun-17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CEC6-679C-49FA-8C2E-313C57A6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6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6723-9F97-4C5E-9EAD-3130EDE52D83}" type="datetime1">
              <a:rPr lang="en-US" smtClean="0"/>
              <a:t>25-Jun-17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CEC6-679C-49FA-8C2E-313C57A6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6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F9A2-DAC9-4CE8-ADB3-2449A44F35DD}" type="datetime1">
              <a:rPr lang="en-US" smtClean="0"/>
              <a:t>25-Jun-17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CEC6-679C-49FA-8C2E-313C57A6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0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0A2D-FC8B-45CC-9BA4-8C52F72394C9}" type="datetime1">
              <a:rPr lang="en-US" smtClean="0"/>
              <a:t>25-Jun-17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CEC6-679C-49FA-8C2E-313C57A6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1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443907-A125-4F2B-AA46-4A42356A4628}" type="datetime1">
              <a:rPr lang="en-US" smtClean="0"/>
              <a:t>25-Jun-17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DACEC6-679C-49FA-8C2E-313C57A6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5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EC7B-1E96-4FA0-B2FF-EC5F99A41902}" type="datetime1">
              <a:rPr lang="en-US" smtClean="0"/>
              <a:t>25-Jun-17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CEC6-679C-49FA-8C2E-313C57A6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68C844-090C-44D1-A415-4EC7E881CD66}" type="datetime1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DACEC6-679C-49FA-8C2E-313C57A697D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36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97280" y="380259"/>
            <a:ext cx="10058400" cy="35661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Dete</a:t>
            </a:r>
            <a:r>
              <a:rPr lang="cs-CZ"/>
              <a:t>kc</a:t>
            </a:r>
            <a:r>
              <a:rPr lang="en-US"/>
              <a:t>e </a:t>
            </a:r>
            <a:r>
              <a:rPr lang="en-US" dirty="0" err="1"/>
              <a:t>zb</a:t>
            </a:r>
            <a:r>
              <a:rPr lang="cs-CZ" dirty="0" err="1"/>
              <a:t>oží</a:t>
            </a:r>
            <a:r>
              <a:rPr lang="cs-CZ" dirty="0"/>
              <a:t> v ruce zákazníka pomocí analýzy snímků z termokamery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00051" y="4653892"/>
            <a:ext cx="10058400" cy="858753"/>
          </a:xfrm>
        </p:spPr>
        <p:txBody>
          <a:bodyPr>
            <a:normAutofit lnSpcReduction="10000"/>
          </a:bodyPr>
          <a:lstStyle/>
          <a:p>
            <a:r>
              <a:rPr lang="cs-CZ" dirty="0">
                <a:latin typeface="+mn-lt"/>
                <a:cs typeface="Adobe Arabic" panose="02040503050201020203" pitchFamily="18" charset="-78"/>
              </a:rPr>
              <a:t>Lukáš Brchl</a:t>
            </a:r>
          </a:p>
          <a:p>
            <a:r>
              <a:rPr lang="cs-CZ" dirty="0">
                <a:latin typeface="+mn-lt"/>
                <a:cs typeface="Adobe Arabic" panose="02040503050201020203" pitchFamily="18" charset="-78"/>
              </a:rPr>
              <a:t>Teoretická informatika, české vysoké učení technické</a:t>
            </a:r>
            <a:endParaRPr lang="en-US" dirty="0">
              <a:latin typeface="+mn-lt"/>
              <a:cs typeface="Adobe Arabic" panose="02040503050201020203" pitchFamily="18" charset="-78"/>
            </a:endParaRP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1097280" y="589138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1800" dirty="0"/>
              <a:t>Vedoucí práce: doc. RNDr. Ing. Marcel Jiřina, </a:t>
            </a:r>
            <a:r>
              <a:rPr lang="cs-CZ" sz="1800" dirty="0" err="1"/>
              <a:t>Ph.D</a:t>
            </a:r>
            <a:endParaRPr lang="en-US" sz="18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4644CA9-36B8-4CAE-A456-4743F93E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CEC6-679C-49FA-8C2E-313C57A697DA}" type="slidenum">
              <a:rPr lang="en-US" sz="1800" smtClean="0"/>
              <a:t>1</a:t>
            </a:fld>
            <a:r>
              <a:rPr lang="en-US" sz="1800" dirty="0"/>
              <a:t>/1</a:t>
            </a:r>
            <a:r>
              <a:rPr lang="cs-CZ" sz="1800" dirty="0"/>
              <a:t>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5216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Vyvinuté nástroje</a:t>
            </a:r>
            <a:endParaRPr lang="en-US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1097280" y="2085875"/>
            <a:ext cx="4629265" cy="41486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2600" dirty="0"/>
              <a:t>Aplikace pro získání dat z kamery</a:t>
            </a:r>
            <a:r>
              <a:rPr lang="en-US" sz="2600" dirty="0"/>
              <a:t>.</a:t>
            </a:r>
            <a:endParaRPr lang="cs-CZ" sz="2600" dirty="0"/>
          </a:p>
          <a:p>
            <a:pPr>
              <a:buFont typeface="Arial" panose="020B0604020202020204" pitchFamily="34" charset="0"/>
              <a:buChar char="•"/>
            </a:pPr>
            <a:endParaRPr lang="cs-CZ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600" dirty="0"/>
              <a:t>Prohlížeč surových dat</a:t>
            </a:r>
            <a:r>
              <a:rPr lang="en-US" sz="2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600" dirty="0" err="1"/>
              <a:t>Anotátor</a:t>
            </a:r>
            <a:r>
              <a:rPr lang="cs-CZ" sz="2600" dirty="0"/>
              <a:t> jednotlivých snímků</a:t>
            </a:r>
            <a:r>
              <a:rPr lang="en-US" sz="2600" dirty="0"/>
              <a:t>.</a:t>
            </a: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520" y="2085875"/>
            <a:ext cx="5150159" cy="3686851"/>
          </a:xfrm>
          <a:prstGeom prst="rect">
            <a:avLst/>
          </a:prstGeom>
        </p:spPr>
      </p:pic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25E0AFDF-B8FC-49F3-B61A-D73D858D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CEC6-679C-49FA-8C2E-313C57A697DA}" type="slidenum">
              <a:rPr lang="en-US" sz="1800" smtClean="0"/>
              <a:t>10</a:t>
            </a:fld>
            <a:r>
              <a:rPr lang="en-US" sz="1800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84374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 txBox="1">
            <a:spLocks/>
          </p:cNvSpPr>
          <p:nvPr/>
        </p:nvSpPr>
        <p:spPr>
          <a:xfrm>
            <a:off x="1097279" y="2138439"/>
            <a:ext cx="4592319" cy="41486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cs-CZ" sz="2600" dirty="0"/>
              <a:t>Slouží i jako klientská aplikace pro </a:t>
            </a:r>
            <a:r>
              <a:rPr lang="cs-CZ" sz="2600" noProof="1"/>
              <a:t>příjem</a:t>
            </a:r>
            <a:r>
              <a:rPr lang="cs-CZ" sz="2600" dirty="0"/>
              <a:t> dat z kamery.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600" dirty="0"/>
              <a:t>Veškeré operace maximálně optimalizovány</a:t>
            </a:r>
            <a:r>
              <a:rPr lang="en-US" sz="2600" dirty="0"/>
              <a:t>.</a:t>
            </a:r>
            <a:endParaRPr lang="cs-CZ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600" dirty="0"/>
              <a:t>Možnost vyhodnocování v reálném čase</a:t>
            </a:r>
            <a:r>
              <a:rPr lang="en-US" sz="2600" dirty="0"/>
              <a:t>.</a:t>
            </a:r>
            <a:endParaRPr lang="cs-CZ" sz="2600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Vyvinuté nástroje – hlavní aplikace</a:t>
            </a:r>
            <a:endParaRPr lang="en-US" dirty="0"/>
          </a:p>
        </p:txBody>
      </p:sp>
      <p:pic>
        <p:nvPicPr>
          <p:cNvPr id="8" name="Zástupný symbol pro obsah 7">
            <a:extLst>
              <a:ext uri="{FF2B5EF4-FFF2-40B4-BE49-F238E27FC236}">
                <a16:creationId xmlns:a16="http://schemas.microsoft.com/office/drawing/2014/main" id="{226FD1AF-5E04-4440-A8ED-EBCB97C15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98" y="1845734"/>
            <a:ext cx="6294585" cy="4366380"/>
          </a:xfrm>
        </p:spPr>
      </p:pic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1B9F61EF-0531-4803-A45A-1D6876A4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CEC6-679C-49FA-8C2E-313C57A697DA}" type="slidenum">
              <a:rPr lang="en-US" sz="1800" smtClean="0"/>
              <a:t>11</a:t>
            </a:fld>
            <a:r>
              <a:rPr lang="en-US" sz="1800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20938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Závěry práce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2600" dirty="0"/>
              <a:t>Všechny cíle práce byly splněny.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600" dirty="0"/>
              <a:t>Analyzovány dostupné metody, navrženy a implementovány vlastní.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600" dirty="0"/>
              <a:t>Na řešení bylo nahlíženo více způsoby.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Know-how</a:t>
            </a:r>
            <a:r>
              <a:rPr lang="cs-CZ" sz="2600" dirty="0"/>
              <a:t> a nástroje</a:t>
            </a:r>
            <a:r>
              <a:rPr lang="en-US" sz="2600" dirty="0"/>
              <a:t> pro </a:t>
            </a:r>
            <a:r>
              <a:rPr lang="en-US" sz="2600" dirty="0" err="1"/>
              <a:t>Laborato</a:t>
            </a:r>
            <a:r>
              <a:rPr lang="cs-CZ" sz="2600" dirty="0"/>
              <a:t>ř zpracování obrazu.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600" dirty="0"/>
              <a:t>Lze velmi snadno navázat.</a:t>
            </a:r>
            <a:endParaRPr lang="en-US" sz="26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BB465CF-44C3-409C-93D5-C9E451A6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CEC6-679C-49FA-8C2E-313C57A697DA}" type="slidenum">
              <a:rPr lang="en-US" sz="1800" smtClean="0"/>
              <a:t>12</a:t>
            </a:fld>
            <a:r>
              <a:rPr lang="en-US" sz="1800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33556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  <a:endParaRPr lang="en-US" dirty="0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A5DB350A-4489-4809-8E97-8C81F730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7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6842F7-3B1F-4B4B-A19B-3FFA8690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4DD1960-CC5F-42A6-BE4F-98C3A6461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89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800" dirty="0" err="1"/>
              <a:t>Výsledné</a:t>
            </a:r>
            <a:r>
              <a:rPr lang="en-US" sz="2800" dirty="0"/>
              <a:t> </a:t>
            </a:r>
            <a:r>
              <a:rPr lang="en-US" sz="2800" dirty="0" err="1"/>
              <a:t>řešení</a:t>
            </a:r>
            <a:r>
              <a:rPr lang="en-US" sz="2800" dirty="0"/>
              <a:t> </a:t>
            </a:r>
            <a:r>
              <a:rPr lang="en-US" sz="2800" dirty="0" err="1"/>
              <a:t>bylo</a:t>
            </a:r>
            <a:r>
              <a:rPr lang="en-US" sz="2800" dirty="0"/>
              <a:t> </a:t>
            </a:r>
            <a:r>
              <a:rPr lang="en-US" sz="2800" dirty="0" err="1"/>
              <a:t>navrženo</a:t>
            </a:r>
            <a:r>
              <a:rPr lang="en-US" sz="2800" dirty="0"/>
              <a:t> a </a:t>
            </a:r>
            <a:r>
              <a:rPr lang="en-US" sz="2800" dirty="0" err="1"/>
              <a:t>jeho</a:t>
            </a:r>
            <a:r>
              <a:rPr lang="en-US" sz="2800" dirty="0"/>
              <a:t> </a:t>
            </a:r>
            <a:r>
              <a:rPr lang="en-US" sz="2800" dirty="0" err="1"/>
              <a:t>testování</a:t>
            </a:r>
            <a:r>
              <a:rPr lang="en-US" sz="2800" dirty="0"/>
              <a:t> </a:t>
            </a:r>
            <a:r>
              <a:rPr lang="en-US" sz="2800" dirty="0" err="1"/>
              <a:t>probíhalo</a:t>
            </a:r>
            <a:r>
              <a:rPr lang="en-US" sz="2800" dirty="0"/>
              <a:t> v </a:t>
            </a:r>
            <a:r>
              <a:rPr lang="en-US" sz="2800" dirty="0" err="1"/>
              <a:t>konkrétním</a:t>
            </a:r>
            <a:r>
              <a:rPr lang="en-US" sz="2800" dirty="0"/>
              <a:t> </a:t>
            </a:r>
            <a:r>
              <a:rPr lang="en-US" sz="2800" dirty="0" err="1"/>
              <a:t>prostředí</a:t>
            </a:r>
            <a:r>
              <a:rPr lang="en-US" sz="2800" dirty="0"/>
              <a:t>, </a:t>
            </a:r>
            <a:r>
              <a:rPr lang="en-US" sz="2800" dirty="0" err="1"/>
              <a:t>které</a:t>
            </a:r>
            <a:r>
              <a:rPr lang="en-US" sz="2800" dirty="0"/>
              <a:t> </a:t>
            </a:r>
            <a:r>
              <a:rPr lang="en-US" sz="2800" dirty="0" err="1"/>
              <a:t>je</a:t>
            </a:r>
            <a:r>
              <a:rPr lang="en-US" sz="2800" dirty="0"/>
              <a:t> </a:t>
            </a:r>
            <a:r>
              <a:rPr lang="en-US" sz="2800" dirty="0" err="1"/>
              <a:t>ukázáno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obrázcích</a:t>
            </a:r>
            <a:r>
              <a:rPr lang="en-US" sz="2800" dirty="0"/>
              <a:t> v </a:t>
            </a:r>
            <a:r>
              <a:rPr lang="en-US" sz="2800" dirty="0" err="1"/>
              <a:t>práci</a:t>
            </a:r>
            <a:r>
              <a:rPr lang="en-US" sz="2800" dirty="0"/>
              <a:t>. Na </a:t>
            </a:r>
            <a:r>
              <a:rPr lang="en-US" sz="2800" dirty="0" err="1"/>
              <a:t>těchto</a:t>
            </a:r>
            <a:r>
              <a:rPr lang="en-US" sz="2800" dirty="0"/>
              <a:t> </a:t>
            </a:r>
            <a:r>
              <a:rPr lang="en-US" sz="2800" dirty="0" err="1"/>
              <a:t>obrázcích</a:t>
            </a:r>
            <a:r>
              <a:rPr lang="en-US" sz="2800" dirty="0"/>
              <a:t> </a:t>
            </a:r>
            <a:r>
              <a:rPr lang="en-US" sz="2800" dirty="0" err="1"/>
              <a:t>je</a:t>
            </a:r>
            <a:r>
              <a:rPr lang="en-US" sz="2800" dirty="0"/>
              <a:t> </a:t>
            </a:r>
            <a:r>
              <a:rPr lang="en-US" sz="2800" dirty="0" err="1"/>
              <a:t>termokamera</a:t>
            </a:r>
            <a:r>
              <a:rPr lang="en-US" sz="2800" dirty="0"/>
              <a:t> </a:t>
            </a:r>
            <a:r>
              <a:rPr lang="en-US" sz="2800" dirty="0" err="1"/>
              <a:t>umístěna</a:t>
            </a:r>
            <a:r>
              <a:rPr lang="en-US" sz="2800" dirty="0"/>
              <a:t> </a:t>
            </a:r>
            <a:r>
              <a:rPr lang="en-US" sz="2800" dirty="0" err="1"/>
              <a:t>nad</a:t>
            </a:r>
            <a:r>
              <a:rPr lang="en-US" sz="2800" dirty="0"/>
              <a:t> </a:t>
            </a:r>
            <a:r>
              <a:rPr lang="en-US" sz="2800" dirty="0" err="1"/>
              <a:t>regálem</a:t>
            </a:r>
            <a:r>
              <a:rPr lang="en-US" sz="2800" dirty="0"/>
              <a:t> se </a:t>
            </a:r>
            <a:r>
              <a:rPr lang="en-US" sz="2800" dirty="0" err="1"/>
              <a:t>zbožím</a:t>
            </a:r>
            <a:r>
              <a:rPr lang="en-US" sz="2800" dirty="0"/>
              <a:t>. Pro </a:t>
            </a:r>
            <a:r>
              <a:rPr lang="en-US" sz="2800" dirty="0" err="1"/>
              <a:t>případné</a:t>
            </a:r>
            <a:r>
              <a:rPr lang="en-US" sz="2800" dirty="0"/>
              <a:t> </a:t>
            </a:r>
            <a:r>
              <a:rPr lang="en-US" sz="2800" dirty="0" err="1"/>
              <a:t>použití</a:t>
            </a:r>
            <a:r>
              <a:rPr lang="en-US" sz="2800" dirty="0"/>
              <a:t> v </a:t>
            </a:r>
            <a:r>
              <a:rPr lang="en-US" sz="2800" dirty="0" err="1"/>
              <a:t>praxi</a:t>
            </a:r>
            <a:r>
              <a:rPr lang="en-US" sz="2800" dirty="0"/>
              <a:t> </a:t>
            </a:r>
            <a:r>
              <a:rPr lang="en-US" sz="2800" dirty="0" err="1"/>
              <a:t>předpokládám</a:t>
            </a:r>
            <a:r>
              <a:rPr lang="en-US" sz="2800" dirty="0"/>
              <a:t> </a:t>
            </a:r>
            <a:r>
              <a:rPr lang="en-US" sz="2800" dirty="0" err="1"/>
              <a:t>velký</a:t>
            </a:r>
            <a:r>
              <a:rPr lang="en-US" sz="2800" dirty="0"/>
              <a:t> </a:t>
            </a:r>
            <a:r>
              <a:rPr lang="en-US" sz="2800" dirty="0" err="1"/>
              <a:t>obchod</a:t>
            </a:r>
            <a:r>
              <a:rPr lang="en-US" sz="2800" dirty="0"/>
              <a:t> s </a:t>
            </a:r>
            <a:r>
              <a:rPr lang="en-US" sz="2800" dirty="0" err="1"/>
              <a:t>mnoha</a:t>
            </a:r>
            <a:r>
              <a:rPr lang="en-US" sz="2800" dirty="0"/>
              <a:t> </a:t>
            </a:r>
            <a:r>
              <a:rPr lang="en-US" sz="2800" dirty="0" err="1"/>
              <a:t>regály</a:t>
            </a:r>
            <a:r>
              <a:rPr lang="en-US" sz="2800" dirty="0"/>
              <a:t>. </a:t>
            </a:r>
            <a:r>
              <a:rPr lang="en-US" sz="2800" dirty="0" err="1"/>
              <a:t>Je</a:t>
            </a:r>
            <a:r>
              <a:rPr lang="en-US" sz="2800" dirty="0"/>
              <a:t> </a:t>
            </a:r>
            <a:r>
              <a:rPr lang="en-US" sz="2800" dirty="0" err="1"/>
              <a:t>nutné</a:t>
            </a:r>
            <a:r>
              <a:rPr lang="en-US" sz="2800" dirty="0"/>
              <a:t>, aby pro </a:t>
            </a:r>
            <a:r>
              <a:rPr lang="en-US" sz="2800" dirty="0" err="1"/>
              <a:t>řešení</a:t>
            </a:r>
            <a:r>
              <a:rPr lang="en-US" sz="2800" dirty="0"/>
              <a:t> </a:t>
            </a:r>
            <a:r>
              <a:rPr lang="en-US" sz="2800" dirty="0" err="1"/>
              <a:t>detekce</a:t>
            </a:r>
            <a:r>
              <a:rPr lang="en-US" sz="2800" dirty="0"/>
              <a:t> v </a:t>
            </a:r>
            <a:r>
              <a:rPr lang="en-US" sz="2800" dirty="0" err="1"/>
              <a:t>takovém</a:t>
            </a:r>
            <a:r>
              <a:rPr lang="en-US" sz="2800" dirty="0"/>
              <a:t> </a:t>
            </a:r>
            <a:r>
              <a:rPr lang="en-US" sz="2800" dirty="0" err="1"/>
              <a:t>prostředí</a:t>
            </a:r>
            <a:r>
              <a:rPr lang="en-US" sz="2800" dirty="0"/>
              <a:t> </a:t>
            </a:r>
            <a:r>
              <a:rPr lang="en-US" sz="2800" dirty="0" err="1"/>
              <a:t>musela</a:t>
            </a:r>
            <a:r>
              <a:rPr lang="en-US" sz="2800" dirty="0"/>
              <a:t> </a:t>
            </a:r>
            <a:r>
              <a:rPr lang="en-US" sz="2800" dirty="0" err="1"/>
              <a:t>být</a:t>
            </a:r>
            <a:r>
              <a:rPr lang="en-US" sz="2800" dirty="0"/>
              <a:t> </a:t>
            </a:r>
            <a:r>
              <a:rPr lang="en-US" sz="2800" dirty="0" err="1"/>
              <a:t>termokamera</a:t>
            </a:r>
            <a:r>
              <a:rPr lang="en-US" sz="2800" dirty="0"/>
              <a:t> </a:t>
            </a:r>
            <a:r>
              <a:rPr lang="en-US" sz="2800" dirty="0" err="1"/>
              <a:t>umístěna</a:t>
            </a:r>
            <a:r>
              <a:rPr lang="en-US" sz="2800" dirty="0"/>
              <a:t> </a:t>
            </a:r>
            <a:r>
              <a:rPr lang="en-US" sz="2800" dirty="0" err="1"/>
              <a:t>nad</a:t>
            </a:r>
            <a:r>
              <a:rPr lang="en-US" sz="2800" dirty="0"/>
              <a:t> </a:t>
            </a:r>
            <a:r>
              <a:rPr lang="en-US" sz="2800" dirty="0" err="1"/>
              <a:t>každým</a:t>
            </a:r>
            <a:r>
              <a:rPr lang="en-US" sz="2800" dirty="0"/>
              <a:t> </a:t>
            </a:r>
            <a:r>
              <a:rPr lang="en-US" sz="2800" dirty="0" err="1"/>
              <a:t>regálem</a:t>
            </a:r>
            <a:r>
              <a:rPr lang="en-US" sz="2800" dirty="0"/>
              <a:t> se </a:t>
            </a:r>
            <a:r>
              <a:rPr lang="en-US" sz="2800" dirty="0" err="1"/>
              <a:t>zbožím</a:t>
            </a:r>
            <a:r>
              <a:rPr lang="en-US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81724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97280" y="2163631"/>
            <a:ext cx="5405120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2500" dirty="0"/>
              <a:t>Data</a:t>
            </a:r>
            <a:r>
              <a:rPr lang="en-US" sz="2500" dirty="0"/>
              <a:t> o </a:t>
            </a:r>
            <a:r>
              <a:rPr lang="cs-CZ" sz="2500" dirty="0"/>
              <a:t>chování zákazníků jsou cenná.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500" dirty="0"/>
              <a:t>Zatím bez uspokojivého řešení.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500" dirty="0"/>
              <a:t>Technologie termokamer na velmi odlišném principu.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500" dirty="0"/>
              <a:t>Trend zpracování obrazu, počítačového vidění, a strojového učení.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16D86A-4D5D-4B45-A264-042ADF50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CEC6-679C-49FA-8C2E-313C57A697DA}" type="slidenum">
              <a:rPr lang="en-US" sz="1800" smtClean="0"/>
              <a:t>2</a:t>
            </a:fld>
            <a:r>
              <a:rPr lang="en-US" sz="1800" dirty="0"/>
              <a:t>/12</a:t>
            </a:r>
          </a:p>
        </p:txBody>
      </p:sp>
      <p:pic>
        <p:nvPicPr>
          <p:cNvPr id="6" name="Zástupný symbol pro obsah 4">
            <a:extLst>
              <a:ext uri="{FF2B5EF4-FFF2-40B4-BE49-F238E27FC236}">
                <a16:creationId xmlns:a16="http://schemas.microsoft.com/office/drawing/2014/main" id="{6E663B5C-5496-41B1-B835-9CF264D81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142" y="1914567"/>
            <a:ext cx="2380310" cy="4022725"/>
          </a:xfrm>
          <a:prstGeom prst="rect">
            <a:avLst/>
          </a:prstGeom>
        </p:spPr>
      </p:pic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003AC0B0-1B6A-4FD5-BA8C-CEDA4C6DC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604543"/>
              </p:ext>
            </p:extLst>
          </p:nvPr>
        </p:nvGraphicFramePr>
        <p:xfrm>
          <a:off x="7134050" y="1914566"/>
          <a:ext cx="2425092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Image" r:id="rId5" imgW="4787280" imgH="7936200" progId="Photoshop.Image.18">
                  <p:embed/>
                </p:oleObj>
              </mc:Choice>
              <mc:Fallback>
                <p:oleObj name="Image" r:id="rId5" imgW="4787280" imgH="79362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34050" y="1914566"/>
                        <a:ext cx="2425092" cy="402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017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práce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97280" y="2150533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2800" dirty="0"/>
              <a:t>Seznámení s problémem a příprava zázemí.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800" dirty="0"/>
              <a:t>Získání dat z termokamery v nejlepší podobě.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800" dirty="0"/>
              <a:t>Prozkoumání možných řešení problému.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800" dirty="0"/>
              <a:t>Návrh a implementace vlastního algoritmu pro detekci.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800" dirty="0"/>
              <a:t>Ověření na vlastnoručně naměřených datech.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800" dirty="0"/>
              <a:t>Diskuze nad výhodami a nevýhodami řešení.</a:t>
            </a:r>
            <a:endParaRPr lang="en-US" sz="28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1C2EABB-54EC-4C1D-A7FC-1512676C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3/12</a:t>
            </a:r>
          </a:p>
        </p:txBody>
      </p:sp>
    </p:spTree>
    <p:extLst>
      <p:ext uri="{BB962C8B-B14F-4D97-AF65-F5344CB8AC3E}">
        <p14:creationId xmlns:p14="http://schemas.microsoft.com/office/powerpoint/2010/main" val="330922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Současný stav řešení problematiky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97280" y="2136020"/>
            <a:ext cx="635127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Oliver </a:t>
            </a:r>
            <a:r>
              <a:rPr lang="en-US" sz="2600" dirty="0" err="1"/>
              <a:t>Keruľ-Kmec</a:t>
            </a:r>
            <a:r>
              <a:rPr lang="cs-CZ" sz="2600" dirty="0"/>
              <a:t> a jeho práce</a:t>
            </a:r>
            <a:r>
              <a:rPr lang="en-US" sz="2600" dirty="0"/>
              <a:t> </a:t>
            </a:r>
            <a:r>
              <a:rPr lang="en-US" sz="2600" dirty="0" err="1"/>
              <a:t>Detekce</a:t>
            </a:r>
            <a:r>
              <a:rPr lang="en-US" sz="2600" dirty="0"/>
              <a:t> </a:t>
            </a:r>
            <a:r>
              <a:rPr lang="en-US" sz="2600" dirty="0" err="1"/>
              <a:t>přítomnosti</a:t>
            </a:r>
            <a:r>
              <a:rPr lang="en-US" sz="2600" dirty="0"/>
              <a:t> </a:t>
            </a:r>
            <a:r>
              <a:rPr lang="en-US" sz="2600" dirty="0" err="1"/>
              <a:t>zboží</a:t>
            </a:r>
            <a:r>
              <a:rPr lang="en-US" sz="2600" dirty="0"/>
              <a:t> v </a:t>
            </a:r>
            <a:r>
              <a:rPr lang="en-US" sz="2600" dirty="0" err="1"/>
              <a:t>ruce</a:t>
            </a:r>
            <a:r>
              <a:rPr lang="en-US" sz="2600" dirty="0"/>
              <a:t> </a:t>
            </a:r>
            <a:r>
              <a:rPr lang="en-US" sz="2600" dirty="0" err="1"/>
              <a:t>zákazníka</a:t>
            </a:r>
            <a:r>
              <a:rPr lang="cs-CZ" sz="2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600" dirty="0"/>
              <a:t>Kamera Kinect a dva obrazové zdroje.</a:t>
            </a:r>
          </a:p>
          <a:p>
            <a:pPr>
              <a:buFont typeface="Arial" panose="020B0604020202020204" pitchFamily="34" charset="0"/>
              <a:buChar char="•"/>
            </a:pPr>
            <a:endParaRPr lang="cs-CZ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600" dirty="0"/>
              <a:t>Nikdo další se konkrétně tímto problémem nezabýval.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640" y="1836498"/>
            <a:ext cx="3334843" cy="4444230"/>
          </a:xfrm>
          <a:prstGeom prst="rect">
            <a:avLst/>
          </a:prstGeom>
        </p:spPr>
      </p:pic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11ABDB-98B2-40C5-B766-994E2C7A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CEC6-679C-49FA-8C2E-313C57A697DA}" type="slidenum">
              <a:rPr lang="en-US" sz="1800" smtClean="0"/>
              <a:t>4</a:t>
            </a:fld>
            <a:r>
              <a:rPr lang="en-US" sz="1800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57965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Prostředky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06806" y="2121505"/>
            <a:ext cx="637464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2600" dirty="0"/>
              <a:t>Termokamera FLIR A65.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600" dirty="0"/>
              <a:t>Měření v Laboratoři pro zpracování obrazu na fakultě FIT ČVUT.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600" dirty="0"/>
              <a:t>Přibližně 50 různých druhů zboží.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600" dirty="0"/>
              <a:t>Programovací jazyk Java a knihovna </a:t>
            </a:r>
            <a:r>
              <a:rPr lang="cs-CZ" sz="2600" dirty="0" err="1"/>
              <a:t>OpenCV</a:t>
            </a:r>
            <a:r>
              <a:rPr lang="cs-CZ" sz="2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cs-CZ" sz="2600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9689C53-E8FC-479A-9470-BB2CE691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CEC6-679C-49FA-8C2E-313C57A697DA}" type="slidenum">
              <a:rPr lang="en-US" sz="1800" smtClean="0"/>
              <a:t>5</a:t>
            </a:fld>
            <a:r>
              <a:rPr lang="en-US" sz="1800" dirty="0"/>
              <a:t>/12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837DE6AE-5EDB-4491-8880-95299BC19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789" y="2121505"/>
            <a:ext cx="3907096" cy="312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9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řešení</a:t>
            </a:r>
            <a:endParaRPr lang="en-US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03" y="2092477"/>
            <a:ext cx="5028406" cy="4022725"/>
          </a:xfrm>
        </p:spPr>
      </p:pic>
      <p:sp>
        <p:nvSpPr>
          <p:cNvPr id="6" name="Zástupný symbol pro obsah 2"/>
          <p:cNvSpPr txBox="1">
            <a:spLocks/>
          </p:cNvSpPr>
          <p:nvPr/>
        </p:nvSpPr>
        <p:spPr>
          <a:xfrm>
            <a:off x="1097279" y="2092477"/>
            <a:ext cx="536157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cs-CZ" sz="2600" dirty="0"/>
              <a:t>Získání dat.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600" dirty="0"/>
              <a:t>Vhodné předzpracování.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600" dirty="0"/>
              <a:t>Aplikace algoritmů.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600" dirty="0"/>
              <a:t>Vyhodnocení.</a:t>
            </a:r>
          </a:p>
          <a:p>
            <a:pPr>
              <a:buFont typeface="Arial" panose="020B0604020202020204" pitchFamily="34" charset="0"/>
              <a:buChar char="•"/>
            </a:pPr>
            <a:endParaRPr lang="cs-CZ" sz="2600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4C488D17-1DD7-4E79-986E-99C8E35B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CEC6-679C-49FA-8C2E-313C57A697DA}" type="slidenum">
              <a:rPr lang="en-US" sz="1800" smtClean="0"/>
              <a:t>6</a:t>
            </a:fld>
            <a:r>
              <a:rPr lang="en-US" sz="1800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3771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8776DE42-6D90-4BC4-8691-BCB03BCF5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816071"/>
              </p:ext>
            </p:extLst>
          </p:nvPr>
        </p:nvGraphicFramePr>
        <p:xfrm>
          <a:off x="3728584" y="1329604"/>
          <a:ext cx="8506959" cy="1994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Image" r:id="rId4" imgW="8126640" imgH="1904760" progId="Photoshop.Image.18">
                  <p:embed/>
                </p:oleObj>
              </mc:Choice>
              <mc:Fallback>
                <p:oleObj name="Image" r:id="rId4" imgW="8126640" imgH="1904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8584" y="1329604"/>
                        <a:ext cx="8506959" cy="1994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>
            <a:extLst>
              <a:ext uri="{FF2B5EF4-FFF2-40B4-BE49-F238E27FC236}">
                <a16:creationId xmlns:a16="http://schemas.microsoft.com/office/drawing/2014/main" id="{2A2E6CBE-52E2-459A-AE9B-F90EFCAF4F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763177"/>
              </p:ext>
            </p:extLst>
          </p:nvPr>
        </p:nvGraphicFramePr>
        <p:xfrm>
          <a:off x="3685040" y="4147643"/>
          <a:ext cx="8506959" cy="1994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Image" r:id="rId6" imgW="8126640" imgH="1904760" progId="Photoshop.Image.18">
                  <p:embed/>
                </p:oleObj>
              </mc:Choice>
              <mc:Fallback>
                <p:oleObj name="Image" r:id="rId6" imgW="8126640" imgH="1904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85040" y="4147643"/>
                        <a:ext cx="8506959" cy="1994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C439B9DD-7225-4F9C-AE32-CCF85690B3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471543"/>
              </p:ext>
            </p:extLst>
          </p:nvPr>
        </p:nvGraphicFramePr>
        <p:xfrm>
          <a:off x="-2452915" y="1329604"/>
          <a:ext cx="8506959" cy="1994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Image" r:id="rId8" imgW="8126640" imgH="1904760" progId="Photoshop.Image.18">
                  <p:embed/>
                </p:oleObj>
              </mc:Choice>
              <mc:Fallback>
                <p:oleObj name="Image" r:id="rId8" imgW="8126640" imgH="1904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2452915" y="1329604"/>
                        <a:ext cx="8506959" cy="1994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>
            <a:extLst>
              <a:ext uri="{FF2B5EF4-FFF2-40B4-BE49-F238E27FC236}">
                <a16:creationId xmlns:a16="http://schemas.microsoft.com/office/drawing/2014/main" id="{EA5FD9DF-0367-4F33-8F22-6E1D7C82BA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883702"/>
              </p:ext>
            </p:extLst>
          </p:nvPr>
        </p:nvGraphicFramePr>
        <p:xfrm>
          <a:off x="-2452915" y="4147643"/>
          <a:ext cx="8506959" cy="1994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Image" r:id="rId10" imgW="8126640" imgH="1904760" progId="Photoshop.Image.18">
                  <p:embed/>
                </p:oleObj>
              </mc:Choice>
              <mc:Fallback>
                <p:oleObj name="Image" r:id="rId10" imgW="8126640" imgH="1904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-2452915" y="4147643"/>
                        <a:ext cx="8506959" cy="1994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Obdélník 20">
            <a:extLst>
              <a:ext uri="{FF2B5EF4-FFF2-40B4-BE49-F238E27FC236}">
                <a16:creationId xmlns:a16="http://schemas.microsoft.com/office/drawing/2014/main" id="{A9B26803-3988-43AC-B7A4-4C67D2AFFE69}"/>
              </a:ext>
            </a:extLst>
          </p:cNvPr>
          <p:cNvSpPr/>
          <p:nvPr/>
        </p:nvSpPr>
        <p:spPr>
          <a:xfrm>
            <a:off x="43543" y="249313"/>
            <a:ext cx="6096000" cy="930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cs-CZ" sz="2600" dirty="0"/>
              <a:t>Neupravený snímek</a:t>
            </a: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E2E8A407-58EB-4FEB-8661-8868FF517320}"/>
              </a:ext>
            </a:extLst>
          </p:cNvPr>
          <p:cNvSpPr/>
          <p:nvPr/>
        </p:nvSpPr>
        <p:spPr>
          <a:xfrm>
            <a:off x="6139543" y="262680"/>
            <a:ext cx="6096000" cy="9305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250000"/>
              </a:lnSpc>
            </a:pPr>
            <a:r>
              <a:rPr lang="cs-CZ" sz="2600" dirty="0"/>
              <a:t>Normalizace teplot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8F7ABD68-32B3-4B36-A517-B4814308C22F}"/>
              </a:ext>
            </a:extLst>
          </p:cNvPr>
          <p:cNvSpPr/>
          <p:nvPr/>
        </p:nvSpPr>
        <p:spPr>
          <a:xfrm>
            <a:off x="1787810" y="3165019"/>
            <a:ext cx="2384500" cy="930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cs-CZ" sz="2600" dirty="0"/>
              <a:t>Úprava expozice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919C4A7A-5363-4703-8A8C-3BD766E76B21}"/>
              </a:ext>
            </a:extLst>
          </p:cNvPr>
          <p:cNvSpPr/>
          <p:nvPr/>
        </p:nvSpPr>
        <p:spPr>
          <a:xfrm>
            <a:off x="8203229" y="3165019"/>
            <a:ext cx="2501647" cy="930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cs-CZ" sz="2600" dirty="0"/>
              <a:t>Odstranění šumu</a:t>
            </a:r>
          </a:p>
        </p:txBody>
      </p:sp>
      <p:sp>
        <p:nvSpPr>
          <p:cNvPr id="30" name="Šipka: doprava 29">
            <a:extLst>
              <a:ext uri="{FF2B5EF4-FFF2-40B4-BE49-F238E27FC236}">
                <a16:creationId xmlns:a16="http://schemas.microsoft.com/office/drawing/2014/main" id="{9E38B954-4A0D-4F89-B117-39171F297493}"/>
              </a:ext>
            </a:extLst>
          </p:cNvPr>
          <p:cNvSpPr/>
          <p:nvPr/>
        </p:nvSpPr>
        <p:spPr>
          <a:xfrm>
            <a:off x="5720216" y="674374"/>
            <a:ext cx="696685" cy="473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Šipka: doprava 30">
            <a:extLst>
              <a:ext uri="{FF2B5EF4-FFF2-40B4-BE49-F238E27FC236}">
                <a16:creationId xmlns:a16="http://schemas.microsoft.com/office/drawing/2014/main" id="{BFCE1E78-7523-4B04-8F69-CA090CBBA2D7}"/>
              </a:ext>
            </a:extLst>
          </p:cNvPr>
          <p:cNvSpPr/>
          <p:nvPr/>
        </p:nvSpPr>
        <p:spPr>
          <a:xfrm>
            <a:off x="5705702" y="3505780"/>
            <a:ext cx="696685" cy="473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C28C40BD-8252-45C9-8C2A-79F832C9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CEC6-679C-49FA-8C2E-313C57A697DA}" type="slidenum">
              <a:rPr lang="en-US" sz="1800" smtClean="0"/>
              <a:t>7</a:t>
            </a:fld>
            <a:r>
              <a:rPr lang="en-US" sz="1800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99915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 dynamického odčítaní pozadí</a:t>
            </a:r>
            <a:endParaRPr lang="en-US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23" y="1911934"/>
            <a:ext cx="5499190" cy="1288872"/>
          </a:xfr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23" y="4833117"/>
            <a:ext cx="5499190" cy="1288873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23" y="3372525"/>
            <a:ext cx="5499190" cy="1288872"/>
          </a:xfrm>
          <a:prstGeom prst="rect">
            <a:avLst/>
          </a:prstGeom>
        </p:spPr>
      </p:pic>
      <p:sp>
        <p:nvSpPr>
          <p:cNvPr id="9" name="Zástupný symbol pro obsah 17"/>
          <p:cNvSpPr txBox="1">
            <a:spLocks/>
          </p:cNvSpPr>
          <p:nvPr/>
        </p:nvSpPr>
        <p:spPr>
          <a:xfrm>
            <a:off x="1097280" y="1970519"/>
            <a:ext cx="4865370" cy="371908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cs-CZ" sz="2500" dirty="0"/>
              <a:t>Odečtení pozadí</a:t>
            </a:r>
            <a:r>
              <a:rPr lang="en-US" sz="2500" dirty="0"/>
              <a:t>.</a:t>
            </a:r>
            <a:endParaRPr lang="cs-CZ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500" dirty="0"/>
              <a:t>Redukce artefaktů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500" dirty="0"/>
              <a:t>Získání </a:t>
            </a:r>
            <a:r>
              <a:rPr lang="en-US" sz="2500" dirty="0"/>
              <a:t>oblast</a:t>
            </a:r>
            <a:r>
              <a:rPr lang="cs-CZ" sz="2500" dirty="0"/>
              <a:t>i</a:t>
            </a:r>
            <a:r>
              <a:rPr lang="en-US" sz="2500" dirty="0"/>
              <a:t> </a:t>
            </a:r>
            <a:r>
              <a:rPr lang="cs-CZ" sz="2500" dirty="0"/>
              <a:t>zájmu</a:t>
            </a:r>
            <a:r>
              <a:rPr lang="en-US" sz="2500" dirty="0"/>
              <a:t>.</a:t>
            </a:r>
            <a:endParaRPr lang="cs-CZ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500" dirty="0"/>
              <a:t>Segmentace ruky.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500" dirty="0"/>
              <a:t>Získání zboží.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500" dirty="0"/>
              <a:t>Filtrace zbylých artefaktů</a:t>
            </a:r>
            <a:r>
              <a:rPr lang="en-US" sz="2500" dirty="0"/>
              <a:t>.</a:t>
            </a:r>
            <a:endParaRPr lang="cs-CZ" sz="2500" dirty="0"/>
          </a:p>
          <a:p>
            <a:pPr>
              <a:buFont typeface="Arial" panose="020B0604020202020204" pitchFamily="34" charset="0"/>
              <a:buChar char="•"/>
            </a:pPr>
            <a:endParaRPr lang="cs-CZ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500" dirty="0"/>
              <a:t>Celková přesnost klasifikace 88 </a:t>
            </a:r>
            <a:r>
              <a:rPr lang="en-US" sz="2500" dirty="0"/>
              <a:t>%.</a:t>
            </a:r>
            <a:endParaRPr lang="cs-CZ" sz="2500" dirty="0"/>
          </a:p>
          <a:p>
            <a:pPr>
              <a:buFont typeface="Arial" panose="020B0604020202020204" pitchFamily="34" charset="0"/>
              <a:buChar char="•"/>
            </a:pPr>
            <a:endParaRPr lang="cs-CZ" sz="2500" dirty="0"/>
          </a:p>
          <a:p>
            <a:pPr>
              <a:buFont typeface="Arial" panose="020B0604020202020204" pitchFamily="34" charset="0"/>
              <a:buChar char="•"/>
            </a:pPr>
            <a:endParaRPr lang="cs-CZ" sz="250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F4E9C13B-4423-479B-93F8-FFBD922E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CEC6-679C-49FA-8C2E-313C57A697DA}" type="slidenum">
              <a:rPr lang="en-US" sz="1800" smtClean="0"/>
              <a:t>8</a:t>
            </a:fld>
            <a:r>
              <a:rPr lang="en-US" sz="1800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02509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Algoritmus</a:t>
            </a:r>
            <a:r>
              <a:rPr lang="en-US" dirty="0"/>
              <a:t> pro dv</a:t>
            </a:r>
            <a:r>
              <a:rPr lang="cs-CZ" dirty="0"/>
              <a:t>ě kamery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97279" y="2037971"/>
            <a:ext cx="5080519" cy="413173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2600" dirty="0"/>
              <a:t>Problémy se zarovnáním snímků</a:t>
            </a:r>
            <a:r>
              <a:rPr lang="en-US" sz="2600" dirty="0"/>
              <a:t>.</a:t>
            </a:r>
            <a:endParaRPr lang="cs-CZ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600" dirty="0"/>
              <a:t>Lze řešit pomocí transformační matice</a:t>
            </a:r>
            <a:r>
              <a:rPr lang="en-US" sz="2600" dirty="0"/>
              <a:t>.</a:t>
            </a:r>
            <a:endParaRPr lang="cs-CZ" sz="2600" dirty="0"/>
          </a:p>
          <a:p>
            <a:pPr>
              <a:buFont typeface="Arial" panose="020B0604020202020204" pitchFamily="34" charset="0"/>
              <a:buChar char="•"/>
            </a:pPr>
            <a:endParaRPr lang="cs-CZ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600" dirty="0"/>
              <a:t>Problémy se synchronizací snímání</a:t>
            </a:r>
            <a:r>
              <a:rPr lang="en-US" sz="2600" dirty="0"/>
              <a:t>.</a:t>
            </a:r>
            <a:endParaRPr lang="cs-CZ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600" dirty="0"/>
              <a:t>Obtížnější řešení – hardwarová cesta, kabelová synchronizace</a:t>
            </a:r>
            <a:r>
              <a:rPr lang="en-US" sz="2600" dirty="0"/>
              <a:t>.</a:t>
            </a:r>
            <a:endParaRPr lang="cs-CZ" sz="2600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231978"/>
              </p:ext>
            </p:extLst>
          </p:nvPr>
        </p:nvGraphicFramePr>
        <p:xfrm>
          <a:off x="6932542" y="2113089"/>
          <a:ext cx="4977881" cy="3981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Image" r:id="rId4" imgW="1950480" imgH="1560240" progId="Photoshop.Image.18">
                  <p:embed/>
                </p:oleObj>
              </mc:Choice>
              <mc:Fallback>
                <p:oleObj name="Image" r:id="rId4" imgW="1950480" imgH="15602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32542" y="2113089"/>
                        <a:ext cx="4977881" cy="3981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EC51258-79FE-47AA-AAB0-6AF9C894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CEC6-679C-49FA-8C2E-313C57A697DA}" type="slidenum">
              <a:rPr lang="en-US" sz="1800" smtClean="0"/>
              <a:t>9</a:t>
            </a:fld>
            <a:r>
              <a:rPr lang="en-US" sz="1800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2042443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427</Words>
  <Application>Microsoft Office PowerPoint</Application>
  <PresentationFormat>Širokoúhlá obrazovka</PresentationFormat>
  <Paragraphs>94</Paragraphs>
  <Slides>14</Slides>
  <Notes>12</Notes>
  <HiddenSlides>0</HiddenSlides>
  <MMClips>0</MMClips>
  <ScaleCrop>false</ScaleCrop>
  <HeadingPairs>
    <vt:vector size="8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0" baseType="lpstr">
      <vt:lpstr>Adobe Arabic</vt:lpstr>
      <vt:lpstr>Arial</vt:lpstr>
      <vt:lpstr>Calibri</vt:lpstr>
      <vt:lpstr>Calibri Light</vt:lpstr>
      <vt:lpstr>Retrospektiva</vt:lpstr>
      <vt:lpstr>Image</vt:lpstr>
      <vt:lpstr>Detekce zboží v ruce zákazníka pomocí analýzy snímků z termokamery</vt:lpstr>
      <vt:lpstr>Úvod</vt:lpstr>
      <vt:lpstr>Cíle práce</vt:lpstr>
      <vt:lpstr>Současný stav řešení problematiky</vt:lpstr>
      <vt:lpstr>Prostředky</vt:lpstr>
      <vt:lpstr>Postup řešení</vt:lpstr>
      <vt:lpstr>Prezentace aplikace PowerPoint</vt:lpstr>
      <vt:lpstr>Algoritmus dynamického odčítaní pozadí</vt:lpstr>
      <vt:lpstr>Algoritmus pro dvě kamery</vt:lpstr>
      <vt:lpstr>Vyvinuté nástroje</vt:lpstr>
      <vt:lpstr>Vyvinuté nástroje – hlavní aplikace</vt:lpstr>
      <vt:lpstr>Závěry práce</vt:lpstr>
      <vt:lpstr>Děkuji za pozornost</vt:lpstr>
      <vt:lpstr>Otázka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Detecke zboží v ruce zákazníka pomocí analýzy snímků z termokamery</dc:title>
  <dc:creator>Brchl, Lukas</dc:creator>
  <cp:lastModifiedBy>Brchl, Lukas</cp:lastModifiedBy>
  <cp:revision>46</cp:revision>
  <dcterms:created xsi:type="dcterms:W3CDTF">2017-05-01T18:45:01Z</dcterms:created>
  <dcterms:modified xsi:type="dcterms:W3CDTF">2017-06-25T18:49:39Z</dcterms:modified>
</cp:coreProperties>
</file>