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08" r:id="rId2"/>
    <p:sldId id="309" r:id="rId3"/>
    <p:sldId id="310" r:id="rId4"/>
    <p:sldId id="311" r:id="rId5"/>
    <p:sldId id="31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520" autoAdjust="0"/>
  </p:normalViewPr>
  <p:slideViewPr>
    <p:cSldViewPr snapToGrid="0">
      <p:cViewPr varScale="1">
        <p:scale>
          <a:sx n="68" d="100"/>
          <a:sy n="68" d="100"/>
        </p:scale>
        <p:origin x="616" y="56"/>
      </p:cViewPr>
      <p:guideLst/>
    </p:cSldViewPr>
  </p:slideViewPr>
  <p:notesTextViewPr>
    <p:cViewPr>
      <p:scale>
        <a:sx n="1" d="1"/>
        <a:sy n="1" d="1"/>
      </p:scale>
      <p:origin x="0" y="-14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A7689-8E1D-41B6-B610-B929623C14EE}"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638E1-C23D-460A-B616-2A303BC42D87}" type="slidenum">
              <a:rPr lang="en-US" smtClean="0"/>
              <a:t>‹#›</a:t>
            </a:fld>
            <a:endParaRPr lang="en-US"/>
          </a:p>
        </p:txBody>
      </p:sp>
    </p:spTree>
    <p:extLst>
      <p:ext uri="{BB962C8B-B14F-4D97-AF65-F5344CB8AC3E}">
        <p14:creationId xmlns:p14="http://schemas.microsoft.com/office/powerpoint/2010/main" val="329568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alert is going to be based on the rolling 8-period mean and standard deviation of the wastewater values for that county, as shown in the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0F74CF-6EBE-429D-B8F5-51EBE24918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05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Alerts will not be generated if the rolling 8-period values include any reporting gap of over 14 days, so here we see that since there was a gap in reporting of 28 days form January 14 to February 4, we won’t be able to generate any alerts until April 15, when we have a full 8 prior periods without a gap of more than 14 days.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0F74CF-6EBE-429D-B8F5-51EBE24918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0601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the required wastewater data to generate the alerts, the mean and standard deviation are calculated and a threshold value is created from them. An alert  is generated when the wastewater value is above the threshold set. In the case of this example, that would mean each of the highlighted rows would be showing an alert.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0F74CF-6EBE-429D-B8F5-51EBE24918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4756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threshold equations are split by how large the wastewater value is. If the wastewater data for the current day is above 500, then the calculation is the rolling mean plus 3 standard deviations, which is a standard anomaly detection equation. However, if the wastewater data for the current day is less than or equal to 500, then the calculation is 2 rolling means plus 3 standard deviations. This split was created because too many alerts were being generated when wastewater was low due to normal volatility.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0F74CF-6EBE-429D-B8F5-51EBE24918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245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component of the alerts is the prioritization of them. We noticed when bed values were very low, the spike that wastewater was predicting was usually negligible. An example is an alert that was generated for Suffolk County, MA that preceded a spike in beds from an average of less than 1 to an average over 6. While the alert is still valid, the urgency behind it is not. Thus, we decided to implement a ranking system in the alerts so any time the current count of beds was below 5 it would automatically be listed as Low priority, whereas current bed values of greater than 5 would bump the priority up to Medium. A High priority alert only occurs when beds are above 5 and there was also an alert in the prior </a:t>
            </a:r>
            <a:r>
              <a:rPr lang="en-US"/>
              <a:t>reporting period, </a:t>
            </a:r>
            <a:r>
              <a:rPr lang="en-US" dirty="0"/>
              <a:t>since a sustained spike in wastewater is more likely to be indicative of a large spike in beds to come.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0F74CF-6EBE-429D-B8F5-51EBE24918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0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D68CAF2-5ADE-4729-89BE-C7A1CA237F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0" y="46081"/>
            <a:ext cx="12191860" cy="6856718"/>
          </a:xfrm>
          <a:prstGeom prst="rect">
            <a:avLst/>
          </a:prstGeom>
          <a:solidFill>
            <a:srgbClr val="E25629"/>
          </a:solidFill>
        </p:spPr>
      </p:pic>
      <p:sp>
        <p:nvSpPr>
          <p:cNvPr id="21" name="Text Placeholder 20">
            <a:extLst>
              <a:ext uri="{FF2B5EF4-FFF2-40B4-BE49-F238E27FC236}">
                <a16:creationId xmlns:a16="http://schemas.microsoft.com/office/drawing/2014/main" id="{018D31F8-A0C5-442C-BCDD-1E06E0E29949}"/>
              </a:ext>
            </a:extLst>
          </p:cNvPr>
          <p:cNvSpPr>
            <a:spLocks noGrp="1"/>
          </p:cNvSpPr>
          <p:nvPr>
            <p:ph type="body" sz="quarter" idx="12" hasCustomPrompt="1"/>
          </p:nvPr>
        </p:nvSpPr>
        <p:spPr>
          <a:xfrm>
            <a:off x="10143218" y="6107791"/>
            <a:ext cx="1952104" cy="278765"/>
          </a:xfrm>
        </p:spPr>
        <p:txBody>
          <a:bodyPr>
            <a:normAutofit/>
          </a:bodyPr>
          <a:lstStyle>
            <a:lvl1pPr marL="68580" indent="0" algn="r">
              <a:buNone/>
              <a:defRPr sz="1200" spc="110" baseline="0">
                <a:solidFill>
                  <a:schemeClr val="bg1"/>
                </a:solidFill>
                <a:latin typeface="Futura LtCn BT" panose="020B0408020204030204" pitchFamily="34" charset="0"/>
              </a:defRPr>
            </a:lvl1pPr>
          </a:lstStyle>
          <a:p>
            <a:pPr lvl="0"/>
            <a:r>
              <a:rPr lang="en-US"/>
              <a:t>CLICK TO EDIT DATE</a:t>
            </a:r>
          </a:p>
        </p:txBody>
      </p:sp>
      <p:pic>
        <p:nvPicPr>
          <p:cNvPr id="20" name="Picture 19" descr="A picture containing text, clipart&#10;&#10;Description automatically generated">
            <a:extLst>
              <a:ext uri="{FF2B5EF4-FFF2-40B4-BE49-F238E27FC236}">
                <a16:creationId xmlns:a16="http://schemas.microsoft.com/office/drawing/2014/main" id="{12B918A0-325F-4B02-8393-4DC06805270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4129" y="1436681"/>
            <a:ext cx="6543742" cy="1719830"/>
          </a:xfrm>
          <a:prstGeom prst="rect">
            <a:avLst/>
          </a:prstGeom>
        </p:spPr>
      </p:pic>
    </p:spTree>
    <p:extLst>
      <p:ext uri="{BB962C8B-B14F-4D97-AF65-F5344CB8AC3E}">
        <p14:creationId xmlns:p14="http://schemas.microsoft.com/office/powerpoint/2010/main" val="255017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A74DA7A-2717-4FB9-B7AC-EF5B627F508C}"/>
              </a:ext>
            </a:extLst>
          </p:cNvPr>
          <p:cNvSpPr/>
          <p:nvPr userDrawn="1"/>
        </p:nvSpPr>
        <p:spPr>
          <a:xfrm>
            <a:off x="0" y="0"/>
            <a:ext cx="12192000" cy="1238250"/>
          </a:xfrm>
          <a:prstGeom prst="rect">
            <a:avLst/>
          </a:prstGeom>
          <a:blipFill dpi="0" rotWithShape="1">
            <a:blip r:embed="rId2"/>
            <a:srcRect/>
            <a:tile tx="0" ty="0" sx="100000" sy="100000" flip="none" algn="tl"/>
          </a:bli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96776E1D-84D1-4F92-99C2-FBEBA634311D}"/>
              </a:ext>
            </a:extLst>
          </p:cNvPr>
          <p:cNvCxnSpPr>
            <a:cxnSpLocks/>
          </p:cNvCxnSpPr>
          <p:nvPr userDrawn="1"/>
        </p:nvCxnSpPr>
        <p:spPr>
          <a:xfrm>
            <a:off x="710605" y="947854"/>
            <a:ext cx="10680649" cy="0"/>
          </a:xfrm>
          <a:prstGeom prst="line">
            <a:avLst/>
          </a:prstGeom>
          <a:ln w="50800">
            <a:solidFill>
              <a:srgbClr val="E25629"/>
            </a:solidFill>
          </a:ln>
        </p:spPr>
        <p:style>
          <a:lnRef idx="1">
            <a:schemeClr val="accent1"/>
          </a:lnRef>
          <a:fillRef idx="0">
            <a:schemeClr val="accent1"/>
          </a:fillRef>
          <a:effectRef idx="0">
            <a:schemeClr val="accent1"/>
          </a:effectRef>
          <a:fontRef idx="minor">
            <a:schemeClr val="tx1"/>
          </a:fontRef>
        </p:style>
      </p:cxn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ACD59002-E8D7-414E-9122-B1F8A226D65B}"/>
              </a:ext>
            </a:extLst>
          </p:cNvPr>
          <p:cNvSpPr>
            <a:spLocks noGrp="1"/>
          </p:cNvSpPr>
          <p:nvPr>
            <p:ph type="title"/>
          </p:nvPr>
        </p:nvSpPr>
        <p:spPr>
          <a:xfrm>
            <a:off x="914400" y="274638"/>
            <a:ext cx="10363200" cy="563562"/>
          </a:xfrm>
          <a:prstGeom prst="rect">
            <a:avLst/>
          </a:prstGeom>
        </p:spPr>
        <p:txBody>
          <a:bodyPr/>
          <a:lstStyle>
            <a:lvl1pPr>
              <a:defRPr b="1">
                <a:latin typeface="Gill Sans Nova" panose="020B0602020104020203" pitchFamily="34" charset="0"/>
              </a:defRPr>
            </a:lvl1pPr>
          </a:lstStyle>
          <a:p>
            <a:r>
              <a:rPr lang="en-US"/>
              <a:t>Click to edit Master title style</a:t>
            </a:r>
          </a:p>
        </p:txBody>
      </p:sp>
      <p:sp>
        <p:nvSpPr>
          <p:cNvPr id="10" name="Slide Number Placeholder 5">
            <a:extLst>
              <a:ext uri="{FF2B5EF4-FFF2-40B4-BE49-F238E27FC236}">
                <a16:creationId xmlns:a16="http://schemas.microsoft.com/office/drawing/2014/main" id="{F0A078D8-69C9-4D8A-8F7E-CA1A3FA2E95D}"/>
              </a:ext>
            </a:extLst>
          </p:cNvPr>
          <p:cNvSpPr>
            <a:spLocks noGrp="1"/>
          </p:cNvSpPr>
          <p:nvPr>
            <p:ph type="sldNum" sz="quarter" idx="4"/>
          </p:nvPr>
        </p:nvSpPr>
        <p:spPr>
          <a:xfrm>
            <a:off x="5791200" y="6446793"/>
            <a:ext cx="609600" cy="365125"/>
          </a:xfrm>
          <a:prstGeom prst="rect">
            <a:avLst/>
          </a:prstGeom>
        </p:spPr>
        <p:txBody>
          <a:bodyPr vert="horz" lIns="0" tIns="45720" rIns="0" bIns="0" rtlCol="0" anchor="b" anchorCtr="0"/>
          <a:lstStyle>
            <a:lvl1pPr algn="ctr">
              <a:defRPr sz="1100" b="1" baseline="0">
                <a:solidFill>
                  <a:schemeClr val="bg1"/>
                </a:solidFill>
              </a:defRPr>
            </a:lvl1pPr>
          </a:lstStyle>
          <a:p>
            <a:fld id="{5576AD4B-40CF-7A4B-8E83-84570080119C}" type="slidenum">
              <a:rPr lang="en-US" smtClean="0"/>
              <a:pPr/>
              <a:t>‹#›</a:t>
            </a:fld>
            <a:endParaRPr lang="en-US"/>
          </a:p>
        </p:txBody>
      </p:sp>
      <p:sp>
        <p:nvSpPr>
          <p:cNvPr id="11" name="Footer Placeholder 4">
            <a:extLst>
              <a:ext uri="{FF2B5EF4-FFF2-40B4-BE49-F238E27FC236}">
                <a16:creationId xmlns:a16="http://schemas.microsoft.com/office/drawing/2014/main" id="{4FD6F2E9-7DDB-4EAC-A709-E1C5C0BE3583}"/>
              </a:ext>
            </a:extLst>
          </p:cNvPr>
          <p:cNvSpPr>
            <a:spLocks noGrp="1"/>
          </p:cNvSpPr>
          <p:nvPr>
            <p:ph type="ftr" sz="quarter" idx="3"/>
          </p:nvPr>
        </p:nvSpPr>
        <p:spPr>
          <a:xfrm>
            <a:off x="52069" y="6446794"/>
            <a:ext cx="4114800" cy="365125"/>
          </a:xfrm>
          <a:prstGeom prst="rect">
            <a:avLst/>
          </a:prstGeom>
        </p:spPr>
        <p:txBody>
          <a:bodyPr/>
          <a:lstStyle>
            <a:lvl1pPr>
              <a:defRPr>
                <a:latin typeface="Futura LtCn BT" panose="020B0408020204030204" pitchFamily="34" charset="0"/>
              </a:defRPr>
            </a:lvl1pPr>
          </a:lstStyle>
          <a:p>
            <a:endParaRPr lang="en-US"/>
          </a:p>
        </p:txBody>
      </p:sp>
    </p:spTree>
    <p:extLst>
      <p:ext uri="{BB962C8B-B14F-4D97-AF65-F5344CB8AC3E}">
        <p14:creationId xmlns:p14="http://schemas.microsoft.com/office/powerpoint/2010/main" val="423806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3">
            <a:extLst>
              <a:ext uri="{FF2B5EF4-FFF2-40B4-BE49-F238E27FC236}">
                <a16:creationId xmlns:a16="http://schemas.microsoft.com/office/drawing/2014/main" id="{2931EFF4-FDC0-4A10-A487-F7877DA3400E}"/>
              </a:ext>
            </a:extLst>
          </p:cNvPr>
          <p:cNvSpPr>
            <a:spLocks noGrp="1"/>
          </p:cNvSpPr>
          <p:nvPr>
            <p:ph type="sldNum" sz="quarter" idx="11"/>
          </p:nvPr>
        </p:nvSpPr>
        <p:spPr>
          <a:xfrm>
            <a:off x="9938327" y="6340477"/>
            <a:ext cx="609600" cy="365125"/>
          </a:xfrm>
        </p:spPr>
        <p:txBody>
          <a:bodyPr/>
          <a:lstStyle/>
          <a:p>
            <a:fld id="{5576AD4B-40CF-7A4B-8E83-84570080119C}" type="slidenum">
              <a:rPr lang="en-US" smtClean="0"/>
              <a:t>‹#›</a:t>
            </a:fld>
            <a:endParaRPr lang="en-US"/>
          </a:p>
        </p:txBody>
      </p:sp>
      <p:sp>
        <p:nvSpPr>
          <p:cNvPr id="8" name="Slide Number Placeholder 5">
            <a:extLst>
              <a:ext uri="{FF2B5EF4-FFF2-40B4-BE49-F238E27FC236}">
                <a16:creationId xmlns:a16="http://schemas.microsoft.com/office/drawing/2014/main" id="{02895116-9C4B-48BF-98FE-5CB9C09B213F}"/>
              </a:ext>
            </a:extLst>
          </p:cNvPr>
          <p:cNvSpPr txBox="1">
            <a:spLocks/>
          </p:cNvSpPr>
          <p:nvPr userDrawn="1"/>
        </p:nvSpPr>
        <p:spPr>
          <a:xfrm>
            <a:off x="5791200" y="6446793"/>
            <a:ext cx="609600" cy="365125"/>
          </a:xfrm>
          <a:prstGeom prst="rect">
            <a:avLst/>
          </a:prstGeom>
        </p:spPr>
        <p:txBody>
          <a:bodyPr vert="horz" lIns="0" tIns="45720" rIns="0" bIns="0" rtlCol="0" anchor="b" anchorCtr="0"/>
          <a:lstStyle>
            <a:defPPr>
              <a:defRPr lang="en-US"/>
            </a:defPPr>
            <a:lvl1pPr marL="0" algn="ctr" defTabSz="914400" rtl="0" eaLnBrk="1" latinLnBrk="0" hangingPunct="1">
              <a:defRPr sz="1100" b="1"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76AD4B-40CF-7A4B-8E83-84570080119C}" type="slidenum">
              <a:rPr lang="en-US" smtClean="0"/>
              <a:pPr/>
              <a:t>‹#›</a:t>
            </a:fld>
            <a:endParaRPr lang="en-US"/>
          </a:p>
        </p:txBody>
      </p:sp>
      <p:sp>
        <p:nvSpPr>
          <p:cNvPr id="9" name="Footer Placeholder 4">
            <a:extLst>
              <a:ext uri="{FF2B5EF4-FFF2-40B4-BE49-F238E27FC236}">
                <a16:creationId xmlns:a16="http://schemas.microsoft.com/office/drawing/2014/main" id="{300BFEE5-FF67-4A87-8554-E69612630DC1}"/>
              </a:ext>
            </a:extLst>
          </p:cNvPr>
          <p:cNvSpPr>
            <a:spLocks noGrp="1"/>
          </p:cNvSpPr>
          <p:nvPr>
            <p:ph type="ftr" sz="quarter" idx="3"/>
          </p:nvPr>
        </p:nvSpPr>
        <p:spPr>
          <a:xfrm>
            <a:off x="52069" y="6446794"/>
            <a:ext cx="4114800" cy="365125"/>
          </a:xfrm>
          <a:prstGeom prst="rect">
            <a:avLst/>
          </a:prstGeom>
        </p:spPr>
        <p:txBody>
          <a:bodyPr/>
          <a:lstStyle>
            <a:lvl1pPr>
              <a:defRPr>
                <a:latin typeface="Futura LtCn BT" panose="020B0408020204030204" pitchFamily="34" charset="0"/>
              </a:defRPr>
            </a:lvl1pPr>
          </a:lstStyle>
          <a:p>
            <a:endParaRPr lang="en-US"/>
          </a:p>
        </p:txBody>
      </p:sp>
    </p:spTree>
    <p:extLst>
      <p:ext uri="{BB962C8B-B14F-4D97-AF65-F5344CB8AC3E}">
        <p14:creationId xmlns:p14="http://schemas.microsoft.com/office/powerpoint/2010/main" val="325438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Backup">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10363200" cy="563562"/>
          </a:xfrm>
          <a:prstGeom prst="rect">
            <a:avLst/>
          </a:prstGeom>
        </p:spPr>
        <p:txBody>
          <a:bodyPr/>
          <a:lstStyle/>
          <a:p>
            <a:r>
              <a:rPr lang="en-US"/>
              <a:t>Click to edit Master title style</a:t>
            </a:r>
          </a:p>
        </p:txBody>
      </p:sp>
      <p:sp>
        <p:nvSpPr>
          <p:cNvPr id="3" name="Rectangle 2">
            <a:extLst>
              <a:ext uri="{FF2B5EF4-FFF2-40B4-BE49-F238E27FC236}">
                <a16:creationId xmlns:a16="http://schemas.microsoft.com/office/drawing/2014/main" id="{00C5D426-C1A6-4D99-97EF-EF6852C68AD8}"/>
              </a:ext>
            </a:extLst>
          </p:cNvPr>
          <p:cNvSpPr/>
          <p:nvPr userDrawn="1"/>
        </p:nvSpPr>
        <p:spPr>
          <a:xfrm>
            <a:off x="108684" y="1226215"/>
            <a:ext cx="697027" cy="747972"/>
          </a:xfrm>
          <a:prstGeom prst="rect">
            <a:avLst/>
          </a:prstGeom>
          <a:solidFill>
            <a:srgbClr val="EF501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#EF5015</a:t>
            </a:r>
          </a:p>
        </p:txBody>
      </p:sp>
      <p:sp>
        <p:nvSpPr>
          <p:cNvPr id="4" name="Rectangle 3">
            <a:extLst>
              <a:ext uri="{FF2B5EF4-FFF2-40B4-BE49-F238E27FC236}">
                <a16:creationId xmlns:a16="http://schemas.microsoft.com/office/drawing/2014/main" id="{60839E45-0A23-475B-9A7E-FB01A461BAC4}"/>
              </a:ext>
            </a:extLst>
          </p:cNvPr>
          <p:cNvSpPr/>
          <p:nvPr userDrawn="1"/>
        </p:nvSpPr>
        <p:spPr>
          <a:xfrm>
            <a:off x="108685" y="5378192"/>
            <a:ext cx="697027" cy="747972"/>
          </a:xfrm>
          <a:prstGeom prst="rect">
            <a:avLst/>
          </a:prstGeom>
          <a:solidFill>
            <a:srgbClr val="C5212D"/>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i="0">
                <a:solidFill>
                  <a:srgbClr val="FFFFFF"/>
                </a:solidFill>
                <a:effectLst/>
                <a:latin typeface="SFMono-Regular"/>
              </a:rPr>
              <a:t>#C5212D</a:t>
            </a:r>
            <a:endParaRPr lang="en-US" sz="1000"/>
          </a:p>
        </p:txBody>
      </p:sp>
      <p:sp>
        <p:nvSpPr>
          <p:cNvPr id="5" name="Rectangle 4">
            <a:extLst>
              <a:ext uri="{FF2B5EF4-FFF2-40B4-BE49-F238E27FC236}">
                <a16:creationId xmlns:a16="http://schemas.microsoft.com/office/drawing/2014/main" id="{E14775E4-FBFD-4CE4-A5F5-3516FE91F83D}"/>
              </a:ext>
            </a:extLst>
          </p:cNvPr>
          <p:cNvSpPr/>
          <p:nvPr userDrawn="1"/>
        </p:nvSpPr>
        <p:spPr>
          <a:xfrm>
            <a:off x="108685" y="4550959"/>
            <a:ext cx="697027" cy="747972"/>
          </a:xfrm>
          <a:prstGeom prst="rect">
            <a:avLst/>
          </a:prstGeom>
          <a:solidFill>
            <a:srgbClr val="00A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i="0">
                <a:solidFill>
                  <a:srgbClr val="FFFFFF"/>
                </a:solidFill>
                <a:effectLst/>
                <a:latin typeface="SFMono-Regular"/>
              </a:rPr>
              <a:t>#00A000</a:t>
            </a:r>
          </a:p>
        </p:txBody>
      </p:sp>
      <p:sp>
        <p:nvSpPr>
          <p:cNvPr id="6" name="Rectangle 5">
            <a:extLst>
              <a:ext uri="{FF2B5EF4-FFF2-40B4-BE49-F238E27FC236}">
                <a16:creationId xmlns:a16="http://schemas.microsoft.com/office/drawing/2014/main" id="{EE1AF892-DC75-4F64-AA74-AE17D262CE0A}"/>
              </a:ext>
            </a:extLst>
          </p:cNvPr>
          <p:cNvSpPr/>
          <p:nvPr userDrawn="1"/>
        </p:nvSpPr>
        <p:spPr>
          <a:xfrm>
            <a:off x="108684" y="3719773"/>
            <a:ext cx="697027" cy="747972"/>
          </a:xfrm>
          <a:prstGeom prst="rect">
            <a:avLst/>
          </a:prstGeom>
          <a:solidFill>
            <a:srgbClr val="724F9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#724F92</a:t>
            </a:r>
          </a:p>
        </p:txBody>
      </p:sp>
      <p:sp>
        <p:nvSpPr>
          <p:cNvPr id="7" name="Rectangle 6">
            <a:extLst>
              <a:ext uri="{FF2B5EF4-FFF2-40B4-BE49-F238E27FC236}">
                <a16:creationId xmlns:a16="http://schemas.microsoft.com/office/drawing/2014/main" id="{3567156C-785A-41E8-8033-8AF8BFEFB3C8}"/>
              </a:ext>
            </a:extLst>
          </p:cNvPr>
          <p:cNvSpPr/>
          <p:nvPr userDrawn="1"/>
        </p:nvSpPr>
        <p:spPr>
          <a:xfrm>
            <a:off x="108686" y="2888587"/>
            <a:ext cx="697027" cy="747972"/>
          </a:xfrm>
          <a:prstGeom prst="rect">
            <a:avLst/>
          </a:prstGeom>
          <a:solidFill>
            <a:srgbClr val="2E6078"/>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i="0">
                <a:solidFill>
                  <a:srgbClr val="FFFFFF"/>
                </a:solidFill>
                <a:effectLst/>
                <a:latin typeface="SFMono-Regular"/>
              </a:rPr>
              <a:t>#2E6078</a:t>
            </a:r>
          </a:p>
        </p:txBody>
      </p:sp>
      <p:sp>
        <p:nvSpPr>
          <p:cNvPr id="8" name="Rectangle 7">
            <a:extLst>
              <a:ext uri="{FF2B5EF4-FFF2-40B4-BE49-F238E27FC236}">
                <a16:creationId xmlns:a16="http://schemas.microsoft.com/office/drawing/2014/main" id="{8309AA4A-EA27-4690-A9BE-B3B209E1934F}"/>
              </a:ext>
            </a:extLst>
          </p:cNvPr>
          <p:cNvSpPr/>
          <p:nvPr userDrawn="1"/>
        </p:nvSpPr>
        <p:spPr>
          <a:xfrm>
            <a:off x="108686" y="2057401"/>
            <a:ext cx="697027" cy="747972"/>
          </a:xfrm>
          <a:prstGeom prst="rect">
            <a:avLst/>
          </a:prstGeom>
          <a:solidFill>
            <a:srgbClr val="143C5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i="0">
                <a:solidFill>
                  <a:srgbClr val="FFFFFF"/>
                </a:solidFill>
                <a:effectLst/>
                <a:latin typeface="SFMono-Regular"/>
              </a:rPr>
              <a:t>#143C51</a:t>
            </a:r>
          </a:p>
        </p:txBody>
      </p:sp>
      <p:sp>
        <p:nvSpPr>
          <p:cNvPr id="9" name="Rectangle 8">
            <a:extLst>
              <a:ext uri="{FF2B5EF4-FFF2-40B4-BE49-F238E27FC236}">
                <a16:creationId xmlns:a16="http://schemas.microsoft.com/office/drawing/2014/main" id="{6F074F56-4613-4F20-8624-A340C04D0FC0}"/>
              </a:ext>
            </a:extLst>
          </p:cNvPr>
          <p:cNvSpPr/>
          <p:nvPr userDrawn="1"/>
        </p:nvSpPr>
        <p:spPr>
          <a:xfrm>
            <a:off x="108687" y="395029"/>
            <a:ext cx="697027" cy="747972"/>
          </a:xfrm>
          <a:prstGeom prst="rect">
            <a:avLst/>
          </a:prstGeom>
          <a:solidFill>
            <a:srgbClr val="3D3D3D"/>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0" i="0">
                <a:solidFill>
                  <a:srgbClr val="FFFFFF"/>
                </a:solidFill>
                <a:effectLst/>
                <a:latin typeface="SFMono-Regular"/>
              </a:rPr>
              <a:t>#3D3D3D</a:t>
            </a:r>
            <a:endParaRPr lang="en-US" sz="1000"/>
          </a:p>
        </p:txBody>
      </p:sp>
      <p:sp>
        <p:nvSpPr>
          <p:cNvPr id="37" name="Footer Placeholder 4">
            <a:extLst>
              <a:ext uri="{FF2B5EF4-FFF2-40B4-BE49-F238E27FC236}">
                <a16:creationId xmlns:a16="http://schemas.microsoft.com/office/drawing/2014/main" id="{2F0E6EA7-9A61-4809-AA31-7A1BC9127134}"/>
              </a:ext>
            </a:extLst>
          </p:cNvPr>
          <p:cNvSpPr>
            <a:spLocks noGrp="1"/>
          </p:cNvSpPr>
          <p:nvPr>
            <p:ph type="ftr" sz="quarter" idx="12"/>
          </p:nvPr>
        </p:nvSpPr>
        <p:spPr>
          <a:xfrm>
            <a:off x="40640" y="6523040"/>
            <a:ext cx="4114800" cy="365125"/>
          </a:xfrm>
          <a:prstGeom prst="rect">
            <a:avLst/>
          </a:prstGeom>
        </p:spPr>
        <p:txBody>
          <a:bodyPr/>
          <a:lstStyle/>
          <a:p>
            <a:endParaRPr lang="en-US"/>
          </a:p>
        </p:txBody>
      </p:sp>
    </p:spTree>
    <p:extLst>
      <p:ext uri="{BB962C8B-B14F-4D97-AF65-F5344CB8AC3E}">
        <p14:creationId xmlns:p14="http://schemas.microsoft.com/office/powerpoint/2010/main" val="1980636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CA91C2-40C5-44AE-88C2-D863D1A01360}"/>
              </a:ext>
            </a:extLst>
          </p:cNvPr>
          <p:cNvSpPr/>
          <p:nvPr userDrawn="1"/>
        </p:nvSpPr>
        <p:spPr>
          <a:xfrm>
            <a:off x="0" y="0"/>
            <a:ext cx="12192000" cy="1238250"/>
          </a:xfrm>
          <a:prstGeom prst="rect">
            <a:avLst/>
          </a:prstGeom>
          <a:blipFill dpi="0" rotWithShape="1">
            <a:blip r:embed="rId2"/>
            <a:srcRect/>
            <a:tile tx="0" ty="0" sx="100000" sy="100000" flip="none" algn="tl"/>
          </a:bli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8C03F94-C203-4FB5-B635-C537FB9A6E45}"/>
              </a:ext>
            </a:extLst>
          </p:cNvPr>
          <p:cNvCxnSpPr>
            <a:cxnSpLocks/>
          </p:cNvCxnSpPr>
          <p:nvPr userDrawn="1"/>
        </p:nvCxnSpPr>
        <p:spPr>
          <a:xfrm>
            <a:off x="710605" y="947854"/>
            <a:ext cx="10680649" cy="0"/>
          </a:xfrm>
          <a:prstGeom prst="line">
            <a:avLst/>
          </a:prstGeom>
          <a:ln w="50800">
            <a:solidFill>
              <a:srgbClr val="E2562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FD0692-B706-46D1-9313-C1596C4B7D6E}"/>
              </a:ext>
            </a:extLst>
          </p:cNvPr>
          <p:cNvSpPr>
            <a:spLocks noGrp="1"/>
          </p:cNvSpPr>
          <p:nvPr>
            <p:ph type="title"/>
          </p:nvPr>
        </p:nvSpPr>
        <p:spPr>
          <a:xfrm>
            <a:off x="914400" y="274638"/>
            <a:ext cx="10363200" cy="563562"/>
          </a:xfrm>
          <a:prstGeom prst="rect">
            <a:avLst/>
          </a:prstGeom>
        </p:spPr>
        <p:txBody>
          <a:bodyPr/>
          <a:lstStyle>
            <a:lvl1pPr>
              <a:defRPr b="1">
                <a:latin typeface="Gill Sans Nova" panose="020B0602020104020203" pitchFamily="34" charset="0"/>
              </a:defRPr>
            </a:lvl1pPr>
          </a:lstStyle>
          <a:p>
            <a:r>
              <a:rPr lang="en-US"/>
              <a:t>Click to edit Master title style</a:t>
            </a:r>
          </a:p>
        </p:txBody>
      </p:sp>
      <p:sp>
        <p:nvSpPr>
          <p:cNvPr id="23" name="Content Placeholder 2">
            <a:extLst>
              <a:ext uri="{FF2B5EF4-FFF2-40B4-BE49-F238E27FC236}">
                <a16:creationId xmlns:a16="http://schemas.microsoft.com/office/drawing/2014/main" id="{5B1CE72C-8BB4-4D4C-BD6F-E11EFA2045EF}"/>
              </a:ext>
            </a:extLst>
          </p:cNvPr>
          <p:cNvSpPr>
            <a:spLocks noGrp="1"/>
          </p:cNvSpPr>
          <p:nvPr>
            <p:ph idx="1"/>
          </p:nvPr>
        </p:nvSpPr>
        <p:spPr>
          <a:xfrm>
            <a:off x="914400" y="1600201"/>
            <a:ext cx="10363200" cy="3733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A2023358-246D-4838-81E4-E72E5E1C3D17}"/>
              </a:ext>
            </a:extLst>
          </p:cNvPr>
          <p:cNvSpPr>
            <a:spLocks noGrp="1"/>
          </p:cNvSpPr>
          <p:nvPr>
            <p:ph type="sldNum" sz="quarter" idx="4"/>
          </p:nvPr>
        </p:nvSpPr>
        <p:spPr>
          <a:xfrm>
            <a:off x="5791200" y="6446793"/>
            <a:ext cx="609600" cy="365125"/>
          </a:xfrm>
          <a:prstGeom prst="rect">
            <a:avLst/>
          </a:prstGeom>
        </p:spPr>
        <p:txBody>
          <a:bodyPr vert="horz" lIns="0" tIns="45720" rIns="0" bIns="0" rtlCol="0" anchor="b" anchorCtr="0"/>
          <a:lstStyle>
            <a:lvl1pPr algn="ctr">
              <a:defRPr sz="1100" b="1" baseline="0">
                <a:solidFill>
                  <a:schemeClr val="bg1"/>
                </a:solidFill>
              </a:defRPr>
            </a:lvl1pPr>
          </a:lstStyle>
          <a:p>
            <a:fld id="{5576AD4B-40CF-7A4B-8E83-84570080119C}" type="slidenum">
              <a:rPr lang="en-US" smtClean="0"/>
              <a:pPr/>
              <a:t>‹#›</a:t>
            </a:fld>
            <a:endParaRPr lang="en-US"/>
          </a:p>
        </p:txBody>
      </p:sp>
      <p:sp>
        <p:nvSpPr>
          <p:cNvPr id="9" name="Footer Placeholder 4">
            <a:extLst>
              <a:ext uri="{FF2B5EF4-FFF2-40B4-BE49-F238E27FC236}">
                <a16:creationId xmlns:a16="http://schemas.microsoft.com/office/drawing/2014/main" id="{74F222D9-7E79-4128-A34D-57B6C6760E82}"/>
              </a:ext>
            </a:extLst>
          </p:cNvPr>
          <p:cNvSpPr>
            <a:spLocks noGrp="1"/>
          </p:cNvSpPr>
          <p:nvPr>
            <p:ph type="ftr" sz="quarter" idx="3"/>
          </p:nvPr>
        </p:nvSpPr>
        <p:spPr>
          <a:xfrm>
            <a:off x="52069" y="6446794"/>
            <a:ext cx="4114800" cy="365125"/>
          </a:xfrm>
          <a:prstGeom prst="rect">
            <a:avLst/>
          </a:prstGeom>
        </p:spPr>
        <p:txBody>
          <a:bodyPr/>
          <a:lstStyle>
            <a:lvl1pPr>
              <a:defRPr>
                <a:latin typeface="Futura LtCn BT" panose="020B0408020204030204" pitchFamily="34" charset="0"/>
              </a:defRPr>
            </a:lvl1pPr>
          </a:lstStyle>
          <a:p>
            <a:endParaRPr lang="en-US"/>
          </a:p>
        </p:txBody>
      </p:sp>
    </p:spTree>
    <p:extLst>
      <p:ext uri="{BB962C8B-B14F-4D97-AF65-F5344CB8AC3E}">
        <p14:creationId xmlns:p14="http://schemas.microsoft.com/office/powerpoint/2010/main" val="176135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997C40A-2253-4675-B5C4-53351D55531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0" y="0"/>
            <a:ext cx="12191860" cy="6856718"/>
          </a:xfrm>
          <a:prstGeom prst="rect">
            <a:avLst/>
          </a:prstGeom>
          <a:solidFill>
            <a:srgbClr val="E25629"/>
          </a:solidFill>
        </p:spPr>
      </p:pic>
      <p:sp>
        <p:nvSpPr>
          <p:cNvPr id="2" name="Title 1"/>
          <p:cNvSpPr>
            <a:spLocks noGrp="1"/>
          </p:cNvSpPr>
          <p:nvPr>
            <p:ph type="title" hasCustomPrompt="1"/>
          </p:nvPr>
        </p:nvSpPr>
        <p:spPr>
          <a:xfrm>
            <a:off x="963084" y="3633788"/>
            <a:ext cx="10363200" cy="1362075"/>
          </a:xfrm>
          <a:prstGeom prst="rect">
            <a:avLst/>
          </a:prstGeom>
        </p:spPr>
        <p:txBody>
          <a:bodyPr anchor="t"/>
          <a:lstStyle>
            <a:lvl1pPr algn="l">
              <a:defRPr sz="4000" b="0" i="0" cap="all" baseline="0">
                <a:solidFill>
                  <a:schemeClr val="bg1"/>
                </a:solidFill>
              </a:defRPr>
            </a:lvl1pPr>
          </a:lstStyle>
          <a:p>
            <a:r>
              <a:rPr lang="en-US"/>
              <a:t>Click to edit SECTION TITLE</a:t>
            </a:r>
          </a:p>
        </p:txBody>
      </p:sp>
      <p:sp>
        <p:nvSpPr>
          <p:cNvPr id="3" name="Text Placeholder 2"/>
          <p:cNvSpPr>
            <a:spLocks noGrp="1"/>
          </p:cNvSpPr>
          <p:nvPr>
            <p:ph type="body" idx="1" hasCustomPrompt="1"/>
          </p:nvPr>
        </p:nvSpPr>
        <p:spPr>
          <a:xfrm>
            <a:off x="963084" y="2133601"/>
            <a:ext cx="10363200" cy="1500187"/>
          </a:xfrm>
        </p:spPr>
        <p:txBody>
          <a:bodyPr anchor="b"/>
          <a:lstStyle>
            <a:lvl1pPr marL="0" indent="0">
              <a:buNone/>
              <a:defRPr sz="2000">
                <a:solidFill>
                  <a:srgbClr val="EF5015"/>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Title</a:t>
            </a:r>
          </a:p>
        </p:txBody>
      </p:sp>
      <p:pic>
        <p:nvPicPr>
          <p:cNvPr id="16" name="Picture 15" descr="A picture containing text, clipart&#10;&#10;Description automatically generated">
            <a:extLst>
              <a:ext uri="{FF2B5EF4-FFF2-40B4-BE49-F238E27FC236}">
                <a16:creationId xmlns:a16="http://schemas.microsoft.com/office/drawing/2014/main" id="{04CBDFFB-DD6E-4D68-ADF0-FA5C7D4C741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73546" y="6386556"/>
            <a:ext cx="1618454" cy="425363"/>
          </a:xfrm>
          <a:prstGeom prst="rect">
            <a:avLst/>
          </a:prstGeom>
        </p:spPr>
      </p:pic>
    </p:spTree>
    <p:extLst>
      <p:ext uri="{BB962C8B-B14F-4D97-AF65-F5344CB8AC3E}">
        <p14:creationId xmlns:p14="http://schemas.microsoft.com/office/powerpoint/2010/main" val="245636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6EB8FC2-DA40-419A-B517-A1B74B2F8AE0}"/>
              </a:ext>
            </a:extLst>
          </p:cNvPr>
          <p:cNvSpPr/>
          <p:nvPr userDrawn="1"/>
        </p:nvSpPr>
        <p:spPr>
          <a:xfrm>
            <a:off x="0" y="0"/>
            <a:ext cx="12192000" cy="1238250"/>
          </a:xfrm>
          <a:prstGeom prst="rect">
            <a:avLst/>
          </a:prstGeom>
          <a:blipFill dpi="0" rotWithShape="1">
            <a:blip r:embed="rId2"/>
            <a:srcRect/>
            <a:tile tx="0" ty="0" sx="100000" sy="100000" flip="none" algn="tl"/>
          </a:bli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D5777A2-54CA-4134-93F2-CD2884493863}"/>
              </a:ext>
            </a:extLst>
          </p:cNvPr>
          <p:cNvCxnSpPr>
            <a:cxnSpLocks/>
          </p:cNvCxnSpPr>
          <p:nvPr userDrawn="1"/>
        </p:nvCxnSpPr>
        <p:spPr>
          <a:xfrm>
            <a:off x="710605" y="947854"/>
            <a:ext cx="10680649" cy="0"/>
          </a:xfrm>
          <a:prstGeom prst="line">
            <a:avLst/>
          </a:prstGeom>
          <a:ln w="50800">
            <a:solidFill>
              <a:srgbClr val="E25629"/>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3"/>
          </p:nvPr>
        </p:nvSpPr>
        <p:spPr>
          <a:xfrm>
            <a:off x="914400" y="1536192"/>
            <a:ext cx="48768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4"/>
          </p:nvPr>
        </p:nvSpPr>
        <p:spPr>
          <a:xfrm>
            <a:off x="6400800" y="1536192"/>
            <a:ext cx="48768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1">
            <a:extLst>
              <a:ext uri="{FF2B5EF4-FFF2-40B4-BE49-F238E27FC236}">
                <a16:creationId xmlns:a16="http://schemas.microsoft.com/office/drawing/2014/main" id="{30C47BF2-B8FA-4C5E-8D2B-EC8F2422CF58}"/>
              </a:ext>
            </a:extLst>
          </p:cNvPr>
          <p:cNvSpPr>
            <a:spLocks noGrp="1"/>
          </p:cNvSpPr>
          <p:nvPr>
            <p:ph type="title"/>
          </p:nvPr>
        </p:nvSpPr>
        <p:spPr>
          <a:xfrm>
            <a:off x="914400" y="274638"/>
            <a:ext cx="10363200" cy="563562"/>
          </a:xfrm>
          <a:prstGeom prst="rect">
            <a:avLst/>
          </a:prstGeom>
        </p:spPr>
        <p:txBody>
          <a:bodyPr/>
          <a:lstStyle>
            <a:lvl1pPr>
              <a:defRPr b="1">
                <a:latin typeface="Gill Sans Nova" panose="020B0602020104020203" pitchFamily="34" charset="0"/>
              </a:defRPr>
            </a:lvl1pPr>
          </a:lstStyle>
          <a:p>
            <a:r>
              <a:rPr lang="en-US"/>
              <a:t>Click to edit Master title style</a:t>
            </a:r>
          </a:p>
        </p:txBody>
      </p:sp>
      <p:sp>
        <p:nvSpPr>
          <p:cNvPr id="16" name="Slide Number Placeholder 5">
            <a:extLst>
              <a:ext uri="{FF2B5EF4-FFF2-40B4-BE49-F238E27FC236}">
                <a16:creationId xmlns:a16="http://schemas.microsoft.com/office/drawing/2014/main" id="{899450B4-0370-4A72-AD4B-ADA16645B0DC}"/>
              </a:ext>
            </a:extLst>
          </p:cNvPr>
          <p:cNvSpPr>
            <a:spLocks noGrp="1"/>
          </p:cNvSpPr>
          <p:nvPr>
            <p:ph type="sldNum" sz="quarter" idx="4"/>
          </p:nvPr>
        </p:nvSpPr>
        <p:spPr>
          <a:xfrm>
            <a:off x="5791200" y="6446793"/>
            <a:ext cx="609600" cy="365125"/>
          </a:xfrm>
          <a:prstGeom prst="rect">
            <a:avLst/>
          </a:prstGeom>
        </p:spPr>
        <p:txBody>
          <a:bodyPr vert="horz" lIns="0" tIns="45720" rIns="0" bIns="0" rtlCol="0" anchor="b" anchorCtr="0"/>
          <a:lstStyle>
            <a:lvl1pPr algn="ctr">
              <a:defRPr sz="1100" b="1" baseline="0">
                <a:solidFill>
                  <a:schemeClr val="bg1"/>
                </a:solidFill>
              </a:defRPr>
            </a:lvl1pPr>
          </a:lstStyle>
          <a:p>
            <a:fld id="{5576AD4B-40CF-7A4B-8E83-84570080119C}" type="slidenum">
              <a:rPr lang="en-US" smtClean="0"/>
              <a:pPr/>
              <a:t>‹#›</a:t>
            </a:fld>
            <a:endParaRPr lang="en-US"/>
          </a:p>
        </p:txBody>
      </p:sp>
      <p:sp>
        <p:nvSpPr>
          <p:cNvPr id="17" name="Footer Placeholder 4">
            <a:extLst>
              <a:ext uri="{FF2B5EF4-FFF2-40B4-BE49-F238E27FC236}">
                <a16:creationId xmlns:a16="http://schemas.microsoft.com/office/drawing/2014/main" id="{20C56980-4C23-440A-8DF0-396A59395F34}"/>
              </a:ext>
            </a:extLst>
          </p:cNvPr>
          <p:cNvSpPr>
            <a:spLocks noGrp="1"/>
          </p:cNvSpPr>
          <p:nvPr>
            <p:ph type="ftr" sz="quarter" idx="3"/>
          </p:nvPr>
        </p:nvSpPr>
        <p:spPr>
          <a:xfrm>
            <a:off x="52069" y="6446794"/>
            <a:ext cx="4114800" cy="365125"/>
          </a:xfrm>
          <a:prstGeom prst="rect">
            <a:avLst/>
          </a:prstGeom>
        </p:spPr>
        <p:txBody>
          <a:bodyPr/>
          <a:lstStyle>
            <a:lvl1pPr>
              <a:defRPr>
                <a:latin typeface="Futura LtCn BT" panose="020B0408020204030204" pitchFamily="34" charset="0"/>
              </a:defRPr>
            </a:lvl1pPr>
          </a:lstStyle>
          <a:p>
            <a:endParaRPr lang="en-US"/>
          </a:p>
        </p:txBody>
      </p:sp>
    </p:spTree>
    <p:extLst>
      <p:ext uri="{BB962C8B-B14F-4D97-AF65-F5344CB8AC3E}">
        <p14:creationId xmlns:p14="http://schemas.microsoft.com/office/powerpoint/2010/main" val="2489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B33F78D-2712-4504-869C-99A017CB8C64}"/>
              </a:ext>
            </a:extLst>
          </p:cNvPr>
          <p:cNvSpPr/>
          <p:nvPr userDrawn="1"/>
        </p:nvSpPr>
        <p:spPr>
          <a:xfrm>
            <a:off x="0" y="0"/>
            <a:ext cx="12192000" cy="1238250"/>
          </a:xfrm>
          <a:prstGeom prst="rect">
            <a:avLst/>
          </a:prstGeom>
          <a:blipFill dpi="0" rotWithShape="1">
            <a:blip r:embed="rId2"/>
            <a:srcRect/>
            <a:tile tx="0" ty="0" sx="100000" sy="100000" flip="none" algn="tl"/>
          </a:bli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4EF1BF3-4D22-4451-8EBF-3A90631F70B3}"/>
              </a:ext>
            </a:extLst>
          </p:cNvPr>
          <p:cNvCxnSpPr>
            <a:cxnSpLocks/>
          </p:cNvCxnSpPr>
          <p:nvPr userDrawn="1"/>
        </p:nvCxnSpPr>
        <p:spPr>
          <a:xfrm>
            <a:off x="710605" y="947854"/>
            <a:ext cx="10680649" cy="0"/>
          </a:xfrm>
          <a:prstGeom prst="line">
            <a:avLst/>
          </a:prstGeom>
          <a:ln w="50800">
            <a:solidFill>
              <a:srgbClr val="E25629"/>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914400" y="1535113"/>
            <a:ext cx="4876800" cy="639762"/>
          </a:xfrm>
        </p:spPr>
        <p:txBody>
          <a:bodyPr anchor="b">
            <a:normAutofit/>
          </a:bodyPr>
          <a:lstStyle>
            <a:lvl1pPr marL="0" indent="0">
              <a:buNone/>
              <a:defRPr sz="2000" b="0" baseline="0">
                <a:solidFill>
                  <a:schemeClr val="accent3"/>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400800" y="1535113"/>
            <a:ext cx="4876800" cy="639762"/>
          </a:xfrm>
        </p:spPr>
        <p:txBody>
          <a:bodyPr anchor="b">
            <a:normAutofit/>
          </a:bodyPr>
          <a:lstStyle>
            <a:lvl1pPr marL="0" indent="0">
              <a:buNone/>
              <a:defRPr sz="2000" b="0">
                <a:solidFill>
                  <a:schemeClr val="accent3"/>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14"/>
          <p:cNvSpPr>
            <a:spLocks noGrp="1"/>
          </p:cNvSpPr>
          <p:nvPr>
            <p:ph sz="quarter" idx="13"/>
          </p:nvPr>
        </p:nvSpPr>
        <p:spPr>
          <a:xfrm>
            <a:off x="914400" y="2209800"/>
            <a:ext cx="4876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4"/>
          </p:nvPr>
        </p:nvSpPr>
        <p:spPr>
          <a:xfrm>
            <a:off x="6400800" y="2209800"/>
            <a:ext cx="4876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itle 1">
            <a:extLst>
              <a:ext uri="{FF2B5EF4-FFF2-40B4-BE49-F238E27FC236}">
                <a16:creationId xmlns:a16="http://schemas.microsoft.com/office/drawing/2014/main" id="{BCD5314D-E695-4495-8016-4A84FAB5C42E}"/>
              </a:ext>
            </a:extLst>
          </p:cNvPr>
          <p:cNvSpPr>
            <a:spLocks noGrp="1"/>
          </p:cNvSpPr>
          <p:nvPr>
            <p:ph type="title"/>
          </p:nvPr>
        </p:nvSpPr>
        <p:spPr>
          <a:xfrm>
            <a:off x="914400" y="274638"/>
            <a:ext cx="10363200" cy="563562"/>
          </a:xfrm>
          <a:prstGeom prst="rect">
            <a:avLst/>
          </a:prstGeom>
        </p:spPr>
        <p:txBody>
          <a:bodyPr/>
          <a:lstStyle>
            <a:lvl1pPr>
              <a:defRPr b="1">
                <a:latin typeface="Gill Sans Nova" panose="020B0602020104020203" pitchFamily="34" charset="0"/>
              </a:defRPr>
            </a:lvl1pPr>
          </a:lstStyle>
          <a:p>
            <a:r>
              <a:rPr lang="en-US"/>
              <a:t>Click to edit Master title style</a:t>
            </a:r>
          </a:p>
        </p:txBody>
      </p:sp>
      <p:sp>
        <p:nvSpPr>
          <p:cNvPr id="11" name="Slide Number Placeholder 5">
            <a:extLst>
              <a:ext uri="{FF2B5EF4-FFF2-40B4-BE49-F238E27FC236}">
                <a16:creationId xmlns:a16="http://schemas.microsoft.com/office/drawing/2014/main" id="{1F31EB83-E651-4383-BA6A-B62304802DC9}"/>
              </a:ext>
            </a:extLst>
          </p:cNvPr>
          <p:cNvSpPr txBox="1">
            <a:spLocks/>
          </p:cNvSpPr>
          <p:nvPr userDrawn="1"/>
        </p:nvSpPr>
        <p:spPr>
          <a:xfrm>
            <a:off x="5791200" y="6446793"/>
            <a:ext cx="609600" cy="365125"/>
          </a:xfrm>
          <a:prstGeom prst="rect">
            <a:avLst/>
          </a:prstGeom>
        </p:spPr>
        <p:txBody>
          <a:bodyPr vert="horz" lIns="0" tIns="45720" rIns="0" bIns="0" rtlCol="0" anchor="b" anchorCtr="0"/>
          <a:lstStyle>
            <a:defPPr>
              <a:defRPr lang="en-US"/>
            </a:defPPr>
            <a:lvl1pPr marL="0" algn="ctr" defTabSz="914400" rtl="0" eaLnBrk="1" latinLnBrk="0" hangingPunct="1">
              <a:defRPr sz="1100" b="1"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76AD4B-40CF-7A4B-8E83-84570080119C}" type="slidenum">
              <a:rPr lang="en-US" smtClean="0"/>
              <a:pPr/>
              <a:t>‹#›</a:t>
            </a:fld>
            <a:endParaRPr lang="en-US"/>
          </a:p>
        </p:txBody>
      </p:sp>
      <p:sp>
        <p:nvSpPr>
          <p:cNvPr id="12" name="Footer Placeholder 4">
            <a:extLst>
              <a:ext uri="{FF2B5EF4-FFF2-40B4-BE49-F238E27FC236}">
                <a16:creationId xmlns:a16="http://schemas.microsoft.com/office/drawing/2014/main" id="{B6DFBE02-348F-4762-988B-E8390D96DE7D}"/>
              </a:ext>
            </a:extLst>
          </p:cNvPr>
          <p:cNvSpPr>
            <a:spLocks noGrp="1"/>
          </p:cNvSpPr>
          <p:nvPr>
            <p:ph type="ftr" sz="quarter" idx="15"/>
          </p:nvPr>
        </p:nvSpPr>
        <p:spPr>
          <a:xfrm>
            <a:off x="52069" y="6446794"/>
            <a:ext cx="4114800" cy="365125"/>
          </a:xfrm>
          <a:prstGeom prst="rect">
            <a:avLst/>
          </a:prstGeom>
        </p:spPr>
        <p:txBody>
          <a:bodyPr/>
          <a:lstStyle>
            <a:lvl1pPr>
              <a:defRPr>
                <a:latin typeface="Futura LtCn BT" panose="020B0408020204030204" pitchFamily="34" charset="0"/>
              </a:defRPr>
            </a:lvl1pPr>
          </a:lstStyle>
          <a:p>
            <a:endParaRPr lang="en-US"/>
          </a:p>
        </p:txBody>
      </p:sp>
    </p:spTree>
    <p:extLst>
      <p:ext uri="{BB962C8B-B14F-4D97-AF65-F5344CB8AC3E}">
        <p14:creationId xmlns:p14="http://schemas.microsoft.com/office/powerpoint/2010/main" val="147162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F14104-2CF0-44EE-BB2F-8B0451BB8ABA}"/>
              </a:ext>
            </a:extLst>
          </p:cNvPr>
          <p:cNvSpPr/>
          <p:nvPr userDrawn="1"/>
        </p:nvSpPr>
        <p:spPr>
          <a:xfrm>
            <a:off x="0" y="0"/>
            <a:ext cx="12192000" cy="1238250"/>
          </a:xfrm>
          <a:prstGeom prst="rect">
            <a:avLst/>
          </a:prstGeom>
          <a:blipFill dpi="0" rotWithShape="1">
            <a:blip r:embed="rId2"/>
            <a:srcRect/>
            <a:tile tx="0" ty="0" sx="100000" sy="100000" flip="none" algn="tl"/>
          </a:bli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E14081B-541F-46EB-93CE-B1CD3ABDCD4B}"/>
              </a:ext>
            </a:extLst>
          </p:cNvPr>
          <p:cNvCxnSpPr>
            <a:cxnSpLocks/>
          </p:cNvCxnSpPr>
          <p:nvPr userDrawn="1"/>
        </p:nvCxnSpPr>
        <p:spPr>
          <a:xfrm>
            <a:off x="710605" y="947854"/>
            <a:ext cx="10680649" cy="0"/>
          </a:xfrm>
          <a:prstGeom prst="line">
            <a:avLst/>
          </a:prstGeom>
          <a:ln w="50800">
            <a:solidFill>
              <a:srgbClr val="E25629"/>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BDFE5AE-6EA5-47C7-9E7B-B3FA2E9560A3}"/>
              </a:ext>
            </a:extLst>
          </p:cNvPr>
          <p:cNvSpPr>
            <a:spLocks noGrp="1"/>
          </p:cNvSpPr>
          <p:nvPr>
            <p:ph type="title"/>
          </p:nvPr>
        </p:nvSpPr>
        <p:spPr>
          <a:xfrm>
            <a:off x="914400" y="274638"/>
            <a:ext cx="10363200" cy="563562"/>
          </a:xfrm>
          <a:prstGeom prst="rect">
            <a:avLst/>
          </a:prstGeom>
        </p:spPr>
        <p:txBody>
          <a:bodyPr/>
          <a:lstStyle>
            <a:lvl1pPr>
              <a:defRPr b="1">
                <a:latin typeface="Gill Sans Nova" panose="020B0602020104020203" pitchFamily="34" charset="0"/>
              </a:defRPr>
            </a:lvl1pPr>
          </a:lstStyle>
          <a:p>
            <a:r>
              <a:rPr lang="en-US"/>
              <a:t>Click to edit Master title style</a:t>
            </a:r>
          </a:p>
        </p:txBody>
      </p:sp>
      <p:sp>
        <p:nvSpPr>
          <p:cNvPr id="9" name="Slide Number Placeholder 5">
            <a:extLst>
              <a:ext uri="{FF2B5EF4-FFF2-40B4-BE49-F238E27FC236}">
                <a16:creationId xmlns:a16="http://schemas.microsoft.com/office/drawing/2014/main" id="{CF84D552-0541-4A66-9647-84AEADA750F8}"/>
              </a:ext>
            </a:extLst>
          </p:cNvPr>
          <p:cNvSpPr>
            <a:spLocks noGrp="1"/>
          </p:cNvSpPr>
          <p:nvPr>
            <p:ph type="sldNum" sz="quarter" idx="4"/>
          </p:nvPr>
        </p:nvSpPr>
        <p:spPr>
          <a:xfrm>
            <a:off x="5791200" y="6446793"/>
            <a:ext cx="609600" cy="365125"/>
          </a:xfrm>
          <a:prstGeom prst="rect">
            <a:avLst/>
          </a:prstGeom>
        </p:spPr>
        <p:txBody>
          <a:bodyPr vert="horz" lIns="0" tIns="45720" rIns="0" bIns="0" rtlCol="0" anchor="b" anchorCtr="0"/>
          <a:lstStyle>
            <a:lvl1pPr algn="ctr">
              <a:defRPr sz="1100" b="1" baseline="0">
                <a:solidFill>
                  <a:schemeClr val="bg1"/>
                </a:solidFill>
              </a:defRPr>
            </a:lvl1pPr>
          </a:lstStyle>
          <a:p>
            <a:fld id="{5576AD4B-40CF-7A4B-8E83-84570080119C}" type="slidenum">
              <a:rPr lang="en-US" smtClean="0"/>
              <a:pPr/>
              <a:t>‹#›</a:t>
            </a:fld>
            <a:endParaRPr lang="en-US"/>
          </a:p>
        </p:txBody>
      </p:sp>
      <p:sp>
        <p:nvSpPr>
          <p:cNvPr id="12" name="Footer Placeholder 4">
            <a:extLst>
              <a:ext uri="{FF2B5EF4-FFF2-40B4-BE49-F238E27FC236}">
                <a16:creationId xmlns:a16="http://schemas.microsoft.com/office/drawing/2014/main" id="{3403E808-41AE-4C55-963A-0179DA75B214}"/>
              </a:ext>
            </a:extLst>
          </p:cNvPr>
          <p:cNvSpPr>
            <a:spLocks noGrp="1"/>
          </p:cNvSpPr>
          <p:nvPr>
            <p:ph type="ftr" sz="quarter" idx="3"/>
          </p:nvPr>
        </p:nvSpPr>
        <p:spPr>
          <a:xfrm>
            <a:off x="52069" y="6446794"/>
            <a:ext cx="4114800" cy="365125"/>
          </a:xfrm>
          <a:prstGeom prst="rect">
            <a:avLst/>
          </a:prstGeom>
        </p:spPr>
        <p:txBody>
          <a:bodyPr/>
          <a:lstStyle>
            <a:lvl1pPr>
              <a:defRPr>
                <a:latin typeface="Futura LtCn BT" panose="020B0408020204030204" pitchFamily="34" charset="0"/>
              </a:defRPr>
            </a:lvl1pPr>
          </a:lstStyle>
          <a:p>
            <a:endParaRPr lang="en-US"/>
          </a:p>
        </p:txBody>
      </p:sp>
    </p:spTree>
    <p:extLst>
      <p:ext uri="{BB962C8B-B14F-4D97-AF65-F5344CB8AC3E}">
        <p14:creationId xmlns:p14="http://schemas.microsoft.com/office/powerpoint/2010/main" val="66757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1DB6700-01A9-4FF5-A90C-031FBADA4A62}"/>
              </a:ext>
            </a:extLst>
          </p:cNvPr>
          <p:cNvSpPr>
            <a:spLocks noGrp="1"/>
          </p:cNvSpPr>
          <p:nvPr>
            <p:ph type="sldNum" sz="quarter" idx="4"/>
          </p:nvPr>
        </p:nvSpPr>
        <p:spPr>
          <a:xfrm>
            <a:off x="5791200" y="6446793"/>
            <a:ext cx="609600" cy="365125"/>
          </a:xfrm>
          <a:prstGeom prst="rect">
            <a:avLst/>
          </a:prstGeom>
        </p:spPr>
        <p:txBody>
          <a:bodyPr vert="horz" lIns="0" tIns="45720" rIns="0" bIns="0" rtlCol="0" anchor="b" anchorCtr="0"/>
          <a:lstStyle>
            <a:lvl1pPr algn="ctr">
              <a:defRPr sz="1100" b="1" baseline="0">
                <a:solidFill>
                  <a:schemeClr val="bg1"/>
                </a:solidFill>
              </a:defRPr>
            </a:lvl1pPr>
          </a:lstStyle>
          <a:p>
            <a:fld id="{5576AD4B-40CF-7A4B-8E83-84570080119C}" type="slidenum">
              <a:rPr lang="en-US" smtClean="0"/>
              <a:pPr/>
              <a:t>‹#›</a:t>
            </a:fld>
            <a:endParaRPr lang="en-US"/>
          </a:p>
        </p:txBody>
      </p:sp>
      <p:sp>
        <p:nvSpPr>
          <p:cNvPr id="7" name="Footer Placeholder 4">
            <a:extLst>
              <a:ext uri="{FF2B5EF4-FFF2-40B4-BE49-F238E27FC236}">
                <a16:creationId xmlns:a16="http://schemas.microsoft.com/office/drawing/2014/main" id="{2AC086EC-BD98-46CA-B715-1B3D92D4ADDA}"/>
              </a:ext>
            </a:extLst>
          </p:cNvPr>
          <p:cNvSpPr>
            <a:spLocks noGrp="1"/>
          </p:cNvSpPr>
          <p:nvPr>
            <p:ph type="ftr" sz="quarter" idx="3"/>
          </p:nvPr>
        </p:nvSpPr>
        <p:spPr>
          <a:xfrm>
            <a:off x="52069" y="6446794"/>
            <a:ext cx="4114800" cy="365125"/>
          </a:xfrm>
          <a:prstGeom prst="rect">
            <a:avLst/>
          </a:prstGeom>
        </p:spPr>
        <p:txBody>
          <a:bodyPr/>
          <a:lstStyle>
            <a:lvl1pPr>
              <a:defRPr>
                <a:latin typeface="Futura LtCn BT" panose="020B0408020204030204" pitchFamily="34" charset="0"/>
              </a:defRPr>
            </a:lvl1pPr>
          </a:lstStyle>
          <a:p>
            <a:endParaRPr lang="en-US"/>
          </a:p>
        </p:txBody>
      </p:sp>
    </p:spTree>
    <p:extLst>
      <p:ext uri="{BB962C8B-B14F-4D97-AF65-F5344CB8AC3E}">
        <p14:creationId xmlns:p14="http://schemas.microsoft.com/office/powerpoint/2010/main" val="409070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208" y="609600"/>
            <a:ext cx="4511040" cy="914400"/>
          </a:xfrm>
          <a:prstGeom prst="rect">
            <a:avLst/>
          </a:prstGeom>
        </p:spPr>
        <p:txBody>
          <a:bodyPr anchor="b">
            <a:noAutofit/>
          </a:bodyPr>
          <a:lstStyle>
            <a:lvl1pPr algn="l">
              <a:defRPr sz="2200" b="0" i="0" cap="none" baseline="0">
                <a:solidFill>
                  <a:schemeClr val="accent3"/>
                </a:solidFill>
                <a:latin typeface="Gill Sans Nova" panose="020B0602020104020203" pitchFamily="34" charset="0"/>
              </a:defRPr>
            </a:lvl1pPr>
          </a:lstStyle>
          <a:p>
            <a:r>
              <a:rPr lang="en-US"/>
              <a:t>Click to edit Master title style</a:t>
            </a:r>
          </a:p>
        </p:txBody>
      </p:sp>
      <p:sp>
        <p:nvSpPr>
          <p:cNvPr id="13" name="Content Placeholder 12"/>
          <p:cNvSpPr>
            <a:spLocks noGrp="1"/>
          </p:cNvSpPr>
          <p:nvPr>
            <p:ph sz="quarter" idx="13"/>
          </p:nvPr>
        </p:nvSpPr>
        <p:spPr>
          <a:xfrm>
            <a:off x="6096000" y="609600"/>
            <a:ext cx="51816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3"/>
          <p:cNvSpPr>
            <a:spLocks noGrp="1"/>
          </p:cNvSpPr>
          <p:nvPr>
            <p:ph type="body" sz="quarter" idx="14"/>
          </p:nvPr>
        </p:nvSpPr>
        <p:spPr>
          <a:xfrm>
            <a:off x="901699" y="1527048"/>
            <a:ext cx="451104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
        <p:nvSpPr>
          <p:cNvPr id="9" name="Slide Number Placeholder 5">
            <a:extLst>
              <a:ext uri="{FF2B5EF4-FFF2-40B4-BE49-F238E27FC236}">
                <a16:creationId xmlns:a16="http://schemas.microsoft.com/office/drawing/2014/main" id="{B828A519-B51B-4C72-9FE5-2CDB76531F0F}"/>
              </a:ext>
            </a:extLst>
          </p:cNvPr>
          <p:cNvSpPr>
            <a:spLocks noGrp="1"/>
          </p:cNvSpPr>
          <p:nvPr>
            <p:ph type="sldNum" sz="quarter" idx="4"/>
          </p:nvPr>
        </p:nvSpPr>
        <p:spPr>
          <a:xfrm>
            <a:off x="5791200" y="6446793"/>
            <a:ext cx="609600" cy="365125"/>
          </a:xfrm>
          <a:prstGeom prst="rect">
            <a:avLst/>
          </a:prstGeom>
        </p:spPr>
        <p:txBody>
          <a:bodyPr vert="horz" lIns="0" tIns="45720" rIns="0" bIns="0" rtlCol="0" anchor="b" anchorCtr="0"/>
          <a:lstStyle>
            <a:lvl1pPr algn="ctr">
              <a:defRPr sz="1100" b="1" baseline="0">
                <a:solidFill>
                  <a:schemeClr val="bg1"/>
                </a:solidFill>
              </a:defRPr>
            </a:lvl1pPr>
          </a:lstStyle>
          <a:p>
            <a:fld id="{5576AD4B-40CF-7A4B-8E83-84570080119C}" type="slidenum">
              <a:rPr lang="en-US" smtClean="0"/>
              <a:pPr/>
              <a:t>‹#›</a:t>
            </a:fld>
            <a:endParaRPr lang="en-US"/>
          </a:p>
        </p:txBody>
      </p:sp>
      <p:sp>
        <p:nvSpPr>
          <p:cNvPr id="10" name="Footer Placeholder 4">
            <a:extLst>
              <a:ext uri="{FF2B5EF4-FFF2-40B4-BE49-F238E27FC236}">
                <a16:creationId xmlns:a16="http://schemas.microsoft.com/office/drawing/2014/main" id="{F044F603-D71F-4B03-AD16-4F1EAEC95DC0}"/>
              </a:ext>
            </a:extLst>
          </p:cNvPr>
          <p:cNvSpPr>
            <a:spLocks noGrp="1"/>
          </p:cNvSpPr>
          <p:nvPr>
            <p:ph type="ftr" sz="quarter" idx="3"/>
          </p:nvPr>
        </p:nvSpPr>
        <p:spPr>
          <a:xfrm>
            <a:off x="52069" y="6446794"/>
            <a:ext cx="4114800" cy="365125"/>
          </a:xfrm>
          <a:prstGeom prst="rect">
            <a:avLst/>
          </a:prstGeom>
        </p:spPr>
        <p:txBody>
          <a:bodyPr/>
          <a:lstStyle>
            <a:lvl1pPr>
              <a:defRPr>
                <a:latin typeface="Futura LtCn BT" panose="020B0408020204030204" pitchFamily="34" charset="0"/>
              </a:defRPr>
            </a:lvl1pPr>
          </a:lstStyle>
          <a:p>
            <a:endParaRPr lang="en-US"/>
          </a:p>
        </p:txBody>
      </p:sp>
    </p:spTree>
    <p:extLst>
      <p:ext uri="{BB962C8B-B14F-4D97-AF65-F5344CB8AC3E}">
        <p14:creationId xmlns:p14="http://schemas.microsoft.com/office/powerpoint/2010/main" val="425458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096000" y="609601"/>
            <a:ext cx="51816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14" name="Title 1"/>
          <p:cNvSpPr>
            <a:spLocks noGrp="1"/>
          </p:cNvSpPr>
          <p:nvPr>
            <p:ph type="title"/>
          </p:nvPr>
        </p:nvSpPr>
        <p:spPr>
          <a:xfrm>
            <a:off x="902208" y="609600"/>
            <a:ext cx="4511040" cy="914400"/>
          </a:xfrm>
          <a:prstGeom prst="rect">
            <a:avLst/>
          </a:prstGeom>
        </p:spPr>
        <p:txBody>
          <a:bodyPr anchor="b">
            <a:noAutofit/>
          </a:bodyPr>
          <a:lstStyle>
            <a:lvl1pPr algn="l">
              <a:defRPr sz="2200" b="0" i="0" cap="none" baseline="0">
                <a:solidFill>
                  <a:schemeClr val="accent3"/>
                </a:solidFill>
                <a:latin typeface="Gill Sans Nova" panose="020B0602020104020203" pitchFamily="34" charset="0"/>
              </a:defRPr>
            </a:lvl1pPr>
          </a:lstStyle>
          <a:p>
            <a:r>
              <a:rPr lang="en-US"/>
              <a:t>Click to edit Master title style</a:t>
            </a:r>
          </a:p>
        </p:txBody>
      </p:sp>
      <p:sp>
        <p:nvSpPr>
          <p:cNvPr id="15" name="Text Placeholder 14"/>
          <p:cNvSpPr>
            <a:spLocks noGrp="1"/>
          </p:cNvSpPr>
          <p:nvPr>
            <p:ph type="body" sz="quarter" idx="14"/>
          </p:nvPr>
        </p:nvSpPr>
        <p:spPr>
          <a:xfrm>
            <a:off x="902209" y="1524000"/>
            <a:ext cx="4508500"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
        <p:nvSpPr>
          <p:cNvPr id="9" name="Slide Number Placeholder 5">
            <a:extLst>
              <a:ext uri="{FF2B5EF4-FFF2-40B4-BE49-F238E27FC236}">
                <a16:creationId xmlns:a16="http://schemas.microsoft.com/office/drawing/2014/main" id="{26BCA2DA-A3B8-41D0-95C4-AFB121B93F3E}"/>
              </a:ext>
            </a:extLst>
          </p:cNvPr>
          <p:cNvSpPr>
            <a:spLocks noGrp="1"/>
          </p:cNvSpPr>
          <p:nvPr>
            <p:ph type="sldNum" sz="quarter" idx="4"/>
          </p:nvPr>
        </p:nvSpPr>
        <p:spPr>
          <a:xfrm>
            <a:off x="5791200" y="6446793"/>
            <a:ext cx="609600" cy="365125"/>
          </a:xfrm>
          <a:prstGeom prst="rect">
            <a:avLst/>
          </a:prstGeom>
        </p:spPr>
        <p:txBody>
          <a:bodyPr vert="horz" lIns="0" tIns="45720" rIns="0" bIns="0" rtlCol="0" anchor="b" anchorCtr="0"/>
          <a:lstStyle>
            <a:lvl1pPr algn="ctr">
              <a:defRPr sz="1100" b="1" baseline="0">
                <a:solidFill>
                  <a:schemeClr val="bg1"/>
                </a:solidFill>
              </a:defRPr>
            </a:lvl1pPr>
          </a:lstStyle>
          <a:p>
            <a:fld id="{5576AD4B-40CF-7A4B-8E83-84570080119C}" type="slidenum">
              <a:rPr lang="en-US" smtClean="0"/>
              <a:pPr/>
              <a:t>‹#›</a:t>
            </a:fld>
            <a:endParaRPr lang="en-US"/>
          </a:p>
        </p:txBody>
      </p:sp>
      <p:sp>
        <p:nvSpPr>
          <p:cNvPr id="10" name="Footer Placeholder 4">
            <a:extLst>
              <a:ext uri="{FF2B5EF4-FFF2-40B4-BE49-F238E27FC236}">
                <a16:creationId xmlns:a16="http://schemas.microsoft.com/office/drawing/2014/main" id="{1105ED0A-796E-4426-8399-BA5B0FEB0E6A}"/>
              </a:ext>
            </a:extLst>
          </p:cNvPr>
          <p:cNvSpPr>
            <a:spLocks noGrp="1"/>
          </p:cNvSpPr>
          <p:nvPr>
            <p:ph type="ftr" sz="quarter" idx="3"/>
          </p:nvPr>
        </p:nvSpPr>
        <p:spPr>
          <a:xfrm>
            <a:off x="52069" y="6446794"/>
            <a:ext cx="4114800" cy="365125"/>
          </a:xfrm>
          <a:prstGeom prst="rect">
            <a:avLst/>
          </a:prstGeom>
        </p:spPr>
        <p:txBody>
          <a:bodyPr/>
          <a:lstStyle>
            <a:lvl1pPr>
              <a:defRPr>
                <a:latin typeface="Futura LtCn BT" panose="020B0408020204030204" pitchFamily="34" charset="0"/>
              </a:defRPr>
            </a:lvl1pPr>
          </a:lstStyle>
          <a:p>
            <a:endParaRPr lang="en-US"/>
          </a:p>
        </p:txBody>
      </p:sp>
    </p:spTree>
    <p:extLst>
      <p:ext uri="{BB962C8B-B14F-4D97-AF65-F5344CB8AC3E}">
        <p14:creationId xmlns:p14="http://schemas.microsoft.com/office/powerpoint/2010/main" val="107964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6">
                <a:lumMod val="50000"/>
              </a:schemeClr>
            </a:gs>
            <a:gs pos="45000">
              <a:schemeClr val="accent1">
                <a:lumMod val="75000"/>
              </a:schemeClr>
            </a:gs>
          </a:gsLst>
          <a:lin ang="3600000" scaled="0"/>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600201"/>
            <a:ext cx="10363200" cy="452596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791200" y="6446793"/>
            <a:ext cx="609600" cy="365125"/>
          </a:xfrm>
          <a:prstGeom prst="rect">
            <a:avLst/>
          </a:prstGeom>
        </p:spPr>
        <p:txBody>
          <a:bodyPr vert="horz" lIns="0" tIns="45720" rIns="0" bIns="0" rtlCol="0" anchor="b" anchorCtr="0"/>
          <a:lstStyle>
            <a:lvl1pPr algn="ctr">
              <a:defRPr sz="1100" b="1" baseline="0">
                <a:solidFill>
                  <a:schemeClr val="bg1"/>
                </a:solidFill>
              </a:defRPr>
            </a:lvl1pPr>
          </a:lstStyle>
          <a:p>
            <a:fld id="{5576AD4B-40CF-7A4B-8E83-84570080119C}" type="slidenum">
              <a:rPr lang="en-US" smtClean="0"/>
              <a:pPr/>
              <a:t>‹#›</a:t>
            </a:fld>
            <a:endParaRPr lang="en-US"/>
          </a:p>
        </p:txBody>
      </p:sp>
      <p:pic>
        <p:nvPicPr>
          <p:cNvPr id="12" name="Picture 11" descr="A picture containing text, clipart&#10;&#10;Description automatically generated">
            <a:extLst>
              <a:ext uri="{FF2B5EF4-FFF2-40B4-BE49-F238E27FC236}">
                <a16:creationId xmlns:a16="http://schemas.microsoft.com/office/drawing/2014/main" id="{2401F46C-7913-40F2-AF38-A982563B348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573546" y="6386556"/>
            <a:ext cx="1618454" cy="425363"/>
          </a:xfrm>
          <a:prstGeom prst="rect">
            <a:avLst/>
          </a:prstGeom>
        </p:spPr>
      </p:pic>
      <p:sp>
        <p:nvSpPr>
          <p:cNvPr id="7" name="Footer Placeholder 4">
            <a:extLst>
              <a:ext uri="{FF2B5EF4-FFF2-40B4-BE49-F238E27FC236}">
                <a16:creationId xmlns:a16="http://schemas.microsoft.com/office/drawing/2014/main" id="{9F912362-9DC0-4FC1-98CE-70A80821506F}"/>
              </a:ext>
            </a:extLst>
          </p:cNvPr>
          <p:cNvSpPr>
            <a:spLocks noGrp="1"/>
          </p:cNvSpPr>
          <p:nvPr>
            <p:ph type="ftr" sz="quarter" idx="3"/>
          </p:nvPr>
        </p:nvSpPr>
        <p:spPr>
          <a:xfrm>
            <a:off x="52069" y="6446794"/>
            <a:ext cx="4114800" cy="365125"/>
          </a:xfrm>
          <a:prstGeom prst="rect">
            <a:avLst/>
          </a:prstGeom>
        </p:spPr>
        <p:txBody>
          <a:bodyPr/>
          <a:lstStyle>
            <a:lvl1pPr>
              <a:defRPr>
                <a:latin typeface="Futura LtCn BT" panose="020B0408020204030204" pitchFamily="34" charset="0"/>
              </a:defRPr>
            </a:lvl1pPr>
          </a:lstStyle>
          <a:p>
            <a:endParaRPr lang="en-US"/>
          </a:p>
        </p:txBody>
      </p:sp>
    </p:spTree>
    <p:extLst>
      <p:ext uri="{BB962C8B-B14F-4D97-AF65-F5344CB8AC3E}">
        <p14:creationId xmlns:p14="http://schemas.microsoft.com/office/powerpoint/2010/main" val="3001009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3600" kern="1200" cap="all"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lumMod val="60000"/>
            <a:lumOff val="40000"/>
          </a:schemeClr>
        </a:buClr>
        <a:buSzPct val="85000"/>
        <a:buFont typeface="Wingdings 3" pitchFamily="18" charset="2"/>
        <a:buChar char=""/>
        <a:defRPr sz="2000" kern="1200" baseline="0">
          <a:solidFill>
            <a:schemeClr val="bg1"/>
          </a:solidFill>
          <a:latin typeface="Arial Nova Light" panose="020B0304020202020204" pitchFamily="34" charset="0"/>
          <a:ea typeface="+mn-ea"/>
          <a:cs typeface="+mn-cs"/>
        </a:defRPr>
      </a:lvl1pPr>
      <a:lvl2pPr marL="742950" indent="-274320" algn="l" defTabSz="914400" rtl="0" eaLnBrk="1" latinLnBrk="0" hangingPunct="1">
        <a:lnSpc>
          <a:spcPct val="100000"/>
        </a:lnSpc>
        <a:spcBef>
          <a:spcPts val="700"/>
        </a:spcBef>
        <a:buClr>
          <a:schemeClr val="accent1">
            <a:lumMod val="60000"/>
            <a:lumOff val="40000"/>
          </a:schemeClr>
        </a:buClr>
        <a:buSzPct val="85000"/>
        <a:buFont typeface="Wingdings 3" pitchFamily="18" charset="2"/>
        <a:buChar char=""/>
        <a:defRPr sz="1600" kern="1200" baseline="0">
          <a:solidFill>
            <a:schemeClr val="bg1"/>
          </a:solidFill>
          <a:latin typeface="Arial Nova Light" panose="020B0304020202020204" pitchFamily="34" charset="0"/>
          <a:ea typeface="+mn-ea"/>
          <a:cs typeface="+mn-cs"/>
        </a:defRPr>
      </a:lvl2pPr>
      <a:lvl3pPr marL="1143000" indent="-274320" algn="l" defTabSz="914400" rtl="0" eaLnBrk="1" latinLnBrk="0" hangingPunct="1">
        <a:lnSpc>
          <a:spcPct val="100000"/>
        </a:lnSpc>
        <a:spcBef>
          <a:spcPts val="700"/>
        </a:spcBef>
        <a:buClr>
          <a:schemeClr val="accent1">
            <a:lumMod val="60000"/>
            <a:lumOff val="40000"/>
          </a:schemeClr>
        </a:buClr>
        <a:buSzPct val="85000"/>
        <a:buFont typeface="Wingdings 3" pitchFamily="18" charset="2"/>
        <a:buChar char=""/>
        <a:defRPr sz="1400" kern="1200" baseline="0">
          <a:solidFill>
            <a:schemeClr val="bg1"/>
          </a:solidFill>
          <a:latin typeface="Arial Nova Light" panose="020B0304020202020204" pitchFamily="34" charset="0"/>
          <a:ea typeface="+mn-ea"/>
          <a:cs typeface="+mn-cs"/>
        </a:defRPr>
      </a:lvl3pPr>
      <a:lvl4pPr marL="1600200" indent="-274320" algn="l" defTabSz="914400" rtl="0" eaLnBrk="1" latinLnBrk="0" hangingPunct="1">
        <a:lnSpc>
          <a:spcPct val="100000"/>
        </a:lnSpc>
        <a:spcBef>
          <a:spcPts val="700"/>
        </a:spcBef>
        <a:buClr>
          <a:schemeClr val="accent1">
            <a:lumMod val="60000"/>
            <a:lumOff val="40000"/>
          </a:schemeClr>
        </a:buClr>
        <a:buSzPct val="85000"/>
        <a:buFont typeface="Wingdings 3" pitchFamily="18" charset="2"/>
        <a:buChar char=""/>
        <a:defRPr sz="1400" kern="1200" baseline="0">
          <a:solidFill>
            <a:schemeClr val="bg1"/>
          </a:solidFill>
          <a:latin typeface="Arial Nova Light" panose="020B0304020202020204" pitchFamily="34" charset="0"/>
          <a:ea typeface="+mn-ea"/>
          <a:cs typeface="+mn-cs"/>
        </a:defRPr>
      </a:lvl4pPr>
      <a:lvl5pPr marL="2057400" indent="-274320" algn="l" defTabSz="914400" rtl="0" eaLnBrk="1" latinLnBrk="0" hangingPunct="1">
        <a:lnSpc>
          <a:spcPct val="100000"/>
        </a:lnSpc>
        <a:spcBef>
          <a:spcPts val="700"/>
        </a:spcBef>
        <a:buClr>
          <a:schemeClr val="accent1">
            <a:lumMod val="60000"/>
            <a:lumOff val="40000"/>
          </a:schemeClr>
        </a:buClr>
        <a:buSzPct val="85000"/>
        <a:buFont typeface="Wingdings 3" pitchFamily="18" charset="2"/>
        <a:buChar char=""/>
        <a:defRPr sz="1400" kern="1200" baseline="0">
          <a:solidFill>
            <a:schemeClr val="bg1"/>
          </a:solidFill>
          <a:latin typeface="Arial Nova Light" panose="020B0304020202020204" pitchFamily="34" charset="0"/>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C673-A716-4BB9-9C0D-C5B4134CDBC8}"/>
              </a:ext>
            </a:extLst>
          </p:cNvPr>
          <p:cNvSpPr>
            <a:spLocks noGrp="1"/>
          </p:cNvSpPr>
          <p:nvPr>
            <p:ph type="title"/>
          </p:nvPr>
        </p:nvSpPr>
        <p:spPr>
          <a:xfrm>
            <a:off x="701335" y="287764"/>
            <a:ext cx="10363200" cy="563562"/>
          </a:xfrm>
        </p:spPr>
        <p:txBody>
          <a:bodyPr/>
          <a:lstStyle/>
          <a:p>
            <a:r>
              <a:rPr lang="en-US" dirty="0"/>
              <a:t>Wastewater Alert methodology</a:t>
            </a:r>
          </a:p>
        </p:txBody>
      </p:sp>
      <p:sp>
        <p:nvSpPr>
          <p:cNvPr id="4" name="Slide Number Placeholder 3">
            <a:extLst>
              <a:ext uri="{FF2B5EF4-FFF2-40B4-BE49-F238E27FC236}">
                <a16:creationId xmlns:a16="http://schemas.microsoft.com/office/drawing/2014/main" id="{9D1419EF-F1C3-41A7-9EF9-72BDDB0F10E3}"/>
              </a:ext>
            </a:extLst>
          </p:cNvPr>
          <p:cNvSpPr>
            <a:spLocks noGrp="1"/>
          </p:cNvSpPr>
          <p:nvPr>
            <p:ph type="sldNum" sz="quarter" idx="4"/>
          </p:nvPr>
        </p:nvSpPr>
        <p:spPr>
          <a:xfrm>
            <a:off x="5698732" y="6446793"/>
            <a:ext cx="609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576AD4B-40CF-7A4B-8E83-84570080119C}" type="slidenum">
              <a:rPr kumimoji="0" lang="en-US" sz="1100" b="1" i="0" u="none" strike="noStrike" kern="1200" cap="none" spc="0" normalizeH="0" baseline="0" noProof="0" smtClean="0">
                <a:ln>
                  <a:noFill/>
                </a:ln>
                <a:solidFill>
                  <a:prstClr val="white"/>
                </a:solidFill>
                <a:effectLst/>
                <a:uLnTx/>
                <a:uFillTx/>
                <a:latin typeface="Gill Sans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1100" b="1" i="0" u="none" strike="noStrike" kern="1200" cap="none" spc="0" normalizeH="0" baseline="0" noProof="0">
              <a:ln>
                <a:noFill/>
              </a:ln>
              <a:solidFill>
                <a:prstClr val="white"/>
              </a:solidFill>
              <a:effectLst/>
              <a:uLnTx/>
              <a:uFillTx/>
              <a:latin typeface="Gill Sans MT"/>
              <a:ea typeface="+mn-ea"/>
              <a:cs typeface="+mn-cs"/>
            </a:endParaRPr>
          </a:p>
        </p:txBody>
      </p:sp>
      <p:sp>
        <p:nvSpPr>
          <p:cNvPr id="8" name="TextBox 7">
            <a:extLst>
              <a:ext uri="{FF2B5EF4-FFF2-40B4-BE49-F238E27FC236}">
                <a16:creationId xmlns:a16="http://schemas.microsoft.com/office/drawing/2014/main" id="{4604159D-8614-427D-8CFC-23942DE6FAD6}"/>
              </a:ext>
            </a:extLst>
          </p:cNvPr>
          <p:cNvSpPr txBox="1"/>
          <p:nvPr/>
        </p:nvSpPr>
        <p:spPr>
          <a:xfrm>
            <a:off x="226382" y="1357935"/>
            <a:ext cx="43058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25629"/>
                </a:solidFill>
                <a:effectLst/>
                <a:uLnTx/>
                <a:uFillTx/>
                <a:latin typeface="Gill Sans MT"/>
                <a:ea typeface="+mn-ea"/>
                <a:cs typeface="+mn-cs"/>
              </a:rPr>
              <a:t>​</a:t>
            </a:r>
            <a:r>
              <a:rPr lang="en-US" b="1" dirty="0">
                <a:solidFill>
                  <a:srgbClr val="E25629"/>
                </a:solidFill>
                <a:latin typeface="Gill Sans MT"/>
              </a:rPr>
              <a:t>County </a:t>
            </a:r>
            <a:r>
              <a:rPr kumimoji="0" lang="en-US" sz="1800" b="1" i="0" u="none" strike="noStrike" kern="1200" cap="none" spc="0" normalizeH="0" baseline="0" noProof="0" dirty="0">
                <a:ln>
                  <a:noFill/>
                </a:ln>
                <a:solidFill>
                  <a:srgbClr val="E25629"/>
                </a:solidFill>
                <a:effectLst/>
                <a:uLnTx/>
                <a:uFillTx/>
                <a:latin typeface="Gill Sans MT"/>
                <a:ea typeface="+mn-ea"/>
                <a:cs typeface="+mn-cs"/>
              </a:rPr>
              <a:t>Alert Criteria:</a:t>
            </a:r>
          </a:p>
        </p:txBody>
      </p:sp>
      <p:graphicFrame>
        <p:nvGraphicFramePr>
          <p:cNvPr id="3" name="Table 4">
            <a:extLst>
              <a:ext uri="{FF2B5EF4-FFF2-40B4-BE49-F238E27FC236}">
                <a16:creationId xmlns:a16="http://schemas.microsoft.com/office/drawing/2014/main" id="{8488F1F9-81DF-4572-B112-93C5B5166D6A}"/>
              </a:ext>
            </a:extLst>
          </p:cNvPr>
          <p:cNvGraphicFramePr>
            <a:graphicFrameLocks noGrp="1"/>
          </p:cNvGraphicFramePr>
          <p:nvPr>
            <p:extLst>
              <p:ext uri="{D42A27DB-BD31-4B8C-83A1-F6EECF244321}">
                <p14:modId xmlns:p14="http://schemas.microsoft.com/office/powerpoint/2010/main" val="461064955"/>
              </p:ext>
            </p:extLst>
          </p:nvPr>
        </p:nvGraphicFramePr>
        <p:xfrm>
          <a:off x="1939532" y="2093526"/>
          <a:ext cx="8128000" cy="454561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9113785"/>
                    </a:ext>
                  </a:extLst>
                </a:gridCol>
                <a:gridCol w="2032000">
                  <a:extLst>
                    <a:ext uri="{9D8B030D-6E8A-4147-A177-3AD203B41FA5}">
                      <a16:colId xmlns:a16="http://schemas.microsoft.com/office/drawing/2014/main" val="373446434"/>
                    </a:ext>
                  </a:extLst>
                </a:gridCol>
                <a:gridCol w="2032000">
                  <a:extLst>
                    <a:ext uri="{9D8B030D-6E8A-4147-A177-3AD203B41FA5}">
                      <a16:colId xmlns:a16="http://schemas.microsoft.com/office/drawing/2014/main" val="1416240250"/>
                    </a:ext>
                  </a:extLst>
                </a:gridCol>
                <a:gridCol w="2032000">
                  <a:extLst>
                    <a:ext uri="{9D8B030D-6E8A-4147-A177-3AD203B41FA5}">
                      <a16:colId xmlns:a16="http://schemas.microsoft.com/office/drawing/2014/main" val="2280823996"/>
                    </a:ext>
                  </a:extLst>
                </a:gridCol>
              </a:tblGrid>
              <a:tr h="626167">
                <a:tc>
                  <a:txBody>
                    <a:bodyPr/>
                    <a:lstStyle/>
                    <a:p>
                      <a:r>
                        <a:rPr lang="en-US" dirty="0"/>
                        <a:t>Date</a:t>
                      </a:r>
                    </a:p>
                  </a:txBody>
                  <a:tcPr/>
                </a:tc>
                <a:tc>
                  <a:txBody>
                    <a:bodyPr/>
                    <a:lstStyle/>
                    <a:p>
                      <a:r>
                        <a:rPr lang="en-US" dirty="0"/>
                        <a:t>Days since last report</a:t>
                      </a:r>
                    </a:p>
                  </a:txBody>
                  <a:tcPr/>
                </a:tc>
                <a:tc>
                  <a:txBody>
                    <a:bodyPr/>
                    <a:lstStyle/>
                    <a:p>
                      <a:r>
                        <a:rPr lang="en-US" dirty="0"/>
                        <a:t>Wastewater</a:t>
                      </a:r>
                    </a:p>
                  </a:txBody>
                  <a:tcPr/>
                </a:tc>
                <a:tc>
                  <a:txBody>
                    <a:bodyPr/>
                    <a:lstStyle/>
                    <a:p>
                      <a:r>
                        <a:rPr lang="en-US" dirty="0"/>
                        <a:t>Past 8 period rolling average</a:t>
                      </a:r>
                    </a:p>
                  </a:txBody>
                  <a:tcPr/>
                </a:tc>
                <a:extLst>
                  <a:ext uri="{0D108BD9-81ED-4DB2-BD59-A6C34878D82A}">
                    <a16:rowId xmlns:a16="http://schemas.microsoft.com/office/drawing/2014/main" val="3673834685"/>
                  </a:ext>
                </a:extLst>
              </a:tr>
              <a:tr h="325461">
                <a:tc>
                  <a:txBody>
                    <a:bodyPr/>
                    <a:lstStyle/>
                    <a:p>
                      <a:r>
                        <a:rPr lang="en-US" sz="1400" dirty="0">
                          <a:solidFill>
                            <a:schemeClr val="tx2"/>
                          </a:solidFill>
                        </a:rPr>
                        <a:t>2022-01-07</a:t>
                      </a:r>
                    </a:p>
                  </a:txBody>
                  <a:tcPr/>
                </a:tc>
                <a:tc>
                  <a:txBody>
                    <a:bodyPr/>
                    <a:lstStyle/>
                    <a:p>
                      <a:r>
                        <a:rPr lang="en-US" sz="1400" dirty="0">
                          <a:solidFill>
                            <a:schemeClr val="tx2"/>
                          </a:solidFill>
                        </a:rPr>
                        <a:t>NA (first report)</a:t>
                      </a:r>
                    </a:p>
                  </a:txBody>
                  <a:tcPr/>
                </a:tc>
                <a:tc>
                  <a:txBody>
                    <a:bodyPr/>
                    <a:lstStyle/>
                    <a:p>
                      <a:r>
                        <a:rPr lang="en-US" sz="1400" dirty="0">
                          <a:solidFill>
                            <a:schemeClr val="tx2"/>
                          </a:solidFill>
                        </a:rPr>
                        <a:t>100</a:t>
                      </a:r>
                    </a:p>
                  </a:txBody>
                  <a:tcPr/>
                </a:tc>
                <a:tc>
                  <a:txBody>
                    <a:bodyPr/>
                    <a:lstStyle/>
                    <a:p>
                      <a:r>
                        <a:rPr lang="en-US" sz="1400" dirty="0">
                          <a:solidFill>
                            <a:schemeClr val="tx2"/>
                          </a:solidFill>
                        </a:rPr>
                        <a:t>NA</a:t>
                      </a:r>
                    </a:p>
                  </a:txBody>
                  <a:tcPr/>
                </a:tc>
                <a:extLst>
                  <a:ext uri="{0D108BD9-81ED-4DB2-BD59-A6C34878D82A}">
                    <a16:rowId xmlns:a16="http://schemas.microsoft.com/office/drawing/2014/main" val="2316845834"/>
                  </a:ext>
                </a:extLst>
              </a:tr>
              <a:tr h="325461">
                <a:tc>
                  <a:txBody>
                    <a:bodyPr/>
                    <a:lstStyle/>
                    <a:p>
                      <a:r>
                        <a:rPr lang="en-US" sz="1400" dirty="0">
                          <a:solidFill>
                            <a:schemeClr val="tx2"/>
                          </a:solidFill>
                        </a:rPr>
                        <a:t>2022-01-14</a:t>
                      </a:r>
                    </a:p>
                  </a:txBody>
                  <a:tcPr/>
                </a:tc>
                <a:tc>
                  <a:txBody>
                    <a:bodyPr/>
                    <a:lstStyle/>
                    <a:p>
                      <a:r>
                        <a:rPr lang="en-US" sz="1400" dirty="0">
                          <a:solidFill>
                            <a:schemeClr val="tx2"/>
                          </a:solidFill>
                        </a:rPr>
                        <a:t>7</a:t>
                      </a:r>
                    </a:p>
                  </a:txBody>
                  <a:tcPr/>
                </a:tc>
                <a:tc>
                  <a:txBody>
                    <a:bodyPr/>
                    <a:lstStyle/>
                    <a:p>
                      <a:r>
                        <a:rPr lang="en-US" sz="1400" dirty="0">
                          <a:solidFill>
                            <a:schemeClr val="tx2"/>
                          </a:solidFill>
                        </a:rPr>
                        <a:t>120</a:t>
                      </a:r>
                    </a:p>
                  </a:txBody>
                  <a:tcPr/>
                </a:tc>
                <a:tc>
                  <a:txBody>
                    <a:bodyPr/>
                    <a:lstStyle/>
                    <a:p>
                      <a:r>
                        <a:rPr lang="en-US" sz="1400" dirty="0">
                          <a:solidFill>
                            <a:schemeClr val="tx2"/>
                          </a:solidFill>
                        </a:rPr>
                        <a:t>NA</a:t>
                      </a:r>
                    </a:p>
                  </a:txBody>
                  <a:tcPr/>
                </a:tc>
                <a:extLst>
                  <a:ext uri="{0D108BD9-81ED-4DB2-BD59-A6C34878D82A}">
                    <a16:rowId xmlns:a16="http://schemas.microsoft.com/office/drawing/2014/main" val="2245155173"/>
                  </a:ext>
                </a:extLst>
              </a:tr>
              <a:tr h="325461">
                <a:tc>
                  <a:txBody>
                    <a:bodyPr/>
                    <a:lstStyle/>
                    <a:p>
                      <a:r>
                        <a:rPr lang="en-US" sz="1400" dirty="0">
                          <a:solidFill>
                            <a:schemeClr val="bg2">
                              <a:lumMod val="25000"/>
                            </a:schemeClr>
                          </a:solidFill>
                        </a:rPr>
                        <a:t>2022-02-04</a:t>
                      </a:r>
                    </a:p>
                  </a:txBody>
                  <a:tcPr/>
                </a:tc>
                <a:tc>
                  <a:txBody>
                    <a:bodyPr/>
                    <a:lstStyle/>
                    <a:p>
                      <a:r>
                        <a:rPr lang="en-US" sz="1400" dirty="0">
                          <a:solidFill>
                            <a:schemeClr val="bg2">
                              <a:lumMod val="25000"/>
                            </a:schemeClr>
                          </a:solidFill>
                        </a:rPr>
                        <a:t>28</a:t>
                      </a:r>
                    </a:p>
                  </a:txBody>
                  <a:tcPr/>
                </a:tc>
                <a:tc>
                  <a:txBody>
                    <a:bodyPr/>
                    <a:lstStyle/>
                    <a:p>
                      <a:r>
                        <a:rPr lang="en-US" sz="1400" dirty="0">
                          <a:solidFill>
                            <a:schemeClr val="bg2">
                              <a:lumMod val="25000"/>
                            </a:schemeClr>
                          </a:solidFill>
                        </a:rPr>
                        <a:t>120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1483708921"/>
                  </a:ext>
                </a:extLst>
              </a:tr>
              <a:tr h="325461">
                <a:tc>
                  <a:txBody>
                    <a:bodyPr/>
                    <a:lstStyle/>
                    <a:p>
                      <a:r>
                        <a:rPr lang="en-US" sz="1400" dirty="0">
                          <a:solidFill>
                            <a:schemeClr val="bg2">
                              <a:lumMod val="25000"/>
                            </a:schemeClr>
                          </a:solidFill>
                        </a:rPr>
                        <a:t>2022-02-11</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120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519788132"/>
                  </a:ext>
                </a:extLst>
              </a:tr>
              <a:tr h="325461">
                <a:tc>
                  <a:txBody>
                    <a:bodyPr/>
                    <a:lstStyle/>
                    <a:p>
                      <a:r>
                        <a:rPr lang="en-US" sz="1400" dirty="0">
                          <a:solidFill>
                            <a:schemeClr val="bg2">
                              <a:lumMod val="25000"/>
                            </a:schemeClr>
                          </a:solidFill>
                        </a:rPr>
                        <a:t>2022-02-18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80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3903326360"/>
                  </a:ext>
                </a:extLst>
              </a:tr>
              <a:tr h="325461">
                <a:tc>
                  <a:txBody>
                    <a:bodyPr/>
                    <a:lstStyle/>
                    <a:p>
                      <a:r>
                        <a:rPr lang="en-US" sz="1400" dirty="0">
                          <a:solidFill>
                            <a:schemeClr val="bg2">
                              <a:lumMod val="25000"/>
                            </a:schemeClr>
                          </a:solidFill>
                        </a:rPr>
                        <a:t>2022-03-04</a:t>
                      </a:r>
                    </a:p>
                  </a:txBody>
                  <a:tcPr/>
                </a:tc>
                <a:tc>
                  <a:txBody>
                    <a:bodyPr/>
                    <a:lstStyle/>
                    <a:p>
                      <a:r>
                        <a:rPr lang="en-US" sz="1400" dirty="0">
                          <a:solidFill>
                            <a:schemeClr val="bg2">
                              <a:lumMod val="25000"/>
                            </a:schemeClr>
                          </a:solidFill>
                        </a:rPr>
                        <a:t>14</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439696429"/>
                  </a:ext>
                </a:extLst>
              </a:tr>
              <a:tr h="325461">
                <a:tc>
                  <a:txBody>
                    <a:bodyPr/>
                    <a:lstStyle/>
                    <a:p>
                      <a:r>
                        <a:rPr lang="en-US" sz="1400" dirty="0">
                          <a:solidFill>
                            <a:schemeClr val="bg2">
                              <a:lumMod val="25000"/>
                            </a:schemeClr>
                          </a:solidFill>
                        </a:rPr>
                        <a:t>2022-03-11</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80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2442411745"/>
                  </a:ext>
                </a:extLst>
              </a:tr>
              <a:tr h="325461">
                <a:tc>
                  <a:txBody>
                    <a:bodyPr/>
                    <a:lstStyle/>
                    <a:p>
                      <a:r>
                        <a:rPr lang="en-US" sz="1400" dirty="0">
                          <a:solidFill>
                            <a:schemeClr val="bg2">
                              <a:lumMod val="25000"/>
                            </a:schemeClr>
                          </a:solidFill>
                        </a:rPr>
                        <a:t>2022-03-18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1483577900"/>
                  </a:ext>
                </a:extLst>
              </a:tr>
              <a:tr h="325461">
                <a:tc>
                  <a:txBody>
                    <a:bodyPr/>
                    <a:lstStyle/>
                    <a:p>
                      <a:r>
                        <a:rPr lang="en-US" sz="1400" dirty="0">
                          <a:solidFill>
                            <a:schemeClr val="bg2">
                              <a:lumMod val="25000"/>
                            </a:schemeClr>
                          </a:solidFill>
                        </a:rPr>
                        <a:t>2022-04-01</a:t>
                      </a:r>
                    </a:p>
                  </a:txBody>
                  <a:tcPr/>
                </a:tc>
                <a:tc>
                  <a:txBody>
                    <a:bodyPr/>
                    <a:lstStyle/>
                    <a:p>
                      <a:r>
                        <a:rPr lang="en-US" sz="1400" dirty="0">
                          <a:solidFill>
                            <a:schemeClr val="bg2">
                              <a:lumMod val="25000"/>
                            </a:schemeClr>
                          </a:solidFill>
                        </a:rPr>
                        <a:t>14</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102.5</a:t>
                      </a:r>
                    </a:p>
                  </a:txBody>
                  <a:tcPr/>
                </a:tc>
                <a:extLst>
                  <a:ext uri="{0D108BD9-81ED-4DB2-BD59-A6C34878D82A}">
                    <a16:rowId xmlns:a16="http://schemas.microsoft.com/office/drawing/2014/main" val="2117112038"/>
                  </a:ext>
                </a:extLst>
              </a:tr>
              <a:tr h="325461">
                <a:tc>
                  <a:txBody>
                    <a:bodyPr/>
                    <a:lstStyle/>
                    <a:p>
                      <a:r>
                        <a:rPr lang="en-US" sz="1400" dirty="0">
                          <a:solidFill>
                            <a:schemeClr val="bg2">
                              <a:lumMod val="25000"/>
                            </a:schemeClr>
                          </a:solidFill>
                        </a:rPr>
                        <a:t>2022-04-08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102.5</a:t>
                      </a:r>
                    </a:p>
                  </a:txBody>
                  <a:tcPr/>
                </a:tc>
                <a:extLst>
                  <a:ext uri="{0D108BD9-81ED-4DB2-BD59-A6C34878D82A}">
                    <a16:rowId xmlns:a16="http://schemas.microsoft.com/office/drawing/2014/main" val="3892357374"/>
                  </a:ext>
                </a:extLst>
              </a:tr>
              <a:tr h="325461">
                <a:tc>
                  <a:txBody>
                    <a:bodyPr/>
                    <a:lstStyle/>
                    <a:p>
                      <a:r>
                        <a:rPr lang="en-US" sz="1400" dirty="0">
                          <a:solidFill>
                            <a:schemeClr val="bg2">
                              <a:lumMod val="25000"/>
                            </a:schemeClr>
                          </a:solidFill>
                        </a:rPr>
                        <a:t>2022-04-15</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120</a:t>
                      </a:r>
                    </a:p>
                  </a:txBody>
                  <a:tcPr/>
                </a:tc>
                <a:tc>
                  <a:txBody>
                    <a:bodyPr/>
                    <a:lstStyle/>
                    <a:p>
                      <a:r>
                        <a:rPr lang="en-US" sz="1400" dirty="0">
                          <a:solidFill>
                            <a:schemeClr val="bg2">
                              <a:lumMod val="25000"/>
                            </a:schemeClr>
                          </a:solidFill>
                        </a:rPr>
                        <a:t>100</a:t>
                      </a:r>
                    </a:p>
                  </a:txBody>
                  <a:tcPr/>
                </a:tc>
                <a:extLst>
                  <a:ext uri="{0D108BD9-81ED-4DB2-BD59-A6C34878D82A}">
                    <a16:rowId xmlns:a16="http://schemas.microsoft.com/office/drawing/2014/main" val="2475155603"/>
                  </a:ext>
                </a:extLst>
              </a:tr>
              <a:tr h="325461">
                <a:tc>
                  <a:txBody>
                    <a:bodyPr/>
                    <a:lstStyle/>
                    <a:p>
                      <a:r>
                        <a:rPr lang="en-US" sz="1400" dirty="0">
                          <a:solidFill>
                            <a:schemeClr val="tx2"/>
                          </a:solidFill>
                        </a:rPr>
                        <a:t>2022-04-22</a:t>
                      </a:r>
                    </a:p>
                  </a:txBody>
                  <a:tcPr/>
                </a:tc>
                <a:tc>
                  <a:txBody>
                    <a:bodyPr/>
                    <a:lstStyle/>
                    <a:p>
                      <a:r>
                        <a:rPr lang="en-US" sz="1400" dirty="0">
                          <a:solidFill>
                            <a:schemeClr val="tx2"/>
                          </a:solidFill>
                        </a:rPr>
                        <a:t>7</a:t>
                      </a:r>
                    </a:p>
                  </a:txBody>
                  <a:tcPr/>
                </a:tc>
                <a:tc>
                  <a:txBody>
                    <a:bodyPr/>
                    <a:lstStyle/>
                    <a:p>
                      <a:r>
                        <a:rPr lang="en-US" sz="1400" dirty="0">
                          <a:solidFill>
                            <a:schemeClr val="tx2"/>
                          </a:solidFill>
                        </a:rPr>
                        <a:t>140</a:t>
                      </a:r>
                    </a:p>
                  </a:txBody>
                  <a:tcPr/>
                </a:tc>
                <a:tc>
                  <a:txBody>
                    <a:bodyPr/>
                    <a:lstStyle/>
                    <a:p>
                      <a:r>
                        <a:rPr lang="en-US" sz="1400" dirty="0">
                          <a:solidFill>
                            <a:schemeClr val="tx2"/>
                          </a:solidFill>
                        </a:rPr>
                        <a:t>100</a:t>
                      </a:r>
                    </a:p>
                  </a:txBody>
                  <a:tcPr/>
                </a:tc>
                <a:extLst>
                  <a:ext uri="{0D108BD9-81ED-4DB2-BD59-A6C34878D82A}">
                    <a16:rowId xmlns:a16="http://schemas.microsoft.com/office/drawing/2014/main" val="4247563378"/>
                  </a:ext>
                </a:extLst>
              </a:tr>
            </a:tbl>
          </a:graphicData>
        </a:graphic>
      </p:graphicFrame>
      <p:graphicFrame>
        <p:nvGraphicFramePr>
          <p:cNvPr id="16" name="Table 4">
            <a:extLst>
              <a:ext uri="{FF2B5EF4-FFF2-40B4-BE49-F238E27FC236}">
                <a16:creationId xmlns:a16="http://schemas.microsoft.com/office/drawing/2014/main" id="{32FACF6C-302F-4A0B-A1D1-7DA0DFD7CFA7}"/>
              </a:ext>
            </a:extLst>
          </p:cNvPr>
          <p:cNvGraphicFramePr>
            <a:graphicFrameLocks noGrp="1"/>
          </p:cNvGraphicFramePr>
          <p:nvPr>
            <p:extLst>
              <p:ext uri="{D42A27DB-BD31-4B8C-83A1-F6EECF244321}">
                <p14:modId xmlns:p14="http://schemas.microsoft.com/office/powerpoint/2010/main" val="2715047599"/>
              </p:ext>
            </p:extLst>
          </p:nvPr>
        </p:nvGraphicFramePr>
        <p:xfrm>
          <a:off x="1939532" y="2090701"/>
          <a:ext cx="8128000" cy="454561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9113785"/>
                    </a:ext>
                  </a:extLst>
                </a:gridCol>
                <a:gridCol w="2032000">
                  <a:extLst>
                    <a:ext uri="{9D8B030D-6E8A-4147-A177-3AD203B41FA5}">
                      <a16:colId xmlns:a16="http://schemas.microsoft.com/office/drawing/2014/main" val="373446434"/>
                    </a:ext>
                  </a:extLst>
                </a:gridCol>
                <a:gridCol w="2032000">
                  <a:extLst>
                    <a:ext uri="{9D8B030D-6E8A-4147-A177-3AD203B41FA5}">
                      <a16:colId xmlns:a16="http://schemas.microsoft.com/office/drawing/2014/main" val="1416240250"/>
                    </a:ext>
                  </a:extLst>
                </a:gridCol>
                <a:gridCol w="2032000">
                  <a:extLst>
                    <a:ext uri="{9D8B030D-6E8A-4147-A177-3AD203B41FA5}">
                      <a16:colId xmlns:a16="http://schemas.microsoft.com/office/drawing/2014/main" val="2280823996"/>
                    </a:ext>
                  </a:extLst>
                </a:gridCol>
              </a:tblGrid>
              <a:tr h="626167">
                <a:tc>
                  <a:txBody>
                    <a:bodyPr/>
                    <a:lstStyle/>
                    <a:p>
                      <a:r>
                        <a:rPr lang="en-US" dirty="0"/>
                        <a:t>Date</a:t>
                      </a:r>
                    </a:p>
                  </a:txBody>
                  <a:tcPr/>
                </a:tc>
                <a:tc>
                  <a:txBody>
                    <a:bodyPr/>
                    <a:lstStyle/>
                    <a:p>
                      <a:r>
                        <a:rPr lang="en-US" dirty="0"/>
                        <a:t>Days since last report</a:t>
                      </a:r>
                    </a:p>
                  </a:txBody>
                  <a:tcPr/>
                </a:tc>
                <a:tc>
                  <a:txBody>
                    <a:bodyPr/>
                    <a:lstStyle/>
                    <a:p>
                      <a:r>
                        <a:rPr lang="en-US" dirty="0"/>
                        <a:t>Wastewater</a:t>
                      </a:r>
                    </a:p>
                  </a:txBody>
                  <a:tcPr/>
                </a:tc>
                <a:tc>
                  <a:txBody>
                    <a:bodyPr/>
                    <a:lstStyle/>
                    <a:p>
                      <a:r>
                        <a:rPr lang="en-US" dirty="0"/>
                        <a:t>Past 8 period rolling average</a:t>
                      </a:r>
                    </a:p>
                  </a:txBody>
                  <a:tcPr/>
                </a:tc>
                <a:extLst>
                  <a:ext uri="{0D108BD9-81ED-4DB2-BD59-A6C34878D82A}">
                    <a16:rowId xmlns:a16="http://schemas.microsoft.com/office/drawing/2014/main" val="3673834685"/>
                  </a:ext>
                </a:extLst>
              </a:tr>
              <a:tr h="325461">
                <a:tc>
                  <a:txBody>
                    <a:bodyPr/>
                    <a:lstStyle/>
                    <a:p>
                      <a:r>
                        <a:rPr lang="en-US" sz="1400" dirty="0">
                          <a:solidFill>
                            <a:schemeClr val="tx2"/>
                          </a:solidFill>
                        </a:rPr>
                        <a:t>2022-01-07</a:t>
                      </a:r>
                    </a:p>
                  </a:txBody>
                  <a:tcPr/>
                </a:tc>
                <a:tc>
                  <a:txBody>
                    <a:bodyPr/>
                    <a:lstStyle/>
                    <a:p>
                      <a:r>
                        <a:rPr lang="en-US" sz="1400" dirty="0">
                          <a:solidFill>
                            <a:schemeClr val="tx2"/>
                          </a:solidFill>
                        </a:rPr>
                        <a:t>NA (first report)</a:t>
                      </a:r>
                    </a:p>
                  </a:txBody>
                  <a:tcPr/>
                </a:tc>
                <a:tc>
                  <a:txBody>
                    <a:bodyPr/>
                    <a:lstStyle/>
                    <a:p>
                      <a:r>
                        <a:rPr lang="en-US" sz="1400" dirty="0">
                          <a:solidFill>
                            <a:schemeClr val="tx2"/>
                          </a:solidFill>
                        </a:rPr>
                        <a:t>100</a:t>
                      </a:r>
                    </a:p>
                  </a:txBody>
                  <a:tcPr/>
                </a:tc>
                <a:tc>
                  <a:txBody>
                    <a:bodyPr/>
                    <a:lstStyle/>
                    <a:p>
                      <a:r>
                        <a:rPr lang="en-US" sz="1400" dirty="0">
                          <a:solidFill>
                            <a:schemeClr val="tx2"/>
                          </a:solidFill>
                        </a:rPr>
                        <a:t>NA</a:t>
                      </a:r>
                    </a:p>
                  </a:txBody>
                  <a:tcPr/>
                </a:tc>
                <a:extLst>
                  <a:ext uri="{0D108BD9-81ED-4DB2-BD59-A6C34878D82A}">
                    <a16:rowId xmlns:a16="http://schemas.microsoft.com/office/drawing/2014/main" val="2316845834"/>
                  </a:ext>
                </a:extLst>
              </a:tr>
              <a:tr h="325461">
                <a:tc>
                  <a:txBody>
                    <a:bodyPr/>
                    <a:lstStyle/>
                    <a:p>
                      <a:r>
                        <a:rPr lang="en-US" sz="1400" dirty="0">
                          <a:solidFill>
                            <a:schemeClr val="tx2"/>
                          </a:solidFill>
                        </a:rPr>
                        <a:t>2022-01-14</a:t>
                      </a:r>
                    </a:p>
                  </a:txBody>
                  <a:tcPr/>
                </a:tc>
                <a:tc>
                  <a:txBody>
                    <a:bodyPr/>
                    <a:lstStyle/>
                    <a:p>
                      <a:r>
                        <a:rPr lang="en-US" sz="1400" dirty="0">
                          <a:solidFill>
                            <a:schemeClr val="tx2"/>
                          </a:solidFill>
                        </a:rPr>
                        <a:t>7</a:t>
                      </a:r>
                    </a:p>
                  </a:txBody>
                  <a:tcPr/>
                </a:tc>
                <a:tc>
                  <a:txBody>
                    <a:bodyPr/>
                    <a:lstStyle/>
                    <a:p>
                      <a:r>
                        <a:rPr lang="en-US" sz="1400" dirty="0">
                          <a:solidFill>
                            <a:schemeClr val="tx2"/>
                          </a:solidFill>
                        </a:rPr>
                        <a:t>120</a:t>
                      </a:r>
                    </a:p>
                  </a:txBody>
                  <a:tcPr/>
                </a:tc>
                <a:tc>
                  <a:txBody>
                    <a:bodyPr/>
                    <a:lstStyle/>
                    <a:p>
                      <a:r>
                        <a:rPr lang="en-US" sz="1400" dirty="0">
                          <a:solidFill>
                            <a:schemeClr val="tx2"/>
                          </a:solidFill>
                        </a:rPr>
                        <a:t>NA</a:t>
                      </a:r>
                    </a:p>
                  </a:txBody>
                  <a:tcPr/>
                </a:tc>
                <a:extLst>
                  <a:ext uri="{0D108BD9-81ED-4DB2-BD59-A6C34878D82A}">
                    <a16:rowId xmlns:a16="http://schemas.microsoft.com/office/drawing/2014/main" val="2245155173"/>
                  </a:ext>
                </a:extLst>
              </a:tr>
              <a:tr h="325461">
                <a:tc>
                  <a:txBody>
                    <a:bodyPr/>
                    <a:lstStyle/>
                    <a:p>
                      <a:r>
                        <a:rPr lang="en-US" sz="1400" dirty="0">
                          <a:solidFill>
                            <a:schemeClr val="bg2">
                              <a:lumMod val="25000"/>
                            </a:schemeClr>
                          </a:solidFill>
                        </a:rPr>
                        <a:t>2022-02-04</a:t>
                      </a:r>
                    </a:p>
                  </a:txBody>
                  <a:tcPr/>
                </a:tc>
                <a:tc>
                  <a:txBody>
                    <a:bodyPr/>
                    <a:lstStyle/>
                    <a:p>
                      <a:r>
                        <a:rPr lang="en-US" sz="1400" dirty="0">
                          <a:solidFill>
                            <a:schemeClr val="bg2">
                              <a:lumMod val="25000"/>
                            </a:schemeClr>
                          </a:solidFill>
                        </a:rPr>
                        <a:t>28</a:t>
                      </a:r>
                    </a:p>
                  </a:txBody>
                  <a:tcPr/>
                </a:tc>
                <a:tc>
                  <a:txBody>
                    <a:bodyPr/>
                    <a:lstStyle/>
                    <a:p>
                      <a:r>
                        <a:rPr lang="en-US" sz="1400" dirty="0">
                          <a:solidFill>
                            <a:schemeClr val="bg2">
                              <a:lumMod val="25000"/>
                            </a:schemeClr>
                          </a:solidFill>
                        </a:rPr>
                        <a:t>120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1483708921"/>
                  </a:ext>
                </a:extLst>
              </a:tr>
              <a:tr h="325461">
                <a:tc>
                  <a:txBody>
                    <a:bodyPr/>
                    <a:lstStyle/>
                    <a:p>
                      <a:r>
                        <a:rPr lang="en-US" sz="1400" dirty="0">
                          <a:solidFill>
                            <a:schemeClr val="bg2">
                              <a:lumMod val="25000"/>
                            </a:schemeClr>
                          </a:solidFill>
                        </a:rPr>
                        <a:t>2022-02-11</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accent3"/>
                          </a:solidFill>
                        </a:rPr>
                        <a:t>120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519788132"/>
                  </a:ext>
                </a:extLst>
              </a:tr>
              <a:tr h="325461">
                <a:tc>
                  <a:txBody>
                    <a:bodyPr/>
                    <a:lstStyle/>
                    <a:p>
                      <a:r>
                        <a:rPr lang="en-US" sz="1400" dirty="0">
                          <a:solidFill>
                            <a:schemeClr val="bg2">
                              <a:lumMod val="25000"/>
                            </a:schemeClr>
                          </a:solidFill>
                        </a:rPr>
                        <a:t>2022-02-18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accent3"/>
                          </a:solidFill>
                        </a:rPr>
                        <a:t>80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3903326360"/>
                  </a:ext>
                </a:extLst>
              </a:tr>
              <a:tr h="325461">
                <a:tc>
                  <a:txBody>
                    <a:bodyPr/>
                    <a:lstStyle/>
                    <a:p>
                      <a:r>
                        <a:rPr lang="en-US" sz="1400" dirty="0">
                          <a:solidFill>
                            <a:schemeClr val="bg2">
                              <a:lumMod val="25000"/>
                            </a:schemeClr>
                          </a:solidFill>
                        </a:rPr>
                        <a:t>2022-03-04</a:t>
                      </a:r>
                    </a:p>
                  </a:txBody>
                  <a:tcPr/>
                </a:tc>
                <a:tc>
                  <a:txBody>
                    <a:bodyPr/>
                    <a:lstStyle/>
                    <a:p>
                      <a:r>
                        <a:rPr lang="en-US" sz="1400" dirty="0">
                          <a:solidFill>
                            <a:schemeClr val="bg2">
                              <a:lumMod val="25000"/>
                            </a:schemeClr>
                          </a:solidFill>
                        </a:rPr>
                        <a:t>14</a:t>
                      </a:r>
                    </a:p>
                  </a:txBody>
                  <a:tcPr/>
                </a:tc>
                <a:tc>
                  <a:txBody>
                    <a:bodyPr/>
                    <a:lstStyle/>
                    <a:p>
                      <a:r>
                        <a:rPr lang="en-US" sz="1400" dirty="0">
                          <a:solidFill>
                            <a:schemeClr val="accent3"/>
                          </a:solidFill>
                        </a:rPr>
                        <a:t>100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439696429"/>
                  </a:ext>
                </a:extLst>
              </a:tr>
              <a:tr h="325461">
                <a:tc>
                  <a:txBody>
                    <a:bodyPr/>
                    <a:lstStyle/>
                    <a:p>
                      <a:r>
                        <a:rPr lang="en-US" sz="1400" dirty="0">
                          <a:solidFill>
                            <a:schemeClr val="bg2">
                              <a:lumMod val="25000"/>
                            </a:schemeClr>
                          </a:solidFill>
                        </a:rPr>
                        <a:t>2022-03-11</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accent3"/>
                          </a:solidFill>
                        </a:rPr>
                        <a:t>80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2442411745"/>
                  </a:ext>
                </a:extLst>
              </a:tr>
              <a:tr h="325461">
                <a:tc>
                  <a:txBody>
                    <a:bodyPr/>
                    <a:lstStyle/>
                    <a:p>
                      <a:r>
                        <a:rPr lang="en-US" sz="1400" dirty="0">
                          <a:solidFill>
                            <a:schemeClr val="bg2">
                              <a:lumMod val="25000"/>
                            </a:schemeClr>
                          </a:solidFill>
                        </a:rPr>
                        <a:t>2022-03-18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accent3"/>
                          </a:solidFill>
                        </a:rPr>
                        <a:t>100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1483577900"/>
                  </a:ext>
                </a:extLst>
              </a:tr>
              <a:tr h="325461">
                <a:tc>
                  <a:txBody>
                    <a:bodyPr/>
                    <a:lstStyle/>
                    <a:p>
                      <a:r>
                        <a:rPr lang="en-US" sz="1400" dirty="0">
                          <a:solidFill>
                            <a:schemeClr val="bg2">
                              <a:lumMod val="25000"/>
                            </a:schemeClr>
                          </a:solidFill>
                        </a:rPr>
                        <a:t>2022-04-01</a:t>
                      </a:r>
                    </a:p>
                  </a:txBody>
                  <a:tcPr/>
                </a:tc>
                <a:tc>
                  <a:txBody>
                    <a:bodyPr/>
                    <a:lstStyle/>
                    <a:p>
                      <a:r>
                        <a:rPr lang="en-US" sz="1400" dirty="0">
                          <a:solidFill>
                            <a:schemeClr val="bg2">
                              <a:lumMod val="25000"/>
                            </a:schemeClr>
                          </a:solidFill>
                        </a:rPr>
                        <a:t>14</a:t>
                      </a:r>
                    </a:p>
                  </a:txBody>
                  <a:tcPr/>
                </a:tc>
                <a:tc>
                  <a:txBody>
                    <a:bodyPr/>
                    <a:lstStyle/>
                    <a:p>
                      <a:r>
                        <a:rPr lang="en-US" sz="1400" dirty="0">
                          <a:solidFill>
                            <a:schemeClr val="accent3"/>
                          </a:solidFill>
                        </a:rPr>
                        <a:t>100</a:t>
                      </a:r>
                    </a:p>
                  </a:txBody>
                  <a:tcPr/>
                </a:tc>
                <a:tc>
                  <a:txBody>
                    <a:bodyPr/>
                    <a:lstStyle/>
                    <a:p>
                      <a:r>
                        <a:rPr lang="en-US" sz="1400" dirty="0">
                          <a:solidFill>
                            <a:schemeClr val="bg2">
                              <a:lumMod val="25000"/>
                            </a:schemeClr>
                          </a:solidFill>
                        </a:rPr>
                        <a:t>102.5</a:t>
                      </a:r>
                    </a:p>
                  </a:txBody>
                  <a:tcPr/>
                </a:tc>
                <a:extLst>
                  <a:ext uri="{0D108BD9-81ED-4DB2-BD59-A6C34878D82A}">
                    <a16:rowId xmlns:a16="http://schemas.microsoft.com/office/drawing/2014/main" val="2117112038"/>
                  </a:ext>
                </a:extLst>
              </a:tr>
              <a:tr h="325461">
                <a:tc>
                  <a:txBody>
                    <a:bodyPr/>
                    <a:lstStyle/>
                    <a:p>
                      <a:r>
                        <a:rPr lang="en-US" sz="1400" dirty="0">
                          <a:solidFill>
                            <a:schemeClr val="bg2">
                              <a:lumMod val="25000"/>
                            </a:schemeClr>
                          </a:solidFill>
                        </a:rPr>
                        <a:t>2022-04-08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accent3"/>
                          </a:solidFill>
                        </a:rPr>
                        <a:t>100</a:t>
                      </a:r>
                    </a:p>
                  </a:txBody>
                  <a:tcPr/>
                </a:tc>
                <a:tc>
                  <a:txBody>
                    <a:bodyPr/>
                    <a:lstStyle/>
                    <a:p>
                      <a:r>
                        <a:rPr lang="en-US" sz="1400" dirty="0">
                          <a:solidFill>
                            <a:schemeClr val="bg2">
                              <a:lumMod val="25000"/>
                            </a:schemeClr>
                          </a:solidFill>
                        </a:rPr>
                        <a:t>102.5</a:t>
                      </a:r>
                    </a:p>
                  </a:txBody>
                  <a:tcPr/>
                </a:tc>
                <a:extLst>
                  <a:ext uri="{0D108BD9-81ED-4DB2-BD59-A6C34878D82A}">
                    <a16:rowId xmlns:a16="http://schemas.microsoft.com/office/drawing/2014/main" val="3892357374"/>
                  </a:ext>
                </a:extLst>
              </a:tr>
              <a:tr h="325461">
                <a:tc>
                  <a:txBody>
                    <a:bodyPr/>
                    <a:lstStyle/>
                    <a:p>
                      <a:r>
                        <a:rPr lang="en-US" sz="1400" dirty="0">
                          <a:solidFill>
                            <a:schemeClr val="bg2">
                              <a:lumMod val="25000"/>
                            </a:schemeClr>
                          </a:solidFill>
                        </a:rPr>
                        <a:t>2022-04-15</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accent3"/>
                          </a:solidFill>
                        </a:rPr>
                        <a:t>120</a:t>
                      </a:r>
                    </a:p>
                  </a:txBody>
                  <a:tcPr/>
                </a:tc>
                <a:tc>
                  <a:txBody>
                    <a:bodyPr/>
                    <a:lstStyle/>
                    <a:p>
                      <a:r>
                        <a:rPr lang="en-US" sz="1400" dirty="0">
                          <a:solidFill>
                            <a:schemeClr val="bg2">
                              <a:lumMod val="25000"/>
                            </a:schemeClr>
                          </a:solidFill>
                        </a:rPr>
                        <a:t>100</a:t>
                      </a:r>
                    </a:p>
                  </a:txBody>
                  <a:tcPr/>
                </a:tc>
                <a:extLst>
                  <a:ext uri="{0D108BD9-81ED-4DB2-BD59-A6C34878D82A}">
                    <a16:rowId xmlns:a16="http://schemas.microsoft.com/office/drawing/2014/main" val="2475155603"/>
                  </a:ext>
                </a:extLst>
              </a:tr>
              <a:tr h="325461">
                <a:tc>
                  <a:txBody>
                    <a:bodyPr/>
                    <a:lstStyle/>
                    <a:p>
                      <a:r>
                        <a:rPr lang="en-US" sz="1400" dirty="0">
                          <a:solidFill>
                            <a:schemeClr val="tx2"/>
                          </a:solidFill>
                        </a:rPr>
                        <a:t>2022-04-22</a:t>
                      </a:r>
                    </a:p>
                  </a:txBody>
                  <a:tcPr/>
                </a:tc>
                <a:tc>
                  <a:txBody>
                    <a:bodyPr/>
                    <a:lstStyle/>
                    <a:p>
                      <a:r>
                        <a:rPr lang="en-US" sz="1400" dirty="0">
                          <a:solidFill>
                            <a:schemeClr val="tx2"/>
                          </a:solidFill>
                        </a:rPr>
                        <a:t>7</a:t>
                      </a:r>
                    </a:p>
                  </a:txBody>
                  <a:tcPr/>
                </a:tc>
                <a:tc>
                  <a:txBody>
                    <a:bodyPr/>
                    <a:lstStyle/>
                    <a:p>
                      <a:r>
                        <a:rPr lang="en-US" sz="1400" dirty="0">
                          <a:solidFill>
                            <a:schemeClr val="tx2"/>
                          </a:solidFill>
                        </a:rPr>
                        <a:t>140</a:t>
                      </a:r>
                    </a:p>
                  </a:txBody>
                  <a:tcPr/>
                </a:tc>
                <a:tc>
                  <a:txBody>
                    <a:bodyPr/>
                    <a:lstStyle/>
                    <a:p>
                      <a:r>
                        <a:rPr lang="en-US" sz="1400" dirty="0">
                          <a:solidFill>
                            <a:schemeClr val="accent3"/>
                          </a:solidFill>
                        </a:rPr>
                        <a:t>100</a:t>
                      </a:r>
                    </a:p>
                  </a:txBody>
                  <a:tcPr/>
                </a:tc>
                <a:extLst>
                  <a:ext uri="{0D108BD9-81ED-4DB2-BD59-A6C34878D82A}">
                    <a16:rowId xmlns:a16="http://schemas.microsoft.com/office/drawing/2014/main" val="4247563378"/>
                  </a:ext>
                </a:extLst>
              </a:tr>
            </a:tbl>
          </a:graphicData>
        </a:graphic>
      </p:graphicFrame>
      <p:sp>
        <p:nvSpPr>
          <p:cNvPr id="9" name="TextBox 8">
            <a:extLst>
              <a:ext uri="{FF2B5EF4-FFF2-40B4-BE49-F238E27FC236}">
                <a16:creationId xmlns:a16="http://schemas.microsoft.com/office/drawing/2014/main" id="{9EBE1539-0B38-4051-B969-26ECA4A1F8AA}"/>
              </a:ext>
            </a:extLst>
          </p:cNvPr>
          <p:cNvSpPr txBox="1"/>
          <p:nvPr/>
        </p:nvSpPr>
        <p:spPr>
          <a:xfrm>
            <a:off x="226382" y="1727267"/>
            <a:ext cx="6253931" cy="307777"/>
          </a:xfrm>
          <a:prstGeom prst="rect">
            <a:avLst/>
          </a:prstGeom>
          <a:noFill/>
        </p:spPr>
        <p:txBody>
          <a:bodyPr wrap="square">
            <a:spAutoFit/>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Gill Sans MT"/>
                <a:ea typeface="+mn-ea"/>
                <a:cs typeface="Calibri" panose="020F0502020204030204"/>
              </a:rPr>
              <a:t>Each alert is based on the rolling 8-period mean and standard deviation </a:t>
            </a:r>
          </a:p>
        </p:txBody>
      </p:sp>
    </p:spTree>
    <p:extLst>
      <p:ext uri="{BB962C8B-B14F-4D97-AF65-F5344CB8AC3E}">
        <p14:creationId xmlns:p14="http://schemas.microsoft.com/office/powerpoint/2010/main" val="1447420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C673-A716-4BB9-9C0D-C5B4134CDBC8}"/>
              </a:ext>
            </a:extLst>
          </p:cNvPr>
          <p:cNvSpPr>
            <a:spLocks noGrp="1"/>
          </p:cNvSpPr>
          <p:nvPr>
            <p:ph type="title"/>
          </p:nvPr>
        </p:nvSpPr>
        <p:spPr>
          <a:xfrm>
            <a:off x="701335" y="287764"/>
            <a:ext cx="10363200" cy="563562"/>
          </a:xfrm>
        </p:spPr>
        <p:txBody>
          <a:bodyPr/>
          <a:lstStyle/>
          <a:p>
            <a:r>
              <a:rPr lang="en-US" dirty="0"/>
              <a:t>Wastewater Alert methodology</a:t>
            </a:r>
          </a:p>
        </p:txBody>
      </p:sp>
      <p:sp>
        <p:nvSpPr>
          <p:cNvPr id="4" name="Slide Number Placeholder 3">
            <a:extLst>
              <a:ext uri="{FF2B5EF4-FFF2-40B4-BE49-F238E27FC236}">
                <a16:creationId xmlns:a16="http://schemas.microsoft.com/office/drawing/2014/main" id="{9D1419EF-F1C3-41A7-9EF9-72BDDB0F10E3}"/>
              </a:ext>
            </a:extLst>
          </p:cNvPr>
          <p:cNvSpPr>
            <a:spLocks noGrp="1"/>
          </p:cNvSpPr>
          <p:nvPr>
            <p:ph type="sldNum" sz="quarter" idx="4"/>
          </p:nvPr>
        </p:nvSpPr>
        <p:spPr>
          <a:xfrm>
            <a:off x="5698732" y="6446793"/>
            <a:ext cx="609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576AD4B-40CF-7A4B-8E83-84570080119C}" type="slidenum">
              <a:rPr kumimoji="0" lang="en-US" sz="1100" b="1" i="0" u="none" strike="noStrike" kern="1200" cap="none" spc="0" normalizeH="0" baseline="0" noProof="0" smtClean="0">
                <a:ln>
                  <a:noFill/>
                </a:ln>
                <a:solidFill>
                  <a:prstClr val="white"/>
                </a:solidFill>
                <a:effectLst/>
                <a:uLnTx/>
                <a:uFillTx/>
                <a:latin typeface="Gill Sans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100" b="1" i="0" u="none" strike="noStrike" kern="1200" cap="none" spc="0" normalizeH="0" baseline="0" noProof="0">
              <a:ln>
                <a:noFill/>
              </a:ln>
              <a:solidFill>
                <a:prstClr val="white"/>
              </a:solidFill>
              <a:effectLst/>
              <a:uLnTx/>
              <a:uFillTx/>
              <a:latin typeface="Gill Sans MT"/>
              <a:ea typeface="+mn-ea"/>
              <a:cs typeface="+mn-cs"/>
            </a:endParaRPr>
          </a:p>
        </p:txBody>
      </p:sp>
      <p:sp>
        <p:nvSpPr>
          <p:cNvPr id="8" name="TextBox 7">
            <a:extLst>
              <a:ext uri="{FF2B5EF4-FFF2-40B4-BE49-F238E27FC236}">
                <a16:creationId xmlns:a16="http://schemas.microsoft.com/office/drawing/2014/main" id="{4604159D-8614-427D-8CFC-23942DE6FAD6}"/>
              </a:ext>
            </a:extLst>
          </p:cNvPr>
          <p:cNvSpPr txBox="1"/>
          <p:nvPr/>
        </p:nvSpPr>
        <p:spPr>
          <a:xfrm>
            <a:off x="226382" y="1357935"/>
            <a:ext cx="43058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25629"/>
                </a:solidFill>
                <a:effectLst/>
                <a:uLnTx/>
                <a:uFillTx/>
                <a:latin typeface="Gill Sans MT"/>
                <a:ea typeface="+mn-ea"/>
                <a:cs typeface="+mn-cs"/>
              </a:rPr>
              <a:t>​</a:t>
            </a:r>
            <a:r>
              <a:rPr lang="en-US" b="1" dirty="0">
                <a:solidFill>
                  <a:srgbClr val="E25629"/>
                </a:solidFill>
                <a:latin typeface="Gill Sans MT"/>
              </a:rPr>
              <a:t>County </a:t>
            </a:r>
            <a:r>
              <a:rPr kumimoji="0" lang="en-US" sz="1800" b="1" i="0" u="none" strike="noStrike" kern="1200" cap="none" spc="0" normalizeH="0" baseline="0" noProof="0" dirty="0">
                <a:ln>
                  <a:noFill/>
                </a:ln>
                <a:solidFill>
                  <a:srgbClr val="E25629"/>
                </a:solidFill>
                <a:effectLst/>
                <a:uLnTx/>
                <a:uFillTx/>
                <a:latin typeface="Gill Sans MT"/>
                <a:ea typeface="+mn-ea"/>
                <a:cs typeface="+mn-cs"/>
              </a:rPr>
              <a:t>Alert Criteria:</a:t>
            </a:r>
          </a:p>
        </p:txBody>
      </p:sp>
      <p:graphicFrame>
        <p:nvGraphicFramePr>
          <p:cNvPr id="3" name="Table 4">
            <a:extLst>
              <a:ext uri="{FF2B5EF4-FFF2-40B4-BE49-F238E27FC236}">
                <a16:creationId xmlns:a16="http://schemas.microsoft.com/office/drawing/2014/main" id="{8488F1F9-81DF-4572-B112-93C5B5166D6A}"/>
              </a:ext>
            </a:extLst>
          </p:cNvPr>
          <p:cNvGraphicFramePr>
            <a:graphicFrameLocks noGrp="1"/>
          </p:cNvGraphicFramePr>
          <p:nvPr>
            <p:extLst>
              <p:ext uri="{D42A27DB-BD31-4B8C-83A1-F6EECF244321}">
                <p14:modId xmlns:p14="http://schemas.microsoft.com/office/powerpoint/2010/main" val="3156644310"/>
              </p:ext>
            </p:extLst>
          </p:nvPr>
        </p:nvGraphicFramePr>
        <p:xfrm>
          <a:off x="1939532" y="2088232"/>
          <a:ext cx="8128000" cy="454561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9113785"/>
                    </a:ext>
                  </a:extLst>
                </a:gridCol>
                <a:gridCol w="2032000">
                  <a:extLst>
                    <a:ext uri="{9D8B030D-6E8A-4147-A177-3AD203B41FA5}">
                      <a16:colId xmlns:a16="http://schemas.microsoft.com/office/drawing/2014/main" val="373446434"/>
                    </a:ext>
                  </a:extLst>
                </a:gridCol>
                <a:gridCol w="2032000">
                  <a:extLst>
                    <a:ext uri="{9D8B030D-6E8A-4147-A177-3AD203B41FA5}">
                      <a16:colId xmlns:a16="http://schemas.microsoft.com/office/drawing/2014/main" val="1416240250"/>
                    </a:ext>
                  </a:extLst>
                </a:gridCol>
                <a:gridCol w="2032000">
                  <a:extLst>
                    <a:ext uri="{9D8B030D-6E8A-4147-A177-3AD203B41FA5}">
                      <a16:colId xmlns:a16="http://schemas.microsoft.com/office/drawing/2014/main" val="2280823996"/>
                    </a:ext>
                  </a:extLst>
                </a:gridCol>
              </a:tblGrid>
              <a:tr h="626167">
                <a:tc>
                  <a:txBody>
                    <a:bodyPr/>
                    <a:lstStyle/>
                    <a:p>
                      <a:r>
                        <a:rPr lang="en-US" dirty="0"/>
                        <a:t>Date</a:t>
                      </a:r>
                    </a:p>
                  </a:txBody>
                  <a:tcPr/>
                </a:tc>
                <a:tc>
                  <a:txBody>
                    <a:bodyPr/>
                    <a:lstStyle/>
                    <a:p>
                      <a:r>
                        <a:rPr lang="en-US" dirty="0"/>
                        <a:t>Days since last report</a:t>
                      </a:r>
                    </a:p>
                  </a:txBody>
                  <a:tcPr/>
                </a:tc>
                <a:tc>
                  <a:txBody>
                    <a:bodyPr/>
                    <a:lstStyle/>
                    <a:p>
                      <a:r>
                        <a:rPr lang="en-US" dirty="0"/>
                        <a:t>Wastewater</a:t>
                      </a:r>
                    </a:p>
                  </a:txBody>
                  <a:tcPr/>
                </a:tc>
                <a:tc>
                  <a:txBody>
                    <a:bodyPr/>
                    <a:lstStyle/>
                    <a:p>
                      <a:r>
                        <a:rPr lang="en-US" dirty="0"/>
                        <a:t>Past 8 period rolling average</a:t>
                      </a:r>
                    </a:p>
                  </a:txBody>
                  <a:tcPr/>
                </a:tc>
                <a:extLst>
                  <a:ext uri="{0D108BD9-81ED-4DB2-BD59-A6C34878D82A}">
                    <a16:rowId xmlns:a16="http://schemas.microsoft.com/office/drawing/2014/main" val="3673834685"/>
                  </a:ext>
                </a:extLst>
              </a:tr>
              <a:tr h="325461">
                <a:tc>
                  <a:txBody>
                    <a:bodyPr/>
                    <a:lstStyle/>
                    <a:p>
                      <a:r>
                        <a:rPr lang="en-US" sz="1400" dirty="0">
                          <a:solidFill>
                            <a:schemeClr val="tx2"/>
                          </a:solidFill>
                        </a:rPr>
                        <a:t>2022-01-07</a:t>
                      </a:r>
                    </a:p>
                  </a:txBody>
                  <a:tcPr/>
                </a:tc>
                <a:tc>
                  <a:txBody>
                    <a:bodyPr/>
                    <a:lstStyle/>
                    <a:p>
                      <a:r>
                        <a:rPr lang="en-US" sz="1400" dirty="0">
                          <a:solidFill>
                            <a:schemeClr val="tx2"/>
                          </a:solidFill>
                        </a:rPr>
                        <a:t>NA (first report)</a:t>
                      </a:r>
                    </a:p>
                  </a:txBody>
                  <a:tcPr/>
                </a:tc>
                <a:tc>
                  <a:txBody>
                    <a:bodyPr/>
                    <a:lstStyle/>
                    <a:p>
                      <a:r>
                        <a:rPr lang="en-US" sz="1400" dirty="0">
                          <a:solidFill>
                            <a:schemeClr val="tx2"/>
                          </a:solidFill>
                        </a:rPr>
                        <a:t>100</a:t>
                      </a:r>
                    </a:p>
                  </a:txBody>
                  <a:tcPr/>
                </a:tc>
                <a:tc>
                  <a:txBody>
                    <a:bodyPr/>
                    <a:lstStyle/>
                    <a:p>
                      <a:r>
                        <a:rPr lang="en-US" sz="1400" dirty="0">
                          <a:solidFill>
                            <a:schemeClr val="tx2"/>
                          </a:solidFill>
                        </a:rPr>
                        <a:t>NA</a:t>
                      </a:r>
                    </a:p>
                  </a:txBody>
                  <a:tcPr/>
                </a:tc>
                <a:extLst>
                  <a:ext uri="{0D108BD9-81ED-4DB2-BD59-A6C34878D82A}">
                    <a16:rowId xmlns:a16="http://schemas.microsoft.com/office/drawing/2014/main" val="2316845834"/>
                  </a:ext>
                </a:extLst>
              </a:tr>
              <a:tr h="325461">
                <a:tc>
                  <a:txBody>
                    <a:bodyPr/>
                    <a:lstStyle/>
                    <a:p>
                      <a:r>
                        <a:rPr lang="en-US" sz="1400" dirty="0">
                          <a:solidFill>
                            <a:schemeClr val="tx2"/>
                          </a:solidFill>
                        </a:rPr>
                        <a:t>2022-01-14</a:t>
                      </a:r>
                    </a:p>
                  </a:txBody>
                  <a:tcPr/>
                </a:tc>
                <a:tc>
                  <a:txBody>
                    <a:bodyPr/>
                    <a:lstStyle/>
                    <a:p>
                      <a:r>
                        <a:rPr lang="en-US" sz="1400" dirty="0">
                          <a:solidFill>
                            <a:schemeClr val="tx2"/>
                          </a:solidFill>
                        </a:rPr>
                        <a:t>7</a:t>
                      </a:r>
                    </a:p>
                  </a:txBody>
                  <a:tcPr/>
                </a:tc>
                <a:tc>
                  <a:txBody>
                    <a:bodyPr/>
                    <a:lstStyle/>
                    <a:p>
                      <a:r>
                        <a:rPr lang="en-US" sz="1400" dirty="0">
                          <a:solidFill>
                            <a:schemeClr val="tx2"/>
                          </a:solidFill>
                        </a:rPr>
                        <a:t>120</a:t>
                      </a:r>
                    </a:p>
                  </a:txBody>
                  <a:tcPr/>
                </a:tc>
                <a:tc>
                  <a:txBody>
                    <a:bodyPr/>
                    <a:lstStyle/>
                    <a:p>
                      <a:r>
                        <a:rPr lang="en-US" sz="1400" dirty="0">
                          <a:solidFill>
                            <a:schemeClr val="tx2"/>
                          </a:solidFill>
                        </a:rPr>
                        <a:t>NA</a:t>
                      </a:r>
                    </a:p>
                  </a:txBody>
                  <a:tcPr/>
                </a:tc>
                <a:extLst>
                  <a:ext uri="{0D108BD9-81ED-4DB2-BD59-A6C34878D82A}">
                    <a16:rowId xmlns:a16="http://schemas.microsoft.com/office/drawing/2014/main" val="2245155173"/>
                  </a:ext>
                </a:extLst>
              </a:tr>
              <a:tr h="325461">
                <a:tc>
                  <a:txBody>
                    <a:bodyPr/>
                    <a:lstStyle/>
                    <a:p>
                      <a:r>
                        <a:rPr lang="en-US" sz="1400" dirty="0">
                          <a:solidFill>
                            <a:schemeClr val="bg2">
                              <a:lumMod val="25000"/>
                            </a:schemeClr>
                          </a:solidFill>
                        </a:rPr>
                        <a:t>2022-02-04</a:t>
                      </a:r>
                    </a:p>
                  </a:txBody>
                  <a:tcPr/>
                </a:tc>
                <a:tc>
                  <a:txBody>
                    <a:bodyPr/>
                    <a:lstStyle/>
                    <a:p>
                      <a:r>
                        <a:rPr lang="en-US" sz="1400" dirty="0">
                          <a:solidFill>
                            <a:schemeClr val="bg2">
                              <a:lumMod val="25000"/>
                            </a:schemeClr>
                          </a:solidFill>
                        </a:rPr>
                        <a:t>28</a:t>
                      </a:r>
                    </a:p>
                  </a:txBody>
                  <a:tcPr/>
                </a:tc>
                <a:tc>
                  <a:txBody>
                    <a:bodyPr/>
                    <a:lstStyle/>
                    <a:p>
                      <a:r>
                        <a:rPr lang="en-US" sz="1400" dirty="0">
                          <a:solidFill>
                            <a:schemeClr val="bg2">
                              <a:lumMod val="25000"/>
                            </a:schemeClr>
                          </a:solidFill>
                        </a:rPr>
                        <a:t>120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1483708921"/>
                  </a:ext>
                </a:extLst>
              </a:tr>
              <a:tr h="325461">
                <a:tc>
                  <a:txBody>
                    <a:bodyPr/>
                    <a:lstStyle/>
                    <a:p>
                      <a:r>
                        <a:rPr lang="en-US" sz="1400" dirty="0">
                          <a:solidFill>
                            <a:schemeClr val="bg2">
                              <a:lumMod val="25000"/>
                            </a:schemeClr>
                          </a:solidFill>
                        </a:rPr>
                        <a:t>2022-02-11</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120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519788132"/>
                  </a:ext>
                </a:extLst>
              </a:tr>
              <a:tr h="325461">
                <a:tc>
                  <a:txBody>
                    <a:bodyPr/>
                    <a:lstStyle/>
                    <a:p>
                      <a:r>
                        <a:rPr lang="en-US" sz="1400" dirty="0">
                          <a:solidFill>
                            <a:schemeClr val="bg2">
                              <a:lumMod val="25000"/>
                            </a:schemeClr>
                          </a:solidFill>
                        </a:rPr>
                        <a:t>2022-02-18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80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3903326360"/>
                  </a:ext>
                </a:extLst>
              </a:tr>
              <a:tr h="325461">
                <a:tc>
                  <a:txBody>
                    <a:bodyPr/>
                    <a:lstStyle/>
                    <a:p>
                      <a:r>
                        <a:rPr lang="en-US" sz="1400" dirty="0">
                          <a:solidFill>
                            <a:schemeClr val="bg2">
                              <a:lumMod val="25000"/>
                            </a:schemeClr>
                          </a:solidFill>
                        </a:rPr>
                        <a:t>2022-03-04</a:t>
                      </a:r>
                    </a:p>
                  </a:txBody>
                  <a:tcPr/>
                </a:tc>
                <a:tc>
                  <a:txBody>
                    <a:bodyPr/>
                    <a:lstStyle/>
                    <a:p>
                      <a:r>
                        <a:rPr lang="en-US" sz="1400" dirty="0">
                          <a:solidFill>
                            <a:schemeClr val="bg2">
                              <a:lumMod val="25000"/>
                            </a:schemeClr>
                          </a:solidFill>
                        </a:rPr>
                        <a:t>14</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439696429"/>
                  </a:ext>
                </a:extLst>
              </a:tr>
              <a:tr h="325461">
                <a:tc>
                  <a:txBody>
                    <a:bodyPr/>
                    <a:lstStyle/>
                    <a:p>
                      <a:r>
                        <a:rPr lang="en-US" sz="1400" dirty="0">
                          <a:solidFill>
                            <a:schemeClr val="bg2">
                              <a:lumMod val="25000"/>
                            </a:schemeClr>
                          </a:solidFill>
                        </a:rPr>
                        <a:t>2022-03-11</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80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2442411745"/>
                  </a:ext>
                </a:extLst>
              </a:tr>
              <a:tr h="325461">
                <a:tc>
                  <a:txBody>
                    <a:bodyPr/>
                    <a:lstStyle/>
                    <a:p>
                      <a:r>
                        <a:rPr lang="en-US" sz="1400" dirty="0">
                          <a:solidFill>
                            <a:schemeClr val="bg2">
                              <a:lumMod val="25000"/>
                            </a:schemeClr>
                          </a:solidFill>
                        </a:rPr>
                        <a:t>2022-03-18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1483577900"/>
                  </a:ext>
                </a:extLst>
              </a:tr>
              <a:tr h="325461">
                <a:tc>
                  <a:txBody>
                    <a:bodyPr/>
                    <a:lstStyle/>
                    <a:p>
                      <a:r>
                        <a:rPr lang="en-US" sz="1400" dirty="0">
                          <a:solidFill>
                            <a:schemeClr val="bg2">
                              <a:lumMod val="25000"/>
                            </a:schemeClr>
                          </a:solidFill>
                        </a:rPr>
                        <a:t>2022-04-01</a:t>
                      </a:r>
                    </a:p>
                  </a:txBody>
                  <a:tcPr/>
                </a:tc>
                <a:tc>
                  <a:txBody>
                    <a:bodyPr/>
                    <a:lstStyle/>
                    <a:p>
                      <a:r>
                        <a:rPr lang="en-US" sz="1400" dirty="0">
                          <a:solidFill>
                            <a:schemeClr val="bg2">
                              <a:lumMod val="25000"/>
                            </a:schemeClr>
                          </a:solidFill>
                        </a:rPr>
                        <a:t>14</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102.5</a:t>
                      </a:r>
                    </a:p>
                  </a:txBody>
                  <a:tcPr/>
                </a:tc>
                <a:extLst>
                  <a:ext uri="{0D108BD9-81ED-4DB2-BD59-A6C34878D82A}">
                    <a16:rowId xmlns:a16="http://schemas.microsoft.com/office/drawing/2014/main" val="2117112038"/>
                  </a:ext>
                </a:extLst>
              </a:tr>
              <a:tr h="325461">
                <a:tc>
                  <a:txBody>
                    <a:bodyPr/>
                    <a:lstStyle/>
                    <a:p>
                      <a:r>
                        <a:rPr lang="en-US" sz="1400" dirty="0">
                          <a:solidFill>
                            <a:schemeClr val="bg2">
                              <a:lumMod val="25000"/>
                            </a:schemeClr>
                          </a:solidFill>
                        </a:rPr>
                        <a:t>2022-04-08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102.5</a:t>
                      </a:r>
                    </a:p>
                  </a:txBody>
                  <a:tcPr/>
                </a:tc>
                <a:extLst>
                  <a:ext uri="{0D108BD9-81ED-4DB2-BD59-A6C34878D82A}">
                    <a16:rowId xmlns:a16="http://schemas.microsoft.com/office/drawing/2014/main" val="3892357374"/>
                  </a:ext>
                </a:extLst>
              </a:tr>
              <a:tr h="325461">
                <a:tc>
                  <a:txBody>
                    <a:bodyPr/>
                    <a:lstStyle/>
                    <a:p>
                      <a:r>
                        <a:rPr lang="en-US" sz="1400" dirty="0">
                          <a:solidFill>
                            <a:schemeClr val="bg2">
                              <a:lumMod val="25000"/>
                            </a:schemeClr>
                          </a:solidFill>
                        </a:rPr>
                        <a:t>2022-04-15</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120</a:t>
                      </a:r>
                    </a:p>
                  </a:txBody>
                  <a:tcPr/>
                </a:tc>
                <a:tc>
                  <a:txBody>
                    <a:bodyPr/>
                    <a:lstStyle/>
                    <a:p>
                      <a:r>
                        <a:rPr lang="en-US" sz="1400" dirty="0">
                          <a:solidFill>
                            <a:schemeClr val="bg2">
                              <a:lumMod val="25000"/>
                            </a:schemeClr>
                          </a:solidFill>
                        </a:rPr>
                        <a:t>100</a:t>
                      </a:r>
                    </a:p>
                  </a:txBody>
                  <a:tcPr/>
                </a:tc>
                <a:extLst>
                  <a:ext uri="{0D108BD9-81ED-4DB2-BD59-A6C34878D82A}">
                    <a16:rowId xmlns:a16="http://schemas.microsoft.com/office/drawing/2014/main" val="2475155603"/>
                  </a:ext>
                </a:extLst>
              </a:tr>
              <a:tr h="325461">
                <a:tc>
                  <a:txBody>
                    <a:bodyPr/>
                    <a:lstStyle/>
                    <a:p>
                      <a:r>
                        <a:rPr lang="en-US" sz="1400" dirty="0">
                          <a:solidFill>
                            <a:schemeClr val="tx2"/>
                          </a:solidFill>
                        </a:rPr>
                        <a:t>2022-04-22</a:t>
                      </a:r>
                    </a:p>
                  </a:txBody>
                  <a:tcPr/>
                </a:tc>
                <a:tc>
                  <a:txBody>
                    <a:bodyPr/>
                    <a:lstStyle/>
                    <a:p>
                      <a:r>
                        <a:rPr lang="en-US" sz="1400" dirty="0">
                          <a:solidFill>
                            <a:schemeClr val="tx2"/>
                          </a:solidFill>
                        </a:rPr>
                        <a:t>7</a:t>
                      </a:r>
                    </a:p>
                  </a:txBody>
                  <a:tcPr/>
                </a:tc>
                <a:tc>
                  <a:txBody>
                    <a:bodyPr/>
                    <a:lstStyle/>
                    <a:p>
                      <a:r>
                        <a:rPr lang="en-US" sz="1400" dirty="0">
                          <a:solidFill>
                            <a:schemeClr val="tx2"/>
                          </a:solidFill>
                        </a:rPr>
                        <a:t>140</a:t>
                      </a:r>
                    </a:p>
                  </a:txBody>
                  <a:tcPr/>
                </a:tc>
                <a:tc>
                  <a:txBody>
                    <a:bodyPr/>
                    <a:lstStyle/>
                    <a:p>
                      <a:r>
                        <a:rPr lang="en-US" sz="1400" dirty="0">
                          <a:solidFill>
                            <a:schemeClr val="tx2"/>
                          </a:solidFill>
                        </a:rPr>
                        <a:t>100</a:t>
                      </a:r>
                    </a:p>
                  </a:txBody>
                  <a:tcPr/>
                </a:tc>
                <a:extLst>
                  <a:ext uri="{0D108BD9-81ED-4DB2-BD59-A6C34878D82A}">
                    <a16:rowId xmlns:a16="http://schemas.microsoft.com/office/drawing/2014/main" val="4247563378"/>
                  </a:ext>
                </a:extLst>
              </a:tr>
            </a:tbl>
          </a:graphicData>
        </a:graphic>
      </p:graphicFrame>
      <p:graphicFrame>
        <p:nvGraphicFramePr>
          <p:cNvPr id="14" name="Table 4">
            <a:extLst>
              <a:ext uri="{FF2B5EF4-FFF2-40B4-BE49-F238E27FC236}">
                <a16:creationId xmlns:a16="http://schemas.microsoft.com/office/drawing/2014/main" id="{6F46248D-D7B3-43A6-A986-54D49E30102E}"/>
              </a:ext>
            </a:extLst>
          </p:cNvPr>
          <p:cNvGraphicFramePr>
            <a:graphicFrameLocks noGrp="1"/>
          </p:cNvGraphicFramePr>
          <p:nvPr>
            <p:extLst>
              <p:ext uri="{D42A27DB-BD31-4B8C-83A1-F6EECF244321}">
                <p14:modId xmlns:p14="http://schemas.microsoft.com/office/powerpoint/2010/main" val="3167275602"/>
              </p:ext>
            </p:extLst>
          </p:nvPr>
        </p:nvGraphicFramePr>
        <p:xfrm>
          <a:off x="1939532" y="2090701"/>
          <a:ext cx="8128000" cy="454561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9113785"/>
                    </a:ext>
                  </a:extLst>
                </a:gridCol>
                <a:gridCol w="2032000">
                  <a:extLst>
                    <a:ext uri="{9D8B030D-6E8A-4147-A177-3AD203B41FA5}">
                      <a16:colId xmlns:a16="http://schemas.microsoft.com/office/drawing/2014/main" val="373446434"/>
                    </a:ext>
                  </a:extLst>
                </a:gridCol>
                <a:gridCol w="2032000">
                  <a:extLst>
                    <a:ext uri="{9D8B030D-6E8A-4147-A177-3AD203B41FA5}">
                      <a16:colId xmlns:a16="http://schemas.microsoft.com/office/drawing/2014/main" val="1416240250"/>
                    </a:ext>
                  </a:extLst>
                </a:gridCol>
                <a:gridCol w="2032000">
                  <a:extLst>
                    <a:ext uri="{9D8B030D-6E8A-4147-A177-3AD203B41FA5}">
                      <a16:colId xmlns:a16="http://schemas.microsoft.com/office/drawing/2014/main" val="2280823996"/>
                    </a:ext>
                  </a:extLst>
                </a:gridCol>
              </a:tblGrid>
              <a:tr h="626167">
                <a:tc>
                  <a:txBody>
                    <a:bodyPr/>
                    <a:lstStyle/>
                    <a:p>
                      <a:r>
                        <a:rPr lang="en-US" dirty="0"/>
                        <a:t>Date</a:t>
                      </a:r>
                    </a:p>
                  </a:txBody>
                  <a:tcPr/>
                </a:tc>
                <a:tc>
                  <a:txBody>
                    <a:bodyPr/>
                    <a:lstStyle/>
                    <a:p>
                      <a:r>
                        <a:rPr lang="en-US" dirty="0"/>
                        <a:t>Days since last report</a:t>
                      </a:r>
                    </a:p>
                  </a:txBody>
                  <a:tcPr/>
                </a:tc>
                <a:tc>
                  <a:txBody>
                    <a:bodyPr/>
                    <a:lstStyle/>
                    <a:p>
                      <a:r>
                        <a:rPr lang="en-US" dirty="0"/>
                        <a:t>Wastewater</a:t>
                      </a:r>
                    </a:p>
                  </a:txBody>
                  <a:tcPr/>
                </a:tc>
                <a:tc>
                  <a:txBody>
                    <a:bodyPr/>
                    <a:lstStyle/>
                    <a:p>
                      <a:r>
                        <a:rPr lang="en-US" dirty="0"/>
                        <a:t>Past 8 period rolling average</a:t>
                      </a:r>
                    </a:p>
                  </a:txBody>
                  <a:tcPr/>
                </a:tc>
                <a:extLst>
                  <a:ext uri="{0D108BD9-81ED-4DB2-BD59-A6C34878D82A}">
                    <a16:rowId xmlns:a16="http://schemas.microsoft.com/office/drawing/2014/main" val="3673834685"/>
                  </a:ext>
                </a:extLst>
              </a:tr>
              <a:tr h="325461">
                <a:tc>
                  <a:txBody>
                    <a:bodyPr/>
                    <a:lstStyle/>
                    <a:p>
                      <a:r>
                        <a:rPr lang="en-US" sz="1400" dirty="0">
                          <a:solidFill>
                            <a:schemeClr val="tx2"/>
                          </a:solidFill>
                        </a:rPr>
                        <a:t>2022-01-07</a:t>
                      </a:r>
                    </a:p>
                  </a:txBody>
                  <a:tcPr/>
                </a:tc>
                <a:tc>
                  <a:txBody>
                    <a:bodyPr/>
                    <a:lstStyle/>
                    <a:p>
                      <a:r>
                        <a:rPr lang="en-US" sz="1400" dirty="0">
                          <a:solidFill>
                            <a:schemeClr val="tx2"/>
                          </a:solidFill>
                        </a:rPr>
                        <a:t>NA (first report)</a:t>
                      </a:r>
                    </a:p>
                  </a:txBody>
                  <a:tcPr/>
                </a:tc>
                <a:tc>
                  <a:txBody>
                    <a:bodyPr/>
                    <a:lstStyle/>
                    <a:p>
                      <a:r>
                        <a:rPr lang="en-US" sz="1400" dirty="0">
                          <a:solidFill>
                            <a:schemeClr val="tx2"/>
                          </a:solidFill>
                        </a:rPr>
                        <a:t>100</a:t>
                      </a:r>
                    </a:p>
                  </a:txBody>
                  <a:tcPr/>
                </a:tc>
                <a:tc>
                  <a:txBody>
                    <a:bodyPr/>
                    <a:lstStyle/>
                    <a:p>
                      <a:r>
                        <a:rPr lang="en-US" sz="1400" dirty="0">
                          <a:solidFill>
                            <a:schemeClr val="tx2"/>
                          </a:solidFill>
                        </a:rPr>
                        <a:t>NA</a:t>
                      </a:r>
                    </a:p>
                  </a:txBody>
                  <a:tcPr/>
                </a:tc>
                <a:extLst>
                  <a:ext uri="{0D108BD9-81ED-4DB2-BD59-A6C34878D82A}">
                    <a16:rowId xmlns:a16="http://schemas.microsoft.com/office/drawing/2014/main" val="2316845834"/>
                  </a:ext>
                </a:extLst>
              </a:tr>
              <a:tr h="325461">
                <a:tc>
                  <a:txBody>
                    <a:bodyPr/>
                    <a:lstStyle/>
                    <a:p>
                      <a:r>
                        <a:rPr lang="en-US" sz="1400" dirty="0">
                          <a:solidFill>
                            <a:srgbClr val="FF0000"/>
                          </a:solidFill>
                        </a:rPr>
                        <a:t>2022-01-14</a:t>
                      </a:r>
                    </a:p>
                  </a:txBody>
                  <a:tcPr/>
                </a:tc>
                <a:tc>
                  <a:txBody>
                    <a:bodyPr/>
                    <a:lstStyle/>
                    <a:p>
                      <a:r>
                        <a:rPr lang="en-US" sz="1400" dirty="0">
                          <a:solidFill>
                            <a:schemeClr val="tx2"/>
                          </a:solidFill>
                        </a:rPr>
                        <a:t>7</a:t>
                      </a:r>
                    </a:p>
                  </a:txBody>
                  <a:tcPr/>
                </a:tc>
                <a:tc>
                  <a:txBody>
                    <a:bodyPr/>
                    <a:lstStyle/>
                    <a:p>
                      <a:r>
                        <a:rPr lang="en-US" sz="1400" dirty="0">
                          <a:solidFill>
                            <a:schemeClr val="tx2"/>
                          </a:solidFill>
                        </a:rPr>
                        <a:t>120</a:t>
                      </a:r>
                    </a:p>
                  </a:txBody>
                  <a:tcPr/>
                </a:tc>
                <a:tc>
                  <a:txBody>
                    <a:bodyPr/>
                    <a:lstStyle/>
                    <a:p>
                      <a:r>
                        <a:rPr lang="en-US" sz="1400" dirty="0">
                          <a:solidFill>
                            <a:schemeClr val="tx2"/>
                          </a:solidFill>
                        </a:rPr>
                        <a:t>NA</a:t>
                      </a:r>
                    </a:p>
                  </a:txBody>
                  <a:tcPr/>
                </a:tc>
                <a:extLst>
                  <a:ext uri="{0D108BD9-81ED-4DB2-BD59-A6C34878D82A}">
                    <a16:rowId xmlns:a16="http://schemas.microsoft.com/office/drawing/2014/main" val="2245155173"/>
                  </a:ext>
                </a:extLst>
              </a:tr>
              <a:tr h="325461">
                <a:tc>
                  <a:txBody>
                    <a:bodyPr/>
                    <a:lstStyle/>
                    <a:p>
                      <a:r>
                        <a:rPr lang="en-US" sz="1400" dirty="0">
                          <a:solidFill>
                            <a:srgbClr val="FF0000"/>
                          </a:solidFill>
                        </a:rPr>
                        <a:t>2022-02-04</a:t>
                      </a:r>
                    </a:p>
                  </a:txBody>
                  <a:tcPr/>
                </a:tc>
                <a:tc>
                  <a:txBody>
                    <a:bodyPr/>
                    <a:lstStyle/>
                    <a:p>
                      <a:r>
                        <a:rPr lang="en-US" sz="1400" dirty="0">
                          <a:solidFill>
                            <a:srgbClr val="FF0000"/>
                          </a:solidFill>
                        </a:rPr>
                        <a:t>28</a:t>
                      </a:r>
                    </a:p>
                  </a:txBody>
                  <a:tcPr/>
                </a:tc>
                <a:tc>
                  <a:txBody>
                    <a:bodyPr/>
                    <a:lstStyle/>
                    <a:p>
                      <a:r>
                        <a:rPr lang="en-US" sz="1400" dirty="0">
                          <a:solidFill>
                            <a:schemeClr val="bg2">
                              <a:lumMod val="25000"/>
                            </a:schemeClr>
                          </a:solidFill>
                        </a:rPr>
                        <a:t>120</a:t>
                      </a:r>
                    </a:p>
                  </a:txBody>
                  <a:tcPr/>
                </a:tc>
                <a:tc>
                  <a:txBody>
                    <a:bodyPr/>
                    <a:lstStyle/>
                    <a:p>
                      <a:r>
                        <a:rPr lang="en-US" sz="1400" dirty="0">
                          <a:solidFill>
                            <a:srgbClr val="FF0000"/>
                          </a:solidFill>
                        </a:rPr>
                        <a:t>NA</a:t>
                      </a:r>
                    </a:p>
                  </a:txBody>
                  <a:tcPr/>
                </a:tc>
                <a:extLst>
                  <a:ext uri="{0D108BD9-81ED-4DB2-BD59-A6C34878D82A}">
                    <a16:rowId xmlns:a16="http://schemas.microsoft.com/office/drawing/2014/main" val="1483708921"/>
                  </a:ext>
                </a:extLst>
              </a:tr>
              <a:tr h="325461">
                <a:tc>
                  <a:txBody>
                    <a:bodyPr/>
                    <a:lstStyle/>
                    <a:p>
                      <a:r>
                        <a:rPr lang="en-US" sz="1400" dirty="0">
                          <a:solidFill>
                            <a:schemeClr val="tx2"/>
                          </a:solidFill>
                        </a:rPr>
                        <a:t>2022-02-11</a:t>
                      </a:r>
                    </a:p>
                  </a:txBody>
                  <a:tcPr/>
                </a:tc>
                <a:tc>
                  <a:txBody>
                    <a:bodyPr/>
                    <a:lstStyle/>
                    <a:p>
                      <a:r>
                        <a:rPr lang="en-US" sz="1400" dirty="0">
                          <a:solidFill>
                            <a:schemeClr val="tx2"/>
                          </a:solidFill>
                        </a:rPr>
                        <a:t>7</a:t>
                      </a:r>
                    </a:p>
                  </a:txBody>
                  <a:tcPr/>
                </a:tc>
                <a:tc>
                  <a:txBody>
                    <a:bodyPr/>
                    <a:lstStyle/>
                    <a:p>
                      <a:r>
                        <a:rPr lang="en-US" sz="1400" dirty="0">
                          <a:solidFill>
                            <a:schemeClr val="tx2"/>
                          </a:solidFill>
                        </a:rPr>
                        <a:t>120</a:t>
                      </a:r>
                    </a:p>
                  </a:txBody>
                  <a:tcPr/>
                </a:tc>
                <a:tc>
                  <a:txBody>
                    <a:bodyPr/>
                    <a:lstStyle/>
                    <a:p>
                      <a:r>
                        <a:rPr lang="en-US" sz="1400" dirty="0">
                          <a:solidFill>
                            <a:srgbClr val="FF0000"/>
                          </a:solidFill>
                        </a:rPr>
                        <a:t>NA</a:t>
                      </a:r>
                    </a:p>
                  </a:txBody>
                  <a:tcPr/>
                </a:tc>
                <a:extLst>
                  <a:ext uri="{0D108BD9-81ED-4DB2-BD59-A6C34878D82A}">
                    <a16:rowId xmlns:a16="http://schemas.microsoft.com/office/drawing/2014/main" val="519788132"/>
                  </a:ext>
                </a:extLst>
              </a:tr>
              <a:tr h="325461">
                <a:tc>
                  <a:txBody>
                    <a:bodyPr/>
                    <a:lstStyle/>
                    <a:p>
                      <a:r>
                        <a:rPr lang="en-US" sz="1400" dirty="0">
                          <a:solidFill>
                            <a:schemeClr val="tx2"/>
                          </a:solidFill>
                        </a:rPr>
                        <a:t>2022-02-18</a:t>
                      </a:r>
                    </a:p>
                  </a:txBody>
                  <a:tcPr/>
                </a:tc>
                <a:tc>
                  <a:txBody>
                    <a:bodyPr/>
                    <a:lstStyle/>
                    <a:p>
                      <a:r>
                        <a:rPr lang="en-US" sz="1400" dirty="0">
                          <a:solidFill>
                            <a:schemeClr val="tx2"/>
                          </a:solidFill>
                        </a:rPr>
                        <a:t>7</a:t>
                      </a:r>
                    </a:p>
                  </a:txBody>
                  <a:tcPr/>
                </a:tc>
                <a:tc>
                  <a:txBody>
                    <a:bodyPr/>
                    <a:lstStyle/>
                    <a:p>
                      <a:r>
                        <a:rPr lang="en-US" sz="1400" dirty="0">
                          <a:solidFill>
                            <a:schemeClr val="tx2"/>
                          </a:solidFill>
                        </a:rPr>
                        <a:t>80</a:t>
                      </a:r>
                    </a:p>
                  </a:txBody>
                  <a:tcPr/>
                </a:tc>
                <a:tc>
                  <a:txBody>
                    <a:bodyPr/>
                    <a:lstStyle/>
                    <a:p>
                      <a:r>
                        <a:rPr lang="en-US" sz="1400" dirty="0">
                          <a:solidFill>
                            <a:srgbClr val="FF0000"/>
                          </a:solidFill>
                        </a:rPr>
                        <a:t>NA</a:t>
                      </a:r>
                    </a:p>
                  </a:txBody>
                  <a:tcPr/>
                </a:tc>
                <a:extLst>
                  <a:ext uri="{0D108BD9-81ED-4DB2-BD59-A6C34878D82A}">
                    <a16:rowId xmlns:a16="http://schemas.microsoft.com/office/drawing/2014/main" val="3903326360"/>
                  </a:ext>
                </a:extLst>
              </a:tr>
              <a:tr h="325461">
                <a:tc>
                  <a:txBody>
                    <a:bodyPr/>
                    <a:lstStyle/>
                    <a:p>
                      <a:r>
                        <a:rPr lang="en-US" sz="1400" dirty="0">
                          <a:solidFill>
                            <a:schemeClr val="tx2"/>
                          </a:solidFill>
                        </a:rPr>
                        <a:t>2022-03-04</a:t>
                      </a:r>
                    </a:p>
                  </a:txBody>
                  <a:tcPr/>
                </a:tc>
                <a:tc>
                  <a:txBody>
                    <a:bodyPr/>
                    <a:lstStyle/>
                    <a:p>
                      <a:r>
                        <a:rPr lang="en-US" sz="1400" dirty="0">
                          <a:solidFill>
                            <a:schemeClr val="tx2"/>
                          </a:solidFill>
                        </a:rPr>
                        <a:t>14</a:t>
                      </a:r>
                    </a:p>
                  </a:txBody>
                  <a:tcPr/>
                </a:tc>
                <a:tc>
                  <a:txBody>
                    <a:bodyPr/>
                    <a:lstStyle/>
                    <a:p>
                      <a:r>
                        <a:rPr lang="en-US" sz="1400" dirty="0">
                          <a:solidFill>
                            <a:schemeClr val="tx2"/>
                          </a:solidFill>
                        </a:rPr>
                        <a:t>100</a:t>
                      </a:r>
                    </a:p>
                  </a:txBody>
                  <a:tcPr/>
                </a:tc>
                <a:tc>
                  <a:txBody>
                    <a:bodyPr/>
                    <a:lstStyle/>
                    <a:p>
                      <a:r>
                        <a:rPr lang="en-US" sz="1400" dirty="0">
                          <a:solidFill>
                            <a:srgbClr val="FF0000"/>
                          </a:solidFill>
                        </a:rPr>
                        <a:t>NA</a:t>
                      </a:r>
                    </a:p>
                  </a:txBody>
                  <a:tcPr/>
                </a:tc>
                <a:extLst>
                  <a:ext uri="{0D108BD9-81ED-4DB2-BD59-A6C34878D82A}">
                    <a16:rowId xmlns:a16="http://schemas.microsoft.com/office/drawing/2014/main" val="439696429"/>
                  </a:ext>
                </a:extLst>
              </a:tr>
              <a:tr h="325461">
                <a:tc>
                  <a:txBody>
                    <a:bodyPr/>
                    <a:lstStyle/>
                    <a:p>
                      <a:r>
                        <a:rPr lang="en-US" sz="1400" dirty="0">
                          <a:solidFill>
                            <a:schemeClr val="tx2"/>
                          </a:solidFill>
                        </a:rPr>
                        <a:t>2022-03-11</a:t>
                      </a:r>
                    </a:p>
                  </a:txBody>
                  <a:tcPr/>
                </a:tc>
                <a:tc>
                  <a:txBody>
                    <a:bodyPr/>
                    <a:lstStyle/>
                    <a:p>
                      <a:r>
                        <a:rPr lang="en-US" sz="1400" dirty="0">
                          <a:solidFill>
                            <a:schemeClr val="tx2"/>
                          </a:solidFill>
                        </a:rPr>
                        <a:t>7</a:t>
                      </a:r>
                    </a:p>
                  </a:txBody>
                  <a:tcPr/>
                </a:tc>
                <a:tc>
                  <a:txBody>
                    <a:bodyPr/>
                    <a:lstStyle/>
                    <a:p>
                      <a:r>
                        <a:rPr lang="en-US" sz="1400" dirty="0">
                          <a:solidFill>
                            <a:schemeClr val="tx2"/>
                          </a:solidFill>
                        </a:rPr>
                        <a:t>80</a:t>
                      </a:r>
                    </a:p>
                  </a:txBody>
                  <a:tcPr/>
                </a:tc>
                <a:tc>
                  <a:txBody>
                    <a:bodyPr/>
                    <a:lstStyle/>
                    <a:p>
                      <a:r>
                        <a:rPr lang="en-US" sz="1400" dirty="0">
                          <a:solidFill>
                            <a:srgbClr val="FF0000"/>
                          </a:solidFill>
                        </a:rPr>
                        <a:t>NA</a:t>
                      </a:r>
                    </a:p>
                  </a:txBody>
                  <a:tcPr/>
                </a:tc>
                <a:extLst>
                  <a:ext uri="{0D108BD9-81ED-4DB2-BD59-A6C34878D82A}">
                    <a16:rowId xmlns:a16="http://schemas.microsoft.com/office/drawing/2014/main" val="2442411745"/>
                  </a:ext>
                </a:extLst>
              </a:tr>
              <a:tr h="325461">
                <a:tc>
                  <a:txBody>
                    <a:bodyPr/>
                    <a:lstStyle/>
                    <a:p>
                      <a:r>
                        <a:rPr lang="en-US" sz="1400" dirty="0">
                          <a:solidFill>
                            <a:schemeClr val="tx2"/>
                          </a:solidFill>
                        </a:rPr>
                        <a:t>2022-03-18</a:t>
                      </a:r>
                    </a:p>
                  </a:txBody>
                  <a:tcPr/>
                </a:tc>
                <a:tc>
                  <a:txBody>
                    <a:bodyPr/>
                    <a:lstStyle/>
                    <a:p>
                      <a:r>
                        <a:rPr lang="en-US" sz="1400" dirty="0">
                          <a:solidFill>
                            <a:schemeClr val="tx2"/>
                          </a:solidFill>
                        </a:rPr>
                        <a:t>7</a:t>
                      </a:r>
                    </a:p>
                  </a:txBody>
                  <a:tcPr/>
                </a:tc>
                <a:tc>
                  <a:txBody>
                    <a:bodyPr/>
                    <a:lstStyle/>
                    <a:p>
                      <a:r>
                        <a:rPr lang="en-US" sz="1400" dirty="0">
                          <a:solidFill>
                            <a:schemeClr val="tx2"/>
                          </a:solidFill>
                        </a:rPr>
                        <a:t>100</a:t>
                      </a:r>
                    </a:p>
                  </a:txBody>
                  <a:tcPr/>
                </a:tc>
                <a:tc>
                  <a:txBody>
                    <a:bodyPr/>
                    <a:lstStyle/>
                    <a:p>
                      <a:r>
                        <a:rPr lang="en-US" sz="1400" dirty="0">
                          <a:solidFill>
                            <a:srgbClr val="FF0000"/>
                          </a:solidFill>
                        </a:rPr>
                        <a:t>NA</a:t>
                      </a:r>
                    </a:p>
                  </a:txBody>
                  <a:tcPr/>
                </a:tc>
                <a:extLst>
                  <a:ext uri="{0D108BD9-81ED-4DB2-BD59-A6C34878D82A}">
                    <a16:rowId xmlns:a16="http://schemas.microsoft.com/office/drawing/2014/main" val="1483577900"/>
                  </a:ext>
                </a:extLst>
              </a:tr>
              <a:tr h="325461">
                <a:tc>
                  <a:txBody>
                    <a:bodyPr/>
                    <a:lstStyle/>
                    <a:p>
                      <a:r>
                        <a:rPr lang="en-US" sz="1400" dirty="0">
                          <a:solidFill>
                            <a:schemeClr val="tx2"/>
                          </a:solidFill>
                        </a:rPr>
                        <a:t>2022-04-01</a:t>
                      </a:r>
                    </a:p>
                  </a:txBody>
                  <a:tcPr/>
                </a:tc>
                <a:tc>
                  <a:txBody>
                    <a:bodyPr/>
                    <a:lstStyle/>
                    <a:p>
                      <a:r>
                        <a:rPr lang="en-US" sz="1400" dirty="0">
                          <a:solidFill>
                            <a:schemeClr val="tx2"/>
                          </a:solidFill>
                        </a:rPr>
                        <a:t>14</a:t>
                      </a:r>
                    </a:p>
                  </a:txBody>
                  <a:tcPr/>
                </a:tc>
                <a:tc>
                  <a:txBody>
                    <a:bodyPr/>
                    <a:lstStyle/>
                    <a:p>
                      <a:r>
                        <a:rPr lang="en-US" sz="1400" dirty="0">
                          <a:solidFill>
                            <a:schemeClr val="tx2"/>
                          </a:solidFill>
                        </a:rPr>
                        <a:t>100</a:t>
                      </a:r>
                    </a:p>
                  </a:txBody>
                  <a:tcPr/>
                </a:tc>
                <a:tc>
                  <a:txBody>
                    <a:bodyPr/>
                    <a:lstStyle/>
                    <a:p>
                      <a:r>
                        <a:rPr lang="en-US" sz="1400" dirty="0">
                          <a:solidFill>
                            <a:srgbClr val="FF0000"/>
                          </a:solidFill>
                        </a:rPr>
                        <a:t>102.5</a:t>
                      </a:r>
                    </a:p>
                  </a:txBody>
                  <a:tcPr/>
                </a:tc>
                <a:extLst>
                  <a:ext uri="{0D108BD9-81ED-4DB2-BD59-A6C34878D82A}">
                    <a16:rowId xmlns:a16="http://schemas.microsoft.com/office/drawing/2014/main" val="2117112038"/>
                  </a:ext>
                </a:extLst>
              </a:tr>
              <a:tr h="325461">
                <a:tc>
                  <a:txBody>
                    <a:bodyPr/>
                    <a:lstStyle/>
                    <a:p>
                      <a:r>
                        <a:rPr lang="en-US" sz="1400" dirty="0">
                          <a:solidFill>
                            <a:schemeClr val="tx2"/>
                          </a:solidFill>
                        </a:rPr>
                        <a:t>2022-04-08</a:t>
                      </a:r>
                    </a:p>
                  </a:txBody>
                  <a:tcPr/>
                </a:tc>
                <a:tc>
                  <a:txBody>
                    <a:bodyPr/>
                    <a:lstStyle/>
                    <a:p>
                      <a:r>
                        <a:rPr lang="en-US" sz="1400" dirty="0">
                          <a:solidFill>
                            <a:schemeClr val="tx2"/>
                          </a:solidFill>
                        </a:rPr>
                        <a:t>7</a:t>
                      </a:r>
                    </a:p>
                  </a:txBody>
                  <a:tcPr/>
                </a:tc>
                <a:tc>
                  <a:txBody>
                    <a:bodyPr/>
                    <a:lstStyle/>
                    <a:p>
                      <a:r>
                        <a:rPr lang="en-US" sz="1400" dirty="0">
                          <a:solidFill>
                            <a:schemeClr val="tx2"/>
                          </a:solidFill>
                        </a:rPr>
                        <a:t>100</a:t>
                      </a:r>
                    </a:p>
                  </a:txBody>
                  <a:tcPr/>
                </a:tc>
                <a:tc>
                  <a:txBody>
                    <a:bodyPr/>
                    <a:lstStyle/>
                    <a:p>
                      <a:r>
                        <a:rPr lang="en-US" sz="1400" dirty="0">
                          <a:solidFill>
                            <a:srgbClr val="FF0000"/>
                          </a:solidFill>
                        </a:rPr>
                        <a:t>102.5</a:t>
                      </a:r>
                    </a:p>
                  </a:txBody>
                  <a:tcPr/>
                </a:tc>
                <a:extLst>
                  <a:ext uri="{0D108BD9-81ED-4DB2-BD59-A6C34878D82A}">
                    <a16:rowId xmlns:a16="http://schemas.microsoft.com/office/drawing/2014/main" val="3892357374"/>
                  </a:ext>
                </a:extLst>
              </a:tr>
              <a:tr h="325461">
                <a:tc>
                  <a:txBody>
                    <a:bodyPr/>
                    <a:lstStyle/>
                    <a:p>
                      <a:r>
                        <a:rPr lang="en-US" sz="1400" dirty="0">
                          <a:solidFill>
                            <a:schemeClr val="tx2"/>
                          </a:solidFill>
                        </a:rPr>
                        <a:t>2022-04-15</a:t>
                      </a:r>
                    </a:p>
                  </a:txBody>
                  <a:tcPr/>
                </a:tc>
                <a:tc>
                  <a:txBody>
                    <a:bodyPr/>
                    <a:lstStyle/>
                    <a:p>
                      <a:r>
                        <a:rPr lang="en-US" sz="1400" dirty="0">
                          <a:solidFill>
                            <a:schemeClr val="tx2"/>
                          </a:solidFill>
                        </a:rPr>
                        <a:t>7</a:t>
                      </a:r>
                    </a:p>
                  </a:txBody>
                  <a:tcPr/>
                </a:tc>
                <a:tc>
                  <a:txBody>
                    <a:bodyPr/>
                    <a:lstStyle/>
                    <a:p>
                      <a:r>
                        <a:rPr lang="en-US" sz="1400" dirty="0">
                          <a:solidFill>
                            <a:schemeClr val="tx2"/>
                          </a:solidFill>
                        </a:rPr>
                        <a:t>120</a:t>
                      </a:r>
                    </a:p>
                  </a:txBody>
                  <a:tcPr/>
                </a:tc>
                <a:tc>
                  <a:txBody>
                    <a:bodyPr/>
                    <a:lstStyle/>
                    <a:p>
                      <a:r>
                        <a:rPr lang="en-US" sz="1400" dirty="0">
                          <a:solidFill>
                            <a:schemeClr val="bg2">
                              <a:lumMod val="25000"/>
                            </a:schemeClr>
                          </a:solidFill>
                        </a:rPr>
                        <a:t>100</a:t>
                      </a:r>
                    </a:p>
                  </a:txBody>
                  <a:tcPr/>
                </a:tc>
                <a:extLst>
                  <a:ext uri="{0D108BD9-81ED-4DB2-BD59-A6C34878D82A}">
                    <a16:rowId xmlns:a16="http://schemas.microsoft.com/office/drawing/2014/main" val="2475155603"/>
                  </a:ext>
                </a:extLst>
              </a:tr>
              <a:tr h="325461">
                <a:tc>
                  <a:txBody>
                    <a:bodyPr/>
                    <a:lstStyle/>
                    <a:p>
                      <a:r>
                        <a:rPr lang="en-US" sz="1400" dirty="0">
                          <a:solidFill>
                            <a:schemeClr val="tx2"/>
                          </a:solidFill>
                        </a:rPr>
                        <a:t>2022-04-22</a:t>
                      </a:r>
                    </a:p>
                  </a:txBody>
                  <a:tcPr/>
                </a:tc>
                <a:tc>
                  <a:txBody>
                    <a:bodyPr/>
                    <a:lstStyle/>
                    <a:p>
                      <a:r>
                        <a:rPr lang="en-US" sz="1400" dirty="0">
                          <a:solidFill>
                            <a:schemeClr val="tx2"/>
                          </a:solidFill>
                        </a:rPr>
                        <a:t>7</a:t>
                      </a:r>
                    </a:p>
                  </a:txBody>
                  <a:tcPr/>
                </a:tc>
                <a:tc>
                  <a:txBody>
                    <a:bodyPr/>
                    <a:lstStyle/>
                    <a:p>
                      <a:r>
                        <a:rPr lang="en-US" sz="1400" dirty="0">
                          <a:solidFill>
                            <a:schemeClr val="tx2"/>
                          </a:solidFill>
                        </a:rPr>
                        <a:t>140</a:t>
                      </a:r>
                    </a:p>
                  </a:txBody>
                  <a:tcPr/>
                </a:tc>
                <a:tc>
                  <a:txBody>
                    <a:bodyPr/>
                    <a:lstStyle/>
                    <a:p>
                      <a:r>
                        <a:rPr lang="en-US" sz="1400" dirty="0">
                          <a:solidFill>
                            <a:schemeClr val="tx2"/>
                          </a:solidFill>
                        </a:rPr>
                        <a:t>100</a:t>
                      </a:r>
                    </a:p>
                  </a:txBody>
                  <a:tcPr/>
                </a:tc>
                <a:extLst>
                  <a:ext uri="{0D108BD9-81ED-4DB2-BD59-A6C34878D82A}">
                    <a16:rowId xmlns:a16="http://schemas.microsoft.com/office/drawing/2014/main" val="4247563378"/>
                  </a:ext>
                </a:extLst>
              </a:tr>
            </a:tbl>
          </a:graphicData>
        </a:graphic>
      </p:graphicFrame>
      <p:sp>
        <p:nvSpPr>
          <p:cNvPr id="9" name="TextBox 8">
            <a:extLst>
              <a:ext uri="{FF2B5EF4-FFF2-40B4-BE49-F238E27FC236}">
                <a16:creationId xmlns:a16="http://schemas.microsoft.com/office/drawing/2014/main" id="{988BFE53-15AD-4E5C-BA60-037FE95093B6}"/>
              </a:ext>
            </a:extLst>
          </p:cNvPr>
          <p:cNvSpPr txBox="1"/>
          <p:nvPr/>
        </p:nvSpPr>
        <p:spPr>
          <a:xfrm>
            <a:off x="226382" y="1727267"/>
            <a:ext cx="6253931" cy="307777"/>
          </a:xfrm>
          <a:prstGeom prst="rect">
            <a:avLst/>
          </a:prstGeom>
          <a:noFill/>
        </p:spPr>
        <p:txBody>
          <a:bodyPr wrap="square">
            <a:spAutoFit/>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Gill Sans MT"/>
                <a:ea typeface="+mn-ea"/>
                <a:cs typeface="Calibri" panose="020F0502020204030204"/>
              </a:rPr>
              <a:t>Values are not considered if they include a reporting gap of over 14 days </a:t>
            </a:r>
          </a:p>
        </p:txBody>
      </p:sp>
    </p:spTree>
    <p:extLst>
      <p:ext uri="{BB962C8B-B14F-4D97-AF65-F5344CB8AC3E}">
        <p14:creationId xmlns:p14="http://schemas.microsoft.com/office/powerpoint/2010/main" val="187351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C673-A716-4BB9-9C0D-C5B4134CDBC8}"/>
              </a:ext>
            </a:extLst>
          </p:cNvPr>
          <p:cNvSpPr>
            <a:spLocks noGrp="1"/>
          </p:cNvSpPr>
          <p:nvPr>
            <p:ph type="title"/>
          </p:nvPr>
        </p:nvSpPr>
        <p:spPr>
          <a:xfrm>
            <a:off x="701335" y="287764"/>
            <a:ext cx="10363200" cy="563562"/>
          </a:xfrm>
        </p:spPr>
        <p:txBody>
          <a:bodyPr/>
          <a:lstStyle/>
          <a:p>
            <a:r>
              <a:rPr lang="en-US" dirty="0"/>
              <a:t>Wastewater Alert methodology</a:t>
            </a:r>
          </a:p>
        </p:txBody>
      </p:sp>
      <p:sp>
        <p:nvSpPr>
          <p:cNvPr id="4" name="Slide Number Placeholder 3">
            <a:extLst>
              <a:ext uri="{FF2B5EF4-FFF2-40B4-BE49-F238E27FC236}">
                <a16:creationId xmlns:a16="http://schemas.microsoft.com/office/drawing/2014/main" id="{9D1419EF-F1C3-41A7-9EF9-72BDDB0F10E3}"/>
              </a:ext>
            </a:extLst>
          </p:cNvPr>
          <p:cNvSpPr>
            <a:spLocks noGrp="1"/>
          </p:cNvSpPr>
          <p:nvPr>
            <p:ph type="sldNum" sz="quarter" idx="4"/>
          </p:nvPr>
        </p:nvSpPr>
        <p:spPr>
          <a:xfrm>
            <a:off x="5698732" y="6446793"/>
            <a:ext cx="609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576AD4B-40CF-7A4B-8E83-84570080119C}" type="slidenum">
              <a:rPr kumimoji="0" lang="en-US" sz="1100" b="1" i="0" u="none" strike="noStrike" kern="1200" cap="none" spc="0" normalizeH="0" baseline="0" noProof="0" smtClean="0">
                <a:ln>
                  <a:noFill/>
                </a:ln>
                <a:solidFill>
                  <a:prstClr val="white"/>
                </a:solidFill>
                <a:effectLst/>
                <a:uLnTx/>
                <a:uFillTx/>
                <a:latin typeface="Gill Sans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100" b="1" i="0" u="none" strike="noStrike" kern="1200" cap="none" spc="0" normalizeH="0" baseline="0" noProof="0">
              <a:ln>
                <a:noFill/>
              </a:ln>
              <a:solidFill>
                <a:prstClr val="white"/>
              </a:solidFill>
              <a:effectLst/>
              <a:uLnTx/>
              <a:uFillTx/>
              <a:latin typeface="Gill Sans MT"/>
              <a:ea typeface="+mn-ea"/>
              <a:cs typeface="+mn-cs"/>
            </a:endParaRPr>
          </a:p>
        </p:txBody>
      </p:sp>
      <p:sp>
        <p:nvSpPr>
          <p:cNvPr id="8" name="TextBox 7">
            <a:extLst>
              <a:ext uri="{FF2B5EF4-FFF2-40B4-BE49-F238E27FC236}">
                <a16:creationId xmlns:a16="http://schemas.microsoft.com/office/drawing/2014/main" id="{4604159D-8614-427D-8CFC-23942DE6FAD6}"/>
              </a:ext>
            </a:extLst>
          </p:cNvPr>
          <p:cNvSpPr txBox="1"/>
          <p:nvPr/>
        </p:nvSpPr>
        <p:spPr>
          <a:xfrm>
            <a:off x="226382" y="1357935"/>
            <a:ext cx="43058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25629"/>
                </a:solidFill>
                <a:effectLst/>
                <a:uLnTx/>
                <a:uFillTx/>
                <a:latin typeface="Gill Sans MT"/>
                <a:ea typeface="+mn-ea"/>
                <a:cs typeface="+mn-cs"/>
              </a:rPr>
              <a:t>​</a:t>
            </a:r>
            <a:r>
              <a:rPr lang="en-US" b="1" dirty="0">
                <a:solidFill>
                  <a:srgbClr val="E25629"/>
                </a:solidFill>
                <a:latin typeface="Gill Sans MT"/>
              </a:rPr>
              <a:t>County </a:t>
            </a:r>
            <a:r>
              <a:rPr kumimoji="0" lang="en-US" sz="1800" b="1" i="0" u="none" strike="noStrike" kern="1200" cap="none" spc="0" normalizeH="0" baseline="0" noProof="0" dirty="0">
                <a:ln>
                  <a:noFill/>
                </a:ln>
                <a:solidFill>
                  <a:srgbClr val="E25629"/>
                </a:solidFill>
                <a:effectLst/>
                <a:uLnTx/>
                <a:uFillTx/>
                <a:latin typeface="Gill Sans MT"/>
                <a:ea typeface="+mn-ea"/>
                <a:cs typeface="+mn-cs"/>
              </a:rPr>
              <a:t>Alert Criteria:</a:t>
            </a:r>
          </a:p>
        </p:txBody>
      </p:sp>
      <p:graphicFrame>
        <p:nvGraphicFramePr>
          <p:cNvPr id="3" name="Table 4">
            <a:extLst>
              <a:ext uri="{FF2B5EF4-FFF2-40B4-BE49-F238E27FC236}">
                <a16:creationId xmlns:a16="http://schemas.microsoft.com/office/drawing/2014/main" id="{8488F1F9-81DF-4572-B112-93C5B5166D6A}"/>
              </a:ext>
            </a:extLst>
          </p:cNvPr>
          <p:cNvGraphicFramePr>
            <a:graphicFrameLocks noGrp="1"/>
          </p:cNvGraphicFramePr>
          <p:nvPr/>
        </p:nvGraphicFramePr>
        <p:xfrm>
          <a:off x="1939532" y="2088232"/>
          <a:ext cx="8128000" cy="454561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9113785"/>
                    </a:ext>
                  </a:extLst>
                </a:gridCol>
                <a:gridCol w="2032000">
                  <a:extLst>
                    <a:ext uri="{9D8B030D-6E8A-4147-A177-3AD203B41FA5}">
                      <a16:colId xmlns:a16="http://schemas.microsoft.com/office/drawing/2014/main" val="373446434"/>
                    </a:ext>
                  </a:extLst>
                </a:gridCol>
                <a:gridCol w="2032000">
                  <a:extLst>
                    <a:ext uri="{9D8B030D-6E8A-4147-A177-3AD203B41FA5}">
                      <a16:colId xmlns:a16="http://schemas.microsoft.com/office/drawing/2014/main" val="1416240250"/>
                    </a:ext>
                  </a:extLst>
                </a:gridCol>
                <a:gridCol w="2032000">
                  <a:extLst>
                    <a:ext uri="{9D8B030D-6E8A-4147-A177-3AD203B41FA5}">
                      <a16:colId xmlns:a16="http://schemas.microsoft.com/office/drawing/2014/main" val="2280823996"/>
                    </a:ext>
                  </a:extLst>
                </a:gridCol>
              </a:tblGrid>
              <a:tr h="626167">
                <a:tc>
                  <a:txBody>
                    <a:bodyPr/>
                    <a:lstStyle/>
                    <a:p>
                      <a:r>
                        <a:rPr lang="en-US" dirty="0"/>
                        <a:t>Date</a:t>
                      </a:r>
                    </a:p>
                  </a:txBody>
                  <a:tcPr/>
                </a:tc>
                <a:tc>
                  <a:txBody>
                    <a:bodyPr/>
                    <a:lstStyle/>
                    <a:p>
                      <a:r>
                        <a:rPr lang="en-US" dirty="0"/>
                        <a:t>Days since last report</a:t>
                      </a:r>
                    </a:p>
                  </a:txBody>
                  <a:tcPr/>
                </a:tc>
                <a:tc>
                  <a:txBody>
                    <a:bodyPr/>
                    <a:lstStyle/>
                    <a:p>
                      <a:r>
                        <a:rPr lang="en-US" dirty="0"/>
                        <a:t>Wastewater</a:t>
                      </a:r>
                    </a:p>
                  </a:txBody>
                  <a:tcPr/>
                </a:tc>
                <a:tc>
                  <a:txBody>
                    <a:bodyPr/>
                    <a:lstStyle/>
                    <a:p>
                      <a:r>
                        <a:rPr lang="en-US" dirty="0"/>
                        <a:t>Past 8 period rolling average</a:t>
                      </a:r>
                    </a:p>
                  </a:txBody>
                  <a:tcPr/>
                </a:tc>
                <a:extLst>
                  <a:ext uri="{0D108BD9-81ED-4DB2-BD59-A6C34878D82A}">
                    <a16:rowId xmlns:a16="http://schemas.microsoft.com/office/drawing/2014/main" val="3673834685"/>
                  </a:ext>
                </a:extLst>
              </a:tr>
              <a:tr h="325461">
                <a:tc>
                  <a:txBody>
                    <a:bodyPr/>
                    <a:lstStyle/>
                    <a:p>
                      <a:r>
                        <a:rPr lang="en-US" sz="1400" dirty="0">
                          <a:solidFill>
                            <a:schemeClr val="tx2"/>
                          </a:solidFill>
                        </a:rPr>
                        <a:t>2022-01-07</a:t>
                      </a:r>
                    </a:p>
                  </a:txBody>
                  <a:tcPr/>
                </a:tc>
                <a:tc>
                  <a:txBody>
                    <a:bodyPr/>
                    <a:lstStyle/>
                    <a:p>
                      <a:r>
                        <a:rPr lang="en-US" sz="1400" dirty="0">
                          <a:solidFill>
                            <a:schemeClr val="tx2"/>
                          </a:solidFill>
                        </a:rPr>
                        <a:t>NA (first report)</a:t>
                      </a:r>
                    </a:p>
                  </a:txBody>
                  <a:tcPr/>
                </a:tc>
                <a:tc>
                  <a:txBody>
                    <a:bodyPr/>
                    <a:lstStyle/>
                    <a:p>
                      <a:r>
                        <a:rPr lang="en-US" sz="1400" dirty="0">
                          <a:solidFill>
                            <a:schemeClr val="tx2"/>
                          </a:solidFill>
                        </a:rPr>
                        <a:t>100</a:t>
                      </a:r>
                    </a:p>
                  </a:txBody>
                  <a:tcPr/>
                </a:tc>
                <a:tc>
                  <a:txBody>
                    <a:bodyPr/>
                    <a:lstStyle/>
                    <a:p>
                      <a:r>
                        <a:rPr lang="en-US" sz="1400" dirty="0">
                          <a:solidFill>
                            <a:schemeClr val="tx2"/>
                          </a:solidFill>
                        </a:rPr>
                        <a:t>NA</a:t>
                      </a:r>
                    </a:p>
                  </a:txBody>
                  <a:tcPr/>
                </a:tc>
                <a:extLst>
                  <a:ext uri="{0D108BD9-81ED-4DB2-BD59-A6C34878D82A}">
                    <a16:rowId xmlns:a16="http://schemas.microsoft.com/office/drawing/2014/main" val="2316845834"/>
                  </a:ext>
                </a:extLst>
              </a:tr>
              <a:tr h="325461">
                <a:tc>
                  <a:txBody>
                    <a:bodyPr/>
                    <a:lstStyle/>
                    <a:p>
                      <a:r>
                        <a:rPr lang="en-US" sz="1400" dirty="0">
                          <a:solidFill>
                            <a:schemeClr val="tx2"/>
                          </a:solidFill>
                        </a:rPr>
                        <a:t>2022-01-14</a:t>
                      </a:r>
                    </a:p>
                  </a:txBody>
                  <a:tcPr/>
                </a:tc>
                <a:tc>
                  <a:txBody>
                    <a:bodyPr/>
                    <a:lstStyle/>
                    <a:p>
                      <a:r>
                        <a:rPr lang="en-US" sz="1400" dirty="0">
                          <a:solidFill>
                            <a:schemeClr val="tx2"/>
                          </a:solidFill>
                        </a:rPr>
                        <a:t>7</a:t>
                      </a:r>
                    </a:p>
                  </a:txBody>
                  <a:tcPr/>
                </a:tc>
                <a:tc>
                  <a:txBody>
                    <a:bodyPr/>
                    <a:lstStyle/>
                    <a:p>
                      <a:r>
                        <a:rPr lang="en-US" sz="1400" dirty="0">
                          <a:solidFill>
                            <a:schemeClr val="tx2"/>
                          </a:solidFill>
                        </a:rPr>
                        <a:t>120</a:t>
                      </a:r>
                    </a:p>
                  </a:txBody>
                  <a:tcPr/>
                </a:tc>
                <a:tc>
                  <a:txBody>
                    <a:bodyPr/>
                    <a:lstStyle/>
                    <a:p>
                      <a:r>
                        <a:rPr lang="en-US" sz="1400" dirty="0">
                          <a:solidFill>
                            <a:schemeClr val="tx2"/>
                          </a:solidFill>
                        </a:rPr>
                        <a:t>NA</a:t>
                      </a:r>
                    </a:p>
                  </a:txBody>
                  <a:tcPr/>
                </a:tc>
                <a:extLst>
                  <a:ext uri="{0D108BD9-81ED-4DB2-BD59-A6C34878D82A}">
                    <a16:rowId xmlns:a16="http://schemas.microsoft.com/office/drawing/2014/main" val="2245155173"/>
                  </a:ext>
                </a:extLst>
              </a:tr>
              <a:tr h="325461">
                <a:tc>
                  <a:txBody>
                    <a:bodyPr/>
                    <a:lstStyle/>
                    <a:p>
                      <a:r>
                        <a:rPr lang="en-US" sz="1400" dirty="0">
                          <a:solidFill>
                            <a:schemeClr val="bg2">
                              <a:lumMod val="25000"/>
                            </a:schemeClr>
                          </a:solidFill>
                        </a:rPr>
                        <a:t>2022-02-04</a:t>
                      </a:r>
                    </a:p>
                  </a:txBody>
                  <a:tcPr/>
                </a:tc>
                <a:tc>
                  <a:txBody>
                    <a:bodyPr/>
                    <a:lstStyle/>
                    <a:p>
                      <a:r>
                        <a:rPr lang="en-US" sz="1400" dirty="0">
                          <a:solidFill>
                            <a:schemeClr val="bg2">
                              <a:lumMod val="25000"/>
                            </a:schemeClr>
                          </a:solidFill>
                        </a:rPr>
                        <a:t>28</a:t>
                      </a:r>
                    </a:p>
                  </a:txBody>
                  <a:tcPr/>
                </a:tc>
                <a:tc>
                  <a:txBody>
                    <a:bodyPr/>
                    <a:lstStyle/>
                    <a:p>
                      <a:r>
                        <a:rPr lang="en-US" sz="1400" dirty="0">
                          <a:solidFill>
                            <a:schemeClr val="bg2">
                              <a:lumMod val="25000"/>
                            </a:schemeClr>
                          </a:solidFill>
                        </a:rPr>
                        <a:t>120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1483708921"/>
                  </a:ext>
                </a:extLst>
              </a:tr>
              <a:tr h="325461">
                <a:tc>
                  <a:txBody>
                    <a:bodyPr/>
                    <a:lstStyle/>
                    <a:p>
                      <a:r>
                        <a:rPr lang="en-US" sz="1400" dirty="0">
                          <a:solidFill>
                            <a:schemeClr val="bg2">
                              <a:lumMod val="25000"/>
                            </a:schemeClr>
                          </a:solidFill>
                        </a:rPr>
                        <a:t>2022-02-11</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120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519788132"/>
                  </a:ext>
                </a:extLst>
              </a:tr>
              <a:tr h="325461">
                <a:tc>
                  <a:txBody>
                    <a:bodyPr/>
                    <a:lstStyle/>
                    <a:p>
                      <a:r>
                        <a:rPr lang="en-US" sz="1400" dirty="0">
                          <a:solidFill>
                            <a:schemeClr val="bg2">
                              <a:lumMod val="25000"/>
                            </a:schemeClr>
                          </a:solidFill>
                        </a:rPr>
                        <a:t>2022-02-18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80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3903326360"/>
                  </a:ext>
                </a:extLst>
              </a:tr>
              <a:tr h="325461">
                <a:tc>
                  <a:txBody>
                    <a:bodyPr/>
                    <a:lstStyle/>
                    <a:p>
                      <a:r>
                        <a:rPr lang="en-US" sz="1400" dirty="0">
                          <a:solidFill>
                            <a:schemeClr val="bg2">
                              <a:lumMod val="25000"/>
                            </a:schemeClr>
                          </a:solidFill>
                        </a:rPr>
                        <a:t>2022-03-04</a:t>
                      </a:r>
                    </a:p>
                  </a:txBody>
                  <a:tcPr/>
                </a:tc>
                <a:tc>
                  <a:txBody>
                    <a:bodyPr/>
                    <a:lstStyle/>
                    <a:p>
                      <a:r>
                        <a:rPr lang="en-US" sz="1400" dirty="0">
                          <a:solidFill>
                            <a:schemeClr val="bg2">
                              <a:lumMod val="25000"/>
                            </a:schemeClr>
                          </a:solidFill>
                        </a:rPr>
                        <a:t>14</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439696429"/>
                  </a:ext>
                </a:extLst>
              </a:tr>
              <a:tr h="325461">
                <a:tc>
                  <a:txBody>
                    <a:bodyPr/>
                    <a:lstStyle/>
                    <a:p>
                      <a:r>
                        <a:rPr lang="en-US" sz="1400" dirty="0">
                          <a:solidFill>
                            <a:schemeClr val="bg2">
                              <a:lumMod val="25000"/>
                            </a:schemeClr>
                          </a:solidFill>
                        </a:rPr>
                        <a:t>2022-03-11</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80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2442411745"/>
                  </a:ext>
                </a:extLst>
              </a:tr>
              <a:tr h="325461">
                <a:tc>
                  <a:txBody>
                    <a:bodyPr/>
                    <a:lstStyle/>
                    <a:p>
                      <a:r>
                        <a:rPr lang="en-US" sz="1400" dirty="0">
                          <a:solidFill>
                            <a:schemeClr val="bg2">
                              <a:lumMod val="25000"/>
                            </a:schemeClr>
                          </a:solidFill>
                        </a:rPr>
                        <a:t>2022-03-18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NA</a:t>
                      </a:r>
                    </a:p>
                  </a:txBody>
                  <a:tcPr/>
                </a:tc>
                <a:extLst>
                  <a:ext uri="{0D108BD9-81ED-4DB2-BD59-A6C34878D82A}">
                    <a16:rowId xmlns:a16="http://schemas.microsoft.com/office/drawing/2014/main" val="1483577900"/>
                  </a:ext>
                </a:extLst>
              </a:tr>
              <a:tr h="325461">
                <a:tc>
                  <a:txBody>
                    <a:bodyPr/>
                    <a:lstStyle/>
                    <a:p>
                      <a:r>
                        <a:rPr lang="en-US" sz="1400" dirty="0">
                          <a:solidFill>
                            <a:schemeClr val="bg2">
                              <a:lumMod val="25000"/>
                            </a:schemeClr>
                          </a:solidFill>
                        </a:rPr>
                        <a:t>2022-04-01</a:t>
                      </a:r>
                    </a:p>
                  </a:txBody>
                  <a:tcPr/>
                </a:tc>
                <a:tc>
                  <a:txBody>
                    <a:bodyPr/>
                    <a:lstStyle/>
                    <a:p>
                      <a:r>
                        <a:rPr lang="en-US" sz="1400" dirty="0">
                          <a:solidFill>
                            <a:schemeClr val="bg2">
                              <a:lumMod val="25000"/>
                            </a:schemeClr>
                          </a:solidFill>
                        </a:rPr>
                        <a:t>14</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102.5</a:t>
                      </a:r>
                    </a:p>
                  </a:txBody>
                  <a:tcPr/>
                </a:tc>
                <a:extLst>
                  <a:ext uri="{0D108BD9-81ED-4DB2-BD59-A6C34878D82A}">
                    <a16:rowId xmlns:a16="http://schemas.microsoft.com/office/drawing/2014/main" val="2117112038"/>
                  </a:ext>
                </a:extLst>
              </a:tr>
              <a:tr h="325461">
                <a:tc>
                  <a:txBody>
                    <a:bodyPr/>
                    <a:lstStyle/>
                    <a:p>
                      <a:r>
                        <a:rPr lang="en-US" sz="1400" dirty="0">
                          <a:solidFill>
                            <a:schemeClr val="bg2">
                              <a:lumMod val="25000"/>
                            </a:schemeClr>
                          </a:solidFill>
                        </a:rPr>
                        <a:t>2022-04-08</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100</a:t>
                      </a:r>
                    </a:p>
                  </a:txBody>
                  <a:tcPr/>
                </a:tc>
                <a:tc>
                  <a:txBody>
                    <a:bodyPr/>
                    <a:lstStyle/>
                    <a:p>
                      <a:r>
                        <a:rPr lang="en-US" sz="1400" dirty="0">
                          <a:solidFill>
                            <a:schemeClr val="bg2">
                              <a:lumMod val="25000"/>
                            </a:schemeClr>
                          </a:solidFill>
                        </a:rPr>
                        <a:t>102.5</a:t>
                      </a:r>
                    </a:p>
                  </a:txBody>
                  <a:tcPr/>
                </a:tc>
                <a:extLst>
                  <a:ext uri="{0D108BD9-81ED-4DB2-BD59-A6C34878D82A}">
                    <a16:rowId xmlns:a16="http://schemas.microsoft.com/office/drawing/2014/main" val="3892357374"/>
                  </a:ext>
                </a:extLst>
              </a:tr>
              <a:tr h="325461">
                <a:tc>
                  <a:txBody>
                    <a:bodyPr/>
                    <a:lstStyle/>
                    <a:p>
                      <a:r>
                        <a:rPr lang="en-US" sz="1400" dirty="0">
                          <a:solidFill>
                            <a:schemeClr val="bg2">
                              <a:lumMod val="25000"/>
                            </a:schemeClr>
                          </a:solidFill>
                        </a:rPr>
                        <a:t>2022-04-15</a:t>
                      </a:r>
                    </a:p>
                  </a:txBody>
                  <a:tcPr/>
                </a:tc>
                <a:tc>
                  <a:txBody>
                    <a:bodyPr/>
                    <a:lstStyle/>
                    <a:p>
                      <a:r>
                        <a:rPr lang="en-US" sz="1400" dirty="0">
                          <a:solidFill>
                            <a:schemeClr val="bg2">
                              <a:lumMod val="25000"/>
                            </a:schemeClr>
                          </a:solidFill>
                        </a:rPr>
                        <a:t>7</a:t>
                      </a:r>
                    </a:p>
                  </a:txBody>
                  <a:tcPr/>
                </a:tc>
                <a:tc>
                  <a:txBody>
                    <a:bodyPr/>
                    <a:lstStyle/>
                    <a:p>
                      <a:r>
                        <a:rPr lang="en-US" sz="1400" dirty="0">
                          <a:solidFill>
                            <a:schemeClr val="bg2">
                              <a:lumMod val="25000"/>
                            </a:schemeClr>
                          </a:solidFill>
                        </a:rPr>
                        <a:t>120</a:t>
                      </a:r>
                    </a:p>
                  </a:txBody>
                  <a:tcPr/>
                </a:tc>
                <a:tc>
                  <a:txBody>
                    <a:bodyPr/>
                    <a:lstStyle/>
                    <a:p>
                      <a:r>
                        <a:rPr lang="en-US" sz="1400" dirty="0">
                          <a:solidFill>
                            <a:schemeClr val="bg2">
                              <a:lumMod val="25000"/>
                            </a:schemeClr>
                          </a:solidFill>
                        </a:rPr>
                        <a:t>100</a:t>
                      </a:r>
                    </a:p>
                  </a:txBody>
                  <a:tcPr/>
                </a:tc>
                <a:extLst>
                  <a:ext uri="{0D108BD9-81ED-4DB2-BD59-A6C34878D82A}">
                    <a16:rowId xmlns:a16="http://schemas.microsoft.com/office/drawing/2014/main" val="2475155603"/>
                  </a:ext>
                </a:extLst>
              </a:tr>
              <a:tr h="325461">
                <a:tc>
                  <a:txBody>
                    <a:bodyPr/>
                    <a:lstStyle/>
                    <a:p>
                      <a:r>
                        <a:rPr lang="en-US" sz="1400" dirty="0">
                          <a:solidFill>
                            <a:schemeClr val="tx2"/>
                          </a:solidFill>
                        </a:rPr>
                        <a:t>2022-04-22</a:t>
                      </a:r>
                    </a:p>
                  </a:txBody>
                  <a:tcPr/>
                </a:tc>
                <a:tc>
                  <a:txBody>
                    <a:bodyPr/>
                    <a:lstStyle/>
                    <a:p>
                      <a:r>
                        <a:rPr lang="en-US" sz="1400" dirty="0">
                          <a:solidFill>
                            <a:schemeClr val="tx2"/>
                          </a:solidFill>
                        </a:rPr>
                        <a:t>7</a:t>
                      </a:r>
                    </a:p>
                  </a:txBody>
                  <a:tcPr/>
                </a:tc>
                <a:tc>
                  <a:txBody>
                    <a:bodyPr/>
                    <a:lstStyle/>
                    <a:p>
                      <a:r>
                        <a:rPr lang="en-US" sz="1400" dirty="0">
                          <a:solidFill>
                            <a:schemeClr val="tx2"/>
                          </a:solidFill>
                        </a:rPr>
                        <a:t>140</a:t>
                      </a:r>
                    </a:p>
                  </a:txBody>
                  <a:tcPr/>
                </a:tc>
                <a:tc>
                  <a:txBody>
                    <a:bodyPr/>
                    <a:lstStyle/>
                    <a:p>
                      <a:r>
                        <a:rPr lang="en-US" sz="1400" dirty="0">
                          <a:solidFill>
                            <a:schemeClr val="tx2"/>
                          </a:solidFill>
                        </a:rPr>
                        <a:t>100</a:t>
                      </a:r>
                    </a:p>
                  </a:txBody>
                  <a:tcPr/>
                </a:tc>
                <a:extLst>
                  <a:ext uri="{0D108BD9-81ED-4DB2-BD59-A6C34878D82A}">
                    <a16:rowId xmlns:a16="http://schemas.microsoft.com/office/drawing/2014/main" val="4247563378"/>
                  </a:ext>
                </a:extLst>
              </a:tr>
            </a:tbl>
          </a:graphicData>
        </a:graphic>
      </p:graphicFrame>
      <p:graphicFrame>
        <p:nvGraphicFramePr>
          <p:cNvPr id="14" name="Table 4">
            <a:extLst>
              <a:ext uri="{FF2B5EF4-FFF2-40B4-BE49-F238E27FC236}">
                <a16:creationId xmlns:a16="http://schemas.microsoft.com/office/drawing/2014/main" id="{6F46248D-D7B3-43A6-A986-54D49E30102E}"/>
              </a:ext>
            </a:extLst>
          </p:cNvPr>
          <p:cNvGraphicFramePr>
            <a:graphicFrameLocks noGrp="1"/>
          </p:cNvGraphicFramePr>
          <p:nvPr>
            <p:extLst>
              <p:ext uri="{D42A27DB-BD31-4B8C-83A1-F6EECF244321}">
                <p14:modId xmlns:p14="http://schemas.microsoft.com/office/powerpoint/2010/main" val="1894575236"/>
              </p:ext>
            </p:extLst>
          </p:nvPr>
        </p:nvGraphicFramePr>
        <p:xfrm>
          <a:off x="1939532" y="2090701"/>
          <a:ext cx="8128000" cy="454561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9113785"/>
                    </a:ext>
                  </a:extLst>
                </a:gridCol>
                <a:gridCol w="2032000">
                  <a:extLst>
                    <a:ext uri="{9D8B030D-6E8A-4147-A177-3AD203B41FA5}">
                      <a16:colId xmlns:a16="http://schemas.microsoft.com/office/drawing/2014/main" val="373446434"/>
                    </a:ext>
                  </a:extLst>
                </a:gridCol>
                <a:gridCol w="2032000">
                  <a:extLst>
                    <a:ext uri="{9D8B030D-6E8A-4147-A177-3AD203B41FA5}">
                      <a16:colId xmlns:a16="http://schemas.microsoft.com/office/drawing/2014/main" val="1416240250"/>
                    </a:ext>
                  </a:extLst>
                </a:gridCol>
                <a:gridCol w="2032000">
                  <a:extLst>
                    <a:ext uri="{9D8B030D-6E8A-4147-A177-3AD203B41FA5}">
                      <a16:colId xmlns:a16="http://schemas.microsoft.com/office/drawing/2014/main" val="2280823996"/>
                    </a:ext>
                  </a:extLst>
                </a:gridCol>
              </a:tblGrid>
              <a:tr h="626167">
                <a:tc>
                  <a:txBody>
                    <a:bodyPr/>
                    <a:lstStyle/>
                    <a:p>
                      <a:r>
                        <a:rPr lang="en-US" dirty="0"/>
                        <a:t>Wastewater</a:t>
                      </a:r>
                    </a:p>
                  </a:txBody>
                  <a:tcPr/>
                </a:tc>
                <a:tc>
                  <a:txBody>
                    <a:bodyPr/>
                    <a:lstStyle/>
                    <a:p>
                      <a:r>
                        <a:rPr lang="en-US" dirty="0"/>
                        <a:t>Past 8 period rolling average</a:t>
                      </a:r>
                    </a:p>
                  </a:txBody>
                  <a:tcPr/>
                </a:tc>
                <a:tc>
                  <a:txBody>
                    <a:bodyPr/>
                    <a:lstStyle/>
                    <a:p>
                      <a:r>
                        <a:rPr lang="en-US" dirty="0"/>
                        <a:t>Past 8 period rolling std dev</a:t>
                      </a:r>
                    </a:p>
                  </a:txBody>
                  <a:tcPr/>
                </a:tc>
                <a:tc>
                  <a:txBody>
                    <a:bodyPr/>
                    <a:lstStyle/>
                    <a:p>
                      <a:r>
                        <a:rPr lang="en-US" dirty="0"/>
                        <a:t>Threshold</a:t>
                      </a:r>
                    </a:p>
                  </a:txBody>
                  <a:tcPr/>
                </a:tc>
                <a:extLst>
                  <a:ext uri="{0D108BD9-81ED-4DB2-BD59-A6C34878D82A}">
                    <a16:rowId xmlns:a16="http://schemas.microsoft.com/office/drawing/2014/main" val="3673834685"/>
                  </a:ext>
                </a:extLst>
              </a:tr>
              <a:tr h="325461">
                <a:tc>
                  <a:txBody>
                    <a:bodyPr/>
                    <a:lstStyle/>
                    <a:p>
                      <a:pPr algn="r" fontAlgn="ctr"/>
                      <a:r>
                        <a:rPr lang="en-US" sz="1400" b="0" i="0" u="none" strike="noStrike" dirty="0">
                          <a:solidFill>
                            <a:srgbClr val="000000"/>
                          </a:solidFill>
                          <a:effectLst/>
                          <a:latin typeface="+mn-lt"/>
                        </a:rPr>
                        <a:t>330.697</a:t>
                      </a:r>
                    </a:p>
                  </a:txBody>
                  <a:tcPr marL="6350" marR="6350" marT="6350" marB="0" anchor="ctr"/>
                </a:tc>
                <a:tc>
                  <a:txBody>
                    <a:bodyPr/>
                    <a:lstStyle/>
                    <a:p>
                      <a:pPr algn="r" fontAlgn="ctr"/>
                      <a:r>
                        <a:rPr lang="en-US" sz="1400" b="0" i="0" u="none" strike="noStrike" dirty="0">
                          <a:solidFill>
                            <a:srgbClr val="000000"/>
                          </a:solidFill>
                          <a:effectLst/>
                          <a:latin typeface="+mn-lt"/>
                        </a:rPr>
                        <a:t>317.426</a:t>
                      </a:r>
                    </a:p>
                  </a:txBody>
                  <a:tcPr marL="6350" marR="6350" marT="6350" marB="0" anchor="ctr"/>
                </a:tc>
                <a:tc>
                  <a:txBody>
                    <a:bodyPr/>
                    <a:lstStyle/>
                    <a:p>
                      <a:pPr algn="r" fontAlgn="ctr"/>
                      <a:r>
                        <a:rPr lang="en-US" sz="1400" b="0" i="0" u="none" strike="noStrike" dirty="0">
                          <a:solidFill>
                            <a:srgbClr val="000000"/>
                          </a:solidFill>
                          <a:effectLst/>
                          <a:latin typeface="+mn-lt"/>
                        </a:rPr>
                        <a:t>29.7466</a:t>
                      </a:r>
                    </a:p>
                  </a:txBody>
                  <a:tcPr marL="6350" marR="6350" marT="6350" marB="0" anchor="ctr"/>
                </a:tc>
                <a:tc>
                  <a:txBody>
                    <a:bodyPr/>
                    <a:lstStyle/>
                    <a:p>
                      <a:pPr algn="r" fontAlgn="ctr"/>
                      <a:r>
                        <a:rPr lang="en-US" sz="1400" b="0" i="0" u="none" strike="noStrike">
                          <a:solidFill>
                            <a:srgbClr val="000000"/>
                          </a:solidFill>
                          <a:effectLst/>
                          <a:latin typeface="+mn-lt"/>
                        </a:rPr>
                        <a:t>724.092</a:t>
                      </a:r>
                    </a:p>
                  </a:txBody>
                  <a:tcPr marL="6350" marR="6350" marT="6350" marB="0" anchor="ctr"/>
                </a:tc>
                <a:extLst>
                  <a:ext uri="{0D108BD9-81ED-4DB2-BD59-A6C34878D82A}">
                    <a16:rowId xmlns:a16="http://schemas.microsoft.com/office/drawing/2014/main" val="2316845834"/>
                  </a:ext>
                </a:extLst>
              </a:tr>
              <a:tr h="325461">
                <a:tc>
                  <a:txBody>
                    <a:bodyPr/>
                    <a:lstStyle/>
                    <a:p>
                      <a:pPr algn="r" fontAlgn="ctr"/>
                      <a:r>
                        <a:rPr lang="en-US" sz="1400" b="0" i="0" u="none" strike="noStrike" dirty="0">
                          <a:solidFill>
                            <a:srgbClr val="000000"/>
                          </a:solidFill>
                          <a:effectLst/>
                          <a:latin typeface="+mn-lt"/>
                        </a:rPr>
                        <a:t>347.765</a:t>
                      </a:r>
                    </a:p>
                  </a:txBody>
                  <a:tcPr marL="6350" marR="6350" marT="6350" marB="0" anchor="ctr"/>
                </a:tc>
                <a:tc>
                  <a:txBody>
                    <a:bodyPr/>
                    <a:lstStyle/>
                    <a:p>
                      <a:pPr algn="r" fontAlgn="ctr"/>
                      <a:r>
                        <a:rPr lang="en-US" sz="1400" b="0" i="0" u="none" strike="noStrike">
                          <a:solidFill>
                            <a:srgbClr val="000000"/>
                          </a:solidFill>
                          <a:effectLst/>
                          <a:latin typeface="+mn-lt"/>
                        </a:rPr>
                        <a:t>318.376</a:t>
                      </a:r>
                    </a:p>
                  </a:txBody>
                  <a:tcPr marL="6350" marR="6350" marT="6350" marB="0" anchor="ctr"/>
                </a:tc>
                <a:tc>
                  <a:txBody>
                    <a:bodyPr/>
                    <a:lstStyle/>
                    <a:p>
                      <a:pPr algn="r" fontAlgn="ctr"/>
                      <a:r>
                        <a:rPr lang="en-US" sz="1400" b="0" i="0" u="none" strike="noStrike">
                          <a:solidFill>
                            <a:srgbClr val="000000"/>
                          </a:solidFill>
                          <a:effectLst/>
                          <a:latin typeface="+mn-lt"/>
                        </a:rPr>
                        <a:t>30.0731</a:t>
                      </a:r>
                    </a:p>
                  </a:txBody>
                  <a:tcPr marL="6350" marR="6350" marT="6350" marB="0" anchor="ctr"/>
                </a:tc>
                <a:tc>
                  <a:txBody>
                    <a:bodyPr/>
                    <a:lstStyle/>
                    <a:p>
                      <a:pPr algn="r" fontAlgn="ctr"/>
                      <a:r>
                        <a:rPr lang="en-US" sz="1400" b="0" i="0" u="none" strike="noStrike">
                          <a:solidFill>
                            <a:srgbClr val="000000"/>
                          </a:solidFill>
                          <a:effectLst/>
                          <a:latin typeface="+mn-lt"/>
                        </a:rPr>
                        <a:t>726.971</a:t>
                      </a:r>
                    </a:p>
                  </a:txBody>
                  <a:tcPr marL="6350" marR="6350" marT="6350" marB="0" anchor="ctr"/>
                </a:tc>
                <a:extLst>
                  <a:ext uri="{0D108BD9-81ED-4DB2-BD59-A6C34878D82A}">
                    <a16:rowId xmlns:a16="http://schemas.microsoft.com/office/drawing/2014/main" val="2245155173"/>
                  </a:ext>
                </a:extLst>
              </a:tr>
              <a:tr h="325461">
                <a:tc>
                  <a:txBody>
                    <a:bodyPr/>
                    <a:lstStyle/>
                    <a:p>
                      <a:pPr algn="r" fontAlgn="ctr"/>
                      <a:r>
                        <a:rPr lang="en-US" sz="1400" b="0" i="0" u="none" strike="noStrike" dirty="0">
                          <a:solidFill>
                            <a:srgbClr val="000000"/>
                          </a:solidFill>
                          <a:effectLst/>
                          <a:latin typeface="+mn-lt"/>
                        </a:rPr>
                        <a:t>297.476</a:t>
                      </a:r>
                    </a:p>
                  </a:txBody>
                  <a:tcPr marL="6350" marR="6350" marT="6350" marB="0" anchor="ctr"/>
                </a:tc>
                <a:tc>
                  <a:txBody>
                    <a:bodyPr/>
                    <a:lstStyle/>
                    <a:p>
                      <a:pPr algn="r" fontAlgn="ctr"/>
                      <a:r>
                        <a:rPr lang="en-US" sz="1400" b="0" i="0" u="none" strike="noStrike" dirty="0">
                          <a:solidFill>
                            <a:srgbClr val="000000"/>
                          </a:solidFill>
                          <a:effectLst/>
                          <a:latin typeface="+mn-lt"/>
                        </a:rPr>
                        <a:t>317.289</a:t>
                      </a:r>
                    </a:p>
                  </a:txBody>
                  <a:tcPr marL="6350" marR="6350" marT="6350" marB="0" anchor="ctr"/>
                </a:tc>
                <a:tc>
                  <a:txBody>
                    <a:bodyPr/>
                    <a:lstStyle/>
                    <a:p>
                      <a:pPr algn="r" fontAlgn="ctr"/>
                      <a:r>
                        <a:rPr lang="en-US" sz="1400" b="0" i="0" u="none" strike="noStrike">
                          <a:solidFill>
                            <a:srgbClr val="000000"/>
                          </a:solidFill>
                          <a:effectLst/>
                          <a:latin typeface="+mn-lt"/>
                        </a:rPr>
                        <a:t>28.6221</a:t>
                      </a:r>
                    </a:p>
                  </a:txBody>
                  <a:tcPr marL="6350" marR="6350" marT="6350" marB="0" anchor="ctr"/>
                </a:tc>
                <a:tc>
                  <a:txBody>
                    <a:bodyPr/>
                    <a:lstStyle/>
                    <a:p>
                      <a:pPr algn="r" fontAlgn="ctr"/>
                      <a:r>
                        <a:rPr lang="en-US" sz="1400" b="0" i="0" u="none" strike="noStrike">
                          <a:solidFill>
                            <a:srgbClr val="000000"/>
                          </a:solidFill>
                          <a:effectLst/>
                          <a:latin typeface="+mn-lt"/>
                        </a:rPr>
                        <a:t>720.444</a:t>
                      </a:r>
                    </a:p>
                  </a:txBody>
                  <a:tcPr marL="6350" marR="6350" marT="6350" marB="0" anchor="ctr"/>
                </a:tc>
                <a:extLst>
                  <a:ext uri="{0D108BD9-81ED-4DB2-BD59-A6C34878D82A}">
                    <a16:rowId xmlns:a16="http://schemas.microsoft.com/office/drawing/2014/main" val="1483708921"/>
                  </a:ext>
                </a:extLst>
              </a:tr>
              <a:tr h="325461">
                <a:tc>
                  <a:txBody>
                    <a:bodyPr/>
                    <a:lstStyle/>
                    <a:p>
                      <a:pPr algn="r" fontAlgn="ctr"/>
                      <a:r>
                        <a:rPr lang="en-US" sz="1400" b="0" i="0" u="none" strike="noStrike" dirty="0">
                          <a:solidFill>
                            <a:srgbClr val="000000"/>
                          </a:solidFill>
                          <a:effectLst/>
                          <a:latin typeface="+mn-lt"/>
                        </a:rPr>
                        <a:t>317.434</a:t>
                      </a:r>
                    </a:p>
                  </a:txBody>
                  <a:tcPr marL="6350" marR="6350" marT="6350" marB="0" anchor="ctr"/>
                </a:tc>
                <a:tc>
                  <a:txBody>
                    <a:bodyPr/>
                    <a:lstStyle/>
                    <a:p>
                      <a:pPr algn="r" fontAlgn="ctr"/>
                      <a:r>
                        <a:rPr lang="en-US" sz="1400" b="0" i="0" u="none" strike="noStrike" dirty="0">
                          <a:solidFill>
                            <a:srgbClr val="000000"/>
                          </a:solidFill>
                          <a:effectLst/>
                          <a:latin typeface="+mn-lt"/>
                        </a:rPr>
                        <a:t>314.695</a:t>
                      </a:r>
                    </a:p>
                  </a:txBody>
                  <a:tcPr marL="6350" marR="6350" marT="6350" marB="0" anchor="ctr"/>
                </a:tc>
                <a:tc>
                  <a:txBody>
                    <a:bodyPr/>
                    <a:lstStyle/>
                    <a:p>
                      <a:pPr algn="r" fontAlgn="ctr"/>
                      <a:r>
                        <a:rPr lang="en-US" sz="1400" b="0" i="0" u="none" strike="noStrike">
                          <a:solidFill>
                            <a:srgbClr val="000000"/>
                          </a:solidFill>
                          <a:effectLst/>
                          <a:latin typeface="+mn-lt"/>
                        </a:rPr>
                        <a:t>29.4531</a:t>
                      </a:r>
                    </a:p>
                  </a:txBody>
                  <a:tcPr marL="6350" marR="6350" marT="6350" marB="0" anchor="ctr"/>
                </a:tc>
                <a:tc>
                  <a:txBody>
                    <a:bodyPr/>
                    <a:lstStyle/>
                    <a:p>
                      <a:pPr algn="r" fontAlgn="ctr"/>
                      <a:r>
                        <a:rPr lang="en-US" sz="1400" b="0" i="0" u="none" strike="noStrike">
                          <a:solidFill>
                            <a:srgbClr val="000000"/>
                          </a:solidFill>
                          <a:effectLst/>
                          <a:latin typeface="+mn-lt"/>
                        </a:rPr>
                        <a:t>717.75</a:t>
                      </a:r>
                    </a:p>
                  </a:txBody>
                  <a:tcPr marL="6350" marR="6350" marT="6350" marB="0" anchor="ctr"/>
                </a:tc>
                <a:extLst>
                  <a:ext uri="{0D108BD9-81ED-4DB2-BD59-A6C34878D82A}">
                    <a16:rowId xmlns:a16="http://schemas.microsoft.com/office/drawing/2014/main" val="519788132"/>
                  </a:ext>
                </a:extLst>
              </a:tr>
              <a:tr h="325461">
                <a:tc>
                  <a:txBody>
                    <a:bodyPr/>
                    <a:lstStyle/>
                    <a:p>
                      <a:pPr algn="r" fontAlgn="ctr"/>
                      <a:r>
                        <a:rPr lang="en-US" sz="1400" b="0" i="0" u="none" strike="noStrike">
                          <a:solidFill>
                            <a:srgbClr val="000000"/>
                          </a:solidFill>
                          <a:effectLst/>
                          <a:latin typeface="+mn-lt"/>
                        </a:rPr>
                        <a:t>331.388</a:t>
                      </a:r>
                    </a:p>
                  </a:txBody>
                  <a:tcPr marL="6350" marR="6350" marT="6350" marB="0" anchor="ctr"/>
                </a:tc>
                <a:tc>
                  <a:txBody>
                    <a:bodyPr/>
                    <a:lstStyle/>
                    <a:p>
                      <a:pPr algn="r" fontAlgn="ctr"/>
                      <a:r>
                        <a:rPr lang="en-US" sz="1400" b="0" i="0" u="none" strike="noStrike">
                          <a:solidFill>
                            <a:srgbClr val="000000"/>
                          </a:solidFill>
                          <a:effectLst/>
                          <a:latin typeface="+mn-lt"/>
                        </a:rPr>
                        <a:t>311.216</a:t>
                      </a:r>
                    </a:p>
                  </a:txBody>
                  <a:tcPr marL="6350" marR="6350" marT="6350" marB="0" anchor="ctr"/>
                </a:tc>
                <a:tc>
                  <a:txBody>
                    <a:bodyPr/>
                    <a:lstStyle/>
                    <a:p>
                      <a:pPr algn="r" fontAlgn="ctr"/>
                      <a:r>
                        <a:rPr lang="en-US" sz="1400" b="0" i="0" u="none" strike="noStrike" dirty="0">
                          <a:solidFill>
                            <a:srgbClr val="000000"/>
                          </a:solidFill>
                          <a:effectLst/>
                          <a:latin typeface="+mn-lt"/>
                        </a:rPr>
                        <a:t>26.8548</a:t>
                      </a:r>
                    </a:p>
                  </a:txBody>
                  <a:tcPr marL="6350" marR="6350" marT="6350" marB="0" anchor="ctr"/>
                </a:tc>
                <a:tc>
                  <a:txBody>
                    <a:bodyPr/>
                    <a:lstStyle/>
                    <a:p>
                      <a:pPr algn="r" fontAlgn="ctr"/>
                      <a:r>
                        <a:rPr lang="en-US" sz="1400" b="0" i="0" u="none" strike="noStrike">
                          <a:solidFill>
                            <a:srgbClr val="000000"/>
                          </a:solidFill>
                          <a:effectLst/>
                          <a:latin typeface="+mn-lt"/>
                        </a:rPr>
                        <a:t>702.996</a:t>
                      </a:r>
                    </a:p>
                  </a:txBody>
                  <a:tcPr marL="6350" marR="6350" marT="6350" marB="0" anchor="ctr"/>
                </a:tc>
                <a:extLst>
                  <a:ext uri="{0D108BD9-81ED-4DB2-BD59-A6C34878D82A}">
                    <a16:rowId xmlns:a16="http://schemas.microsoft.com/office/drawing/2014/main" val="3903326360"/>
                  </a:ext>
                </a:extLst>
              </a:tr>
              <a:tr h="325461">
                <a:tc>
                  <a:txBody>
                    <a:bodyPr/>
                    <a:lstStyle/>
                    <a:p>
                      <a:pPr algn="r" fontAlgn="ctr"/>
                      <a:r>
                        <a:rPr lang="en-US" sz="1400" b="0" i="0" u="none" strike="noStrike">
                          <a:solidFill>
                            <a:srgbClr val="000000"/>
                          </a:solidFill>
                          <a:effectLst/>
                          <a:latin typeface="+mn-lt"/>
                        </a:rPr>
                        <a:t>395.916</a:t>
                      </a:r>
                    </a:p>
                  </a:txBody>
                  <a:tcPr marL="6350" marR="6350" marT="6350" marB="0" anchor="ctr"/>
                </a:tc>
                <a:tc>
                  <a:txBody>
                    <a:bodyPr/>
                    <a:lstStyle/>
                    <a:p>
                      <a:pPr algn="r" fontAlgn="ctr"/>
                      <a:r>
                        <a:rPr lang="en-US" sz="1400" b="0" i="0" u="none" strike="noStrike">
                          <a:solidFill>
                            <a:srgbClr val="000000"/>
                          </a:solidFill>
                          <a:effectLst/>
                          <a:latin typeface="+mn-lt"/>
                        </a:rPr>
                        <a:t>312.534</a:t>
                      </a:r>
                    </a:p>
                  </a:txBody>
                  <a:tcPr marL="6350" marR="6350" marT="6350" marB="0" anchor="ctr"/>
                </a:tc>
                <a:tc>
                  <a:txBody>
                    <a:bodyPr/>
                    <a:lstStyle/>
                    <a:p>
                      <a:pPr algn="r" fontAlgn="ctr"/>
                      <a:r>
                        <a:rPr lang="en-US" sz="1400" b="0" i="0" u="none" strike="noStrike" dirty="0">
                          <a:solidFill>
                            <a:srgbClr val="000000"/>
                          </a:solidFill>
                          <a:effectLst/>
                          <a:latin typeface="+mn-lt"/>
                        </a:rPr>
                        <a:t>27.642</a:t>
                      </a:r>
                    </a:p>
                  </a:txBody>
                  <a:tcPr marL="6350" marR="6350" marT="6350" marB="0" anchor="ctr"/>
                </a:tc>
                <a:tc>
                  <a:txBody>
                    <a:bodyPr/>
                    <a:lstStyle/>
                    <a:p>
                      <a:pPr algn="r" fontAlgn="ctr"/>
                      <a:r>
                        <a:rPr lang="en-US" sz="1400" b="0" i="0" u="none" strike="noStrike">
                          <a:solidFill>
                            <a:srgbClr val="000000"/>
                          </a:solidFill>
                          <a:effectLst/>
                          <a:latin typeface="+mn-lt"/>
                        </a:rPr>
                        <a:t>707.994</a:t>
                      </a:r>
                    </a:p>
                  </a:txBody>
                  <a:tcPr marL="6350" marR="6350" marT="6350" marB="0" anchor="ctr"/>
                </a:tc>
                <a:extLst>
                  <a:ext uri="{0D108BD9-81ED-4DB2-BD59-A6C34878D82A}">
                    <a16:rowId xmlns:a16="http://schemas.microsoft.com/office/drawing/2014/main" val="439696429"/>
                  </a:ext>
                </a:extLst>
              </a:tr>
              <a:tr h="325461">
                <a:tc>
                  <a:txBody>
                    <a:bodyPr/>
                    <a:lstStyle/>
                    <a:p>
                      <a:pPr algn="r" fontAlgn="ctr"/>
                      <a:r>
                        <a:rPr lang="en-US" sz="1400" b="0" i="0" u="none" strike="noStrike">
                          <a:solidFill>
                            <a:schemeClr val="accent3"/>
                          </a:solidFill>
                          <a:effectLst/>
                          <a:latin typeface="+mn-lt"/>
                        </a:rPr>
                        <a:t>534.04</a:t>
                      </a:r>
                    </a:p>
                  </a:txBody>
                  <a:tcPr marL="6350" marR="6350" marT="6350" marB="0" anchor="ctr"/>
                </a:tc>
                <a:tc>
                  <a:txBody>
                    <a:bodyPr/>
                    <a:lstStyle/>
                    <a:p>
                      <a:pPr algn="r" fontAlgn="ctr"/>
                      <a:r>
                        <a:rPr lang="en-US" sz="1400" b="0" i="0" u="none" strike="noStrike">
                          <a:solidFill>
                            <a:schemeClr val="accent3"/>
                          </a:solidFill>
                          <a:effectLst/>
                          <a:latin typeface="+mn-lt"/>
                        </a:rPr>
                        <a:t>328.27</a:t>
                      </a:r>
                    </a:p>
                  </a:txBody>
                  <a:tcPr marL="6350" marR="6350" marT="6350" marB="0" anchor="ctr"/>
                </a:tc>
                <a:tc>
                  <a:txBody>
                    <a:bodyPr/>
                    <a:lstStyle/>
                    <a:p>
                      <a:pPr algn="r" fontAlgn="ctr"/>
                      <a:r>
                        <a:rPr lang="en-US" sz="1400" b="0" i="0" u="none" strike="noStrike" dirty="0">
                          <a:solidFill>
                            <a:schemeClr val="accent3"/>
                          </a:solidFill>
                          <a:effectLst/>
                          <a:latin typeface="+mn-lt"/>
                        </a:rPr>
                        <a:t>34.8743</a:t>
                      </a:r>
                    </a:p>
                  </a:txBody>
                  <a:tcPr marL="6350" marR="6350" marT="6350" marB="0" anchor="ctr"/>
                </a:tc>
                <a:tc>
                  <a:txBody>
                    <a:bodyPr/>
                    <a:lstStyle/>
                    <a:p>
                      <a:pPr algn="r" fontAlgn="ctr"/>
                      <a:r>
                        <a:rPr lang="en-US" sz="1400" b="0" i="0" u="none" strike="noStrike">
                          <a:solidFill>
                            <a:schemeClr val="accent3"/>
                          </a:solidFill>
                          <a:effectLst/>
                          <a:latin typeface="+mn-lt"/>
                        </a:rPr>
                        <a:t>432.893</a:t>
                      </a:r>
                    </a:p>
                  </a:txBody>
                  <a:tcPr marL="6350" marR="6350" marT="6350" marB="0" anchor="ctr"/>
                </a:tc>
                <a:extLst>
                  <a:ext uri="{0D108BD9-81ED-4DB2-BD59-A6C34878D82A}">
                    <a16:rowId xmlns:a16="http://schemas.microsoft.com/office/drawing/2014/main" val="2442411745"/>
                  </a:ext>
                </a:extLst>
              </a:tr>
              <a:tr h="325461">
                <a:tc>
                  <a:txBody>
                    <a:bodyPr/>
                    <a:lstStyle/>
                    <a:p>
                      <a:pPr algn="r" fontAlgn="ctr"/>
                      <a:r>
                        <a:rPr lang="en-US" sz="1400" b="0" i="0" u="none" strike="noStrike">
                          <a:solidFill>
                            <a:schemeClr val="accent3"/>
                          </a:solidFill>
                          <a:effectLst/>
                          <a:latin typeface="+mn-lt"/>
                        </a:rPr>
                        <a:t>640.068</a:t>
                      </a:r>
                    </a:p>
                  </a:txBody>
                  <a:tcPr marL="6350" marR="6350" marT="6350" marB="0" anchor="ctr"/>
                </a:tc>
                <a:tc>
                  <a:txBody>
                    <a:bodyPr/>
                    <a:lstStyle/>
                    <a:p>
                      <a:pPr algn="r" fontAlgn="ctr"/>
                      <a:r>
                        <a:rPr lang="en-US" sz="1400" b="0" i="0" u="none" strike="noStrike">
                          <a:solidFill>
                            <a:schemeClr val="accent3"/>
                          </a:solidFill>
                          <a:effectLst/>
                          <a:latin typeface="+mn-lt"/>
                        </a:rPr>
                        <a:t>354.155</a:t>
                      </a:r>
                    </a:p>
                  </a:txBody>
                  <a:tcPr marL="6350" marR="6350" marT="6350" marB="0" anchor="ctr"/>
                </a:tc>
                <a:tc>
                  <a:txBody>
                    <a:bodyPr/>
                    <a:lstStyle/>
                    <a:p>
                      <a:pPr algn="r" fontAlgn="ctr"/>
                      <a:r>
                        <a:rPr lang="en-US" sz="1400" b="0" i="0" u="none" strike="noStrike" dirty="0">
                          <a:solidFill>
                            <a:schemeClr val="accent3"/>
                          </a:solidFill>
                          <a:effectLst/>
                          <a:latin typeface="+mn-lt"/>
                        </a:rPr>
                        <a:t>80.6161</a:t>
                      </a:r>
                    </a:p>
                  </a:txBody>
                  <a:tcPr marL="6350" marR="6350" marT="6350" marB="0" anchor="ctr"/>
                </a:tc>
                <a:tc>
                  <a:txBody>
                    <a:bodyPr/>
                    <a:lstStyle/>
                    <a:p>
                      <a:pPr algn="r" fontAlgn="ctr"/>
                      <a:r>
                        <a:rPr lang="en-US" sz="1400" b="0" i="0" u="none" strike="noStrike" dirty="0">
                          <a:solidFill>
                            <a:schemeClr val="accent3"/>
                          </a:solidFill>
                          <a:effectLst/>
                          <a:latin typeface="+mn-lt"/>
                        </a:rPr>
                        <a:t>596.003</a:t>
                      </a:r>
                    </a:p>
                  </a:txBody>
                  <a:tcPr marL="6350" marR="6350" marT="6350" marB="0" anchor="ctr"/>
                </a:tc>
                <a:extLst>
                  <a:ext uri="{0D108BD9-81ED-4DB2-BD59-A6C34878D82A}">
                    <a16:rowId xmlns:a16="http://schemas.microsoft.com/office/drawing/2014/main" val="1483577900"/>
                  </a:ext>
                </a:extLst>
              </a:tr>
              <a:tr h="325461">
                <a:tc>
                  <a:txBody>
                    <a:bodyPr/>
                    <a:lstStyle/>
                    <a:p>
                      <a:pPr algn="r" fontAlgn="ctr"/>
                      <a:r>
                        <a:rPr lang="en-US" sz="1400" b="0" i="0" u="none" strike="noStrike">
                          <a:solidFill>
                            <a:schemeClr val="accent3"/>
                          </a:solidFill>
                          <a:effectLst/>
                          <a:latin typeface="+mn-lt"/>
                        </a:rPr>
                        <a:t>873.77</a:t>
                      </a:r>
                    </a:p>
                  </a:txBody>
                  <a:tcPr marL="6350" marR="6350" marT="6350" marB="0" anchor="ctr"/>
                </a:tc>
                <a:tc>
                  <a:txBody>
                    <a:bodyPr/>
                    <a:lstStyle/>
                    <a:p>
                      <a:pPr algn="r" fontAlgn="ctr"/>
                      <a:r>
                        <a:rPr lang="en-US" sz="1400" b="0" i="0" u="none" strike="noStrike">
                          <a:solidFill>
                            <a:schemeClr val="accent3"/>
                          </a:solidFill>
                          <a:effectLst/>
                          <a:latin typeface="+mn-lt"/>
                        </a:rPr>
                        <a:t>399.348</a:t>
                      </a:r>
                    </a:p>
                  </a:txBody>
                  <a:tcPr marL="6350" marR="6350" marT="6350" marB="0" anchor="ctr"/>
                </a:tc>
                <a:tc>
                  <a:txBody>
                    <a:bodyPr/>
                    <a:lstStyle/>
                    <a:p>
                      <a:pPr algn="r" fontAlgn="ctr"/>
                      <a:r>
                        <a:rPr lang="en-US" sz="1400" b="0" i="0" u="none" strike="noStrike">
                          <a:solidFill>
                            <a:schemeClr val="accent3"/>
                          </a:solidFill>
                          <a:effectLst/>
                          <a:latin typeface="+mn-lt"/>
                        </a:rPr>
                        <a:t>122.579</a:t>
                      </a:r>
                    </a:p>
                  </a:txBody>
                  <a:tcPr marL="6350" marR="6350" marT="6350" marB="0" anchor="ctr"/>
                </a:tc>
                <a:tc>
                  <a:txBody>
                    <a:bodyPr/>
                    <a:lstStyle/>
                    <a:p>
                      <a:pPr algn="r" fontAlgn="ctr"/>
                      <a:r>
                        <a:rPr lang="en-US" sz="1400" b="0" i="0" u="none" strike="noStrike" dirty="0">
                          <a:solidFill>
                            <a:schemeClr val="accent3"/>
                          </a:solidFill>
                          <a:effectLst/>
                          <a:latin typeface="+mn-lt"/>
                        </a:rPr>
                        <a:t>767.086</a:t>
                      </a:r>
                    </a:p>
                  </a:txBody>
                  <a:tcPr marL="6350" marR="6350" marT="6350" marB="0" anchor="ctr"/>
                </a:tc>
                <a:extLst>
                  <a:ext uri="{0D108BD9-81ED-4DB2-BD59-A6C34878D82A}">
                    <a16:rowId xmlns:a16="http://schemas.microsoft.com/office/drawing/2014/main" val="2117112038"/>
                  </a:ext>
                </a:extLst>
              </a:tr>
              <a:tr h="325461">
                <a:tc>
                  <a:txBody>
                    <a:bodyPr/>
                    <a:lstStyle/>
                    <a:p>
                      <a:pPr algn="r" fontAlgn="ctr"/>
                      <a:r>
                        <a:rPr lang="en-US" sz="1400" b="0" i="0" u="none" strike="noStrike">
                          <a:solidFill>
                            <a:schemeClr val="accent3"/>
                          </a:solidFill>
                          <a:effectLst/>
                          <a:latin typeface="+mn-lt"/>
                        </a:rPr>
                        <a:t>1441.58</a:t>
                      </a:r>
                    </a:p>
                  </a:txBody>
                  <a:tcPr marL="6350" marR="6350" marT="6350" marB="0" anchor="ctr"/>
                </a:tc>
                <a:tc>
                  <a:txBody>
                    <a:bodyPr/>
                    <a:lstStyle/>
                    <a:p>
                      <a:pPr algn="r" fontAlgn="ctr"/>
                      <a:r>
                        <a:rPr lang="en-US" sz="1400" b="0" i="0" u="none" strike="noStrike">
                          <a:solidFill>
                            <a:schemeClr val="accent3"/>
                          </a:solidFill>
                          <a:effectLst/>
                          <a:latin typeface="+mn-lt"/>
                        </a:rPr>
                        <a:t>467.232</a:t>
                      </a:r>
                    </a:p>
                  </a:txBody>
                  <a:tcPr marL="6350" marR="6350" marT="6350" marB="0" anchor="ctr"/>
                </a:tc>
                <a:tc>
                  <a:txBody>
                    <a:bodyPr/>
                    <a:lstStyle/>
                    <a:p>
                      <a:pPr algn="r" fontAlgn="ctr"/>
                      <a:r>
                        <a:rPr lang="en-US" sz="1400" b="0" i="0" u="none" strike="noStrike">
                          <a:solidFill>
                            <a:schemeClr val="accent3"/>
                          </a:solidFill>
                          <a:effectLst/>
                          <a:latin typeface="+mn-lt"/>
                        </a:rPr>
                        <a:t>203.075</a:t>
                      </a:r>
                    </a:p>
                  </a:txBody>
                  <a:tcPr marL="6350" marR="6350" marT="6350" marB="0" anchor="ctr"/>
                </a:tc>
                <a:tc>
                  <a:txBody>
                    <a:bodyPr/>
                    <a:lstStyle/>
                    <a:p>
                      <a:pPr algn="r" fontAlgn="ctr"/>
                      <a:r>
                        <a:rPr lang="en-US" sz="1400" b="0" i="0" u="none" strike="noStrike" dirty="0">
                          <a:solidFill>
                            <a:schemeClr val="accent3"/>
                          </a:solidFill>
                          <a:effectLst/>
                          <a:latin typeface="+mn-lt"/>
                        </a:rPr>
                        <a:t>1076.46</a:t>
                      </a:r>
                    </a:p>
                  </a:txBody>
                  <a:tcPr marL="6350" marR="6350" marT="6350" marB="0" anchor="ctr"/>
                </a:tc>
                <a:extLst>
                  <a:ext uri="{0D108BD9-81ED-4DB2-BD59-A6C34878D82A}">
                    <a16:rowId xmlns:a16="http://schemas.microsoft.com/office/drawing/2014/main" val="3892357374"/>
                  </a:ext>
                </a:extLst>
              </a:tr>
              <a:tr h="325461">
                <a:tc>
                  <a:txBody>
                    <a:bodyPr/>
                    <a:lstStyle/>
                    <a:p>
                      <a:pPr algn="r" fontAlgn="ctr"/>
                      <a:r>
                        <a:rPr lang="en-US" sz="1400" b="0" i="0" u="none" strike="noStrike">
                          <a:solidFill>
                            <a:srgbClr val="000000"/>
                          </a:solidFill>
                          <a:effectLst/>
                          <a:latin typeface="+mn-lt"/>
                        </a:rPr>
                        <a:t>1510.37</a:t>
                      </a:r>
                    </a:p>
                  </a:txBody>
                  <a:tcPr marL="6350" marR="6350" marT="6350" marB="0" anchor="ctr"/>
                </a:tc>
                <a:tc>
                  <a:txBody>
                    <a:bodyPr/>
                    <a:lstStyle/>
                    <a:p>
                      <a:pPr algn="r" fontAlgn="ctr"/>
                      <a:r>
                        <a:rPr lang="en-US" sz="1400" b="0" i="0" u="none" strike="noStrike">
                          <a:solidFill>
                            <a:srgbClr val="000000"/>
                          </a:solidFill>
                          <a:effectLst/>
                          <a:latin typeface="+mn-lt"/>
                        </a:rPr>
                        <a:t>603.958</a:t>
                      </a:r>
                    </a:p>
                  </a:txBody>
                  <a:tcPr marL="6350" marR="6350" marT="6350" marB="0" anchor="ctr"/>
                </a:tc>
                <a:tc>
                  <a:txBody>
                    <a:bodyPr/>
                    <a:lstStyle/>
                    <a:p>
                      <a:pPr algn="r" fontAlgn="ctr"/>
                      <a:r>
                        <a:rPr lang="en-US" sz="1400" b="0" i="0" u="none" strike="noStrike">
                          <a:solidFill>
                            <a:srgbClr val="000000"/>
                          </a:solidFill>
                          <a:effectLst/>
                          <a:latin typeface="+mn-lt"/>
                        </a:rPr>
                        <a:t>391.735</a:t>
                      </a:r>
                    </a:p>
                  </a:txBody>
                  <a:tcPr marL="6350" marR="6350" marT="6350" marB="0" anchor="ctr"/>
                </a:tc>
                <a:tc>
                  <a:txBody>
                    <a:bodyPr/>
                    <a:lstStyle/>
                    <a:p>
                      <a:pPr algn="r" fontAlgn="ctr"/>
                      <a:r>
                        <a:rPr lang="en-US" sz="1400" b="0" i="0" u="none" strike="noStrike" dirty="0">
                          <a:solidFill>
                            <a:srgbClr val="000000"/>
                          </a:solidFill>
                          <a:effectLst/>
                          <a:latin typeface="+mn-lt"/>
                        </a:rPr>
                        <a:t>1779.16</a:t>
                      </a:r>
                    </a:p>
                  </a:txBody>
                  <a:tcPr marL="6350" marR="6350" marT="6350" marB="0" anchor="ctr"/>
                </a:tc>
                <a:extLst>
                  <a:ext uri="{0D108BD9-81ED-4DB2-BD59-A6C34878D82A}">
                    <a16:rowId xmlns:a16="http://schemas.microsoft.com/office/drawing/2014/main" val="2475155603"/>
                  </a:ext>
                </a:extLst>
              </a:tr>
              <a:tr h="325461">
                <a:tc>
                  <a:txBody>
                    <a:bodyPr/>
                    <a:lstStyle/>
                    <a:p>
                      <a:pPr algn="r" fontAlgn="ctr"/>
                      <a:r>
                        <a:rPr lang="en-US" sz="1400" b="0" i="0" u="none" strike="noStrike" dirty="0">
                          <a:solidFill>
                            <a:srgbClr val="000000"/>
                          </a:solidFill>
                          <a:effectLst/>
                          <a:latin typeface="+mn-lt"/>
                        </a:rPr>
                        <a:t>2184.6</a:t>
                      </a:r>
                    </a:p>
                  </a:txBody>
                  <a:tcPr marL="6350" marR="6350" marT="6350" marB="0" anchor="ctr"/>
                </a:tc>
                <a:tc>
                  <a:txBody>
                    <a:bodyPr/>
                    <a:lstStyle/>
                    <a:p>
                      <a:pPr algn="r" fontAlgn="ctr"/>
                      <a:r>
                        <a:rPr lang="en-US" sz="1400" b="0" i="0" u="none" strike="noStrike" dirty="0">
                          <a:solidFill>
                            <a:srgbClr val="000000"/>
                          </a:solidFill>
                          <a:effectLst/>
                          <a:latin typeface="+mn-lt"/>
                        </a:rPr>
                        <a:t>755.571</a:t>
                      </a:r>
                    </a:p>
                  </a:txBody>
                  <a:tcPr marL="6350" marR="6350" marT="6350" marB="0" anchor="ctr"/>
                </a:tc>
                <a:tc>
                  <a:txBody>
                    <a:bodyPr/>
                    <a:lstStyle/>
                    <a:p>
                      <a:pPr algn="r" fontAlgn="ctr"/>
                      <a:r>
                        <a:rPr lang="en-US" sz="1400" b="0" i="0" u="none" strike="noStrike">
                          <a:solidFill>
                            <a:srgbClr val="000000"/>
                          </a:solidFill>
                          <a:effectLst/>
                          <a:latin typeface="+mn-lt"/>
                        </a:rPr>
                        <a:t>480.768</a:t>
                      </a:r>
                    </a:p>
                  </a:txBody>
                  <a:tcPr marL="6350" marR="6350" marT="6350" marB="0" anchor="ctr"/>
                </a:tc>
                <a:tc>
                  <a:txBody>
                    <a:bodyPr/>
                    <a:lstStyle/>
                    <a:p>
                      <a:pPr algn="r" fontAlgn="ctr"/>
                      <a:r>
                        <a:rPr lang="en-US" sz="1400" b="0" i="0" u="none" strike="noStrike" dirty="0">
                          <a:solidFill>
                            <a:srgbClr val="000000"/>
                          </a:solidFill>
                          <a:effectLst/>
                          <a:latin typeface="+mn-lt"/>
                        </a:rPr>
                        <a:t>2197.87</a:t>
                      </a:r>
                    </a:p>
                  </a:txBody>
                  <a:tcPr marL="6350" marR="6350" marT="6350" marB="0" anchor="ctr"/>
                </a:tc>
                <a:extLst>
                  <a:ext uri="{0D108BD9-81ED-4DB2-BD59-A6C34878D82A}">
                    <a16:rowId xmlns:a16="http://schemas.microsoft.com/office/drawing/2014/main" val="4247563378"/>
                  </a:ext>
                </a:extLst>
              </a:tr>
            </a:tbl>
          </a:graphicData>
        </a:graphic>
      </p:graphicFrame>
      <p:sp>
        <p:nvSpPr>
          <p:cNvPr id="9" name="TextBox 8">
            <a:extLst>
              <a:ext uri="{FF2B5EF4-FFF2-40B4-BE49-F238E27FC236}">
                <a16:creationId xmlns:a16="http://schemas.microsoft.com/office/drawing/2014/main" id="{988BFE53-15AD-4E5C-BA60-037FE95093B6}"/>
              </a:ext>
            </a:extLst>
          </p:cNvPr>
          <p:cNvSpPr txBox="1"/>
          <p:nvPr/>
        </p:nvSpPr>
        <p:spPr>
          <a:xfrm>
            <a:off x="226382" y="1727267"/>
            <a:ext cx="11183740" cy="523220"/>
          </a:xfrm>
          <a:prstGeom prst="rect">
            <a:avLst/>
          </a:prstGeom>
          <a:noFill/>
        </p:spPr>
        <p:txBody>
          <a:bodyPr wrap="square">
            <a:spAutoFit/>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Gill Sans MT"/>
                <a:ea typeface="+mn-ea"/>
                <a:cs typeface="Calibri" panose="020F0502020204030204"/>
              </a:rPr>
              <a:t>Once mean and standard deviation are calculated, a threshold value is created, and an alert will be generated when the wastewater value is above the threshold </a:t>
            </a:r>
          </a:p>
        </p:txBody>
      </p:sp>
    </p:spTree>
    <p:extLst>
      <p:ext uri="{BB962C8B-B14F-4D97-AF65-F5344CB8AC3E}">
        <p14:creationId xmlns:p14="http://schemas.microsoft.com/office/powerpoint/2010/main" val="2894215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C673-A716-4BB9-9C0D-C5B4134CDBC8}"/>
              </a:ext>
            </a:extLst>
          </p:cNvPr>
          <p:cNvSpPr>
            <a:spLocks noGrp="1"/>
          </p:cNvSpPr>
          <p:nvPr>
            <p:ph type="title"/>
          </p:nvPr>
        </p:nvSpPr>
        <p:spPr>
          <a:xfrm>
            <a:off x="701335" y="287764"/>
            <a:ext cx="10363200" cy="563562"/>
          </a:xfrm>
        </p:spPr>
        <p:txBody>
          <a:bodyPr/>
          <a:lstStyle/>
          <a:p>
            <a:r>
              <a:rPr lang="en-US" dirty="0"/>
              <a:t>Wastewater Alert methodology</a:t>
            </a:r>
          </a:p>
        </p:txBody>
      </p:sp>
      <p:sp>
        <p:nvSpPr>
          <p:cNvPr id="4" name="Slide Number Placeholder 3">
            <a:extLst>
              <a:ext uri="{FF2B5EF4-FFF2-40B4-BE49-F238E27FC236}">
                <a16:creationId xmlns:a16="http://schemas.microsoft.com/office/drawing/2014/main" id="{9D1419EF-F1C3-41A7-9EF9-72BDDB0F10E3}"/>
              </a:ext>
            </a:extLst>
          </p:cNvPr>
          <p:cNvSpPr>
            <a:spLocks noGrp="1"/>
          </p:cNvSpPr>
          <p:nvPr>
            <p:ph type="sldNum" sz="quarter" idx="4"/>
          </p:nvPr>
        </p:nvSpPr>
        <p:spPr>
          <a:xfrm>
            <a:off x="5698732" y="6446793"/>
            <a:ext cx="609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576AD4B-40CF-7A4B-8E83-84570080119C}" type="slidenum">
              <a:rPr kumimoji="0" lang="en-US" sz="1100" b="1" i="0" u="none" strike="noStrike" kern="1200" cap="none" spc="0" normalizeH="0" baseline="0" noProof="0" smtClean="0">
                <a:ln>
                  <a:noFill/>
                </a:ln>
                <a:solidFill>
                  <a:prstClr val="white"/>
                </a:solidFill>
                <a:effectLst/>
                <a:uLnTx/>
                <a:uFillTx/>
                <a:latin typeface="Gill Sans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100" b="1" i="0" u="none" strike="noStrike" kern="1200" cap="none" spc="0" normalizeH="0" baseline="0" noProof="0">
              <a:ln>
                <a:noFill/>
              </a:ln>
              <a:solidFill>
                <a:prstClr val="white"/>
              </a:solidFill>
              <a:effectLst/>
              <a:uLnTx/>
              <a:uFillTx/>
              <a:latin typeface="Gill Sans MT"/>
              <a:ea typeface="+mn-ea"/>
              <a:cs typeface="+mn-cs"/>
            </a:endParaRPr>
          </a:p>
        </p:txBody>
      </p:sp>
      <p:sp>
        <p:nvSpPr>
          <p:cNvPr id="8" name="TextBox 7">
            <a:extLst>
              <a:ext uri="{FF2B5EF4-FFF2-40B4-BE49-F238E27FC236}">
                <a16:creationId xmlns:a16="http://schemas.microsoft.com/office/drawing/2014/main" id="{4604159D-8614-427D-8CFC-23942DE6FAD6}"/>
              </a:ext>
            </a:extLst>
          </p:cNvPr>
          <p:cNvSpPr txBox="1"/>
          <p:nvPr/>
        </p:nvSpPr>
        <p:spPr>
          <a:xfrm>
            <a:off x="1986444" y="2264065"/>
            <a:ext cx="43058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25629"/>
                </a:solidFill>
                <a:effectLst/>
                <a:uLnTx/>
                <a:uFillTx/>
                <a:latin typeface="Gill Sans MT"/>
                <a:ea typeface="+mn-ea"/>
                <a:cs typeface="+mn-cs"/>
              </a:rPr>
              <a:t>​</a:t>
            </a:r>
            <a:r>
              <a:rPr lang="en-US" b="1" dirty="0">
                <a:solidFill>
                  <a:srgbClr val="E25629"/>
                </a:solidFill>
                <a:latin typeface="Gill Sans MT"/>
              </a:rPr>
              <a:t>Threshold value equation</a:t>
            </a:r>
            <a:r>
              <a:rPr kumimoji="0" lang="en-US" sz="1800" b="1" i="0" u="none" strike="noStrike" kern="1200" cap="none" spc="0" normalizeH="0" baseline="0" noProof="0" dirty="0">
                <a:ln>
                  <a:noFill/>
                </a:ln>
                <a:solidFill>
                  <a:srgbClr val="E25629"/>
                </a:solidFill>
                <a:effectLst/>
                <a:uLnTx/>
                <a:uFillTx/>
                <a:latin typeface="Gill Sans MT"/>
                <a:ea typeface="+mn-ea"/>
                <a:cs typeface="+mn-cs"/>
              </a:rPr>
              <a:t>:</a:t>
            </a:r>
          </a:p>
        </p:txBody>
      </p:sp>
      <p:sp>
        <p:nvSpPr>
          <p:cNvPr id="9" name="TextBox 8">
            <a:extLst>
              <a:ext uri="{FF2B5EF4-FFF2-40B4-BE49-F238E27FC236}">
                <a16:creationId xmlns:a16="http://schemas.microsoft.com/office/drawing/2014/main" id="{988BFE53-15AD-4E5C-BA60-037FE95093B6}"/>
              </a:ext>
            </a:extLst>
          </p:cNvPr>
          <p:cNvSpPr txBox="1"/>
          <p:nvPr/>
        </p:nvSpPr>
        <p:spPr>
          <a:xfrm>
            <a:off x="1986444" y="2633397"/>
            <a:ext cx="8219112" cy="2031325"/>
          </a:xfrm>
          <a:prstGeom prst="rect">
            <a:avLst/>
          </a:prstGeom>
          <a:noFill/>
        </p:spPr>
        <p:txBody>
          <a:bodyPr wrap="square">
            <a:spAutoFit/>
          </a:bodyPr>
          <a:lstStyle/>
          <a:p>
            <a:pPr marR="0" lvl="0" algn="l" defTabSz="914400" rtl="0" eaLnBrk="1" fontAlgn="base" latinLnBrk="0" hangingPunct="1">
              <a:lnSpc>
                <a:spcPct val="100000"/>
              </a:lnSpc>
              <a:spcBef>
                <a:spcPts val="0"/>
              </a:spcBef>
              <a:spcAft>
                <a:spcPts val="0"/>
              </a:spcAft>
              <a:buClrTx/>
              <a:buSzTx/>
              <a:tabLst/>
              <a:defRPr/>
            </a:pPr>
            <a:r>
              <a:rPr kumimoji="0" lang="en-US" b="0" i="0" u="none" strike="noStrike" kern="1200" cap="none" spc="0" normalizeH="0" baseline="0" noProof="0" dirty="0">
                <a:ln>
                  <a:noFill/>
                </a:ln>
                <a:solidFill>
                  <a:prstClr val="white"/>
                </a:solidFill>
                <a:effectLst/>
                <a:uLnTx/>
                <a:uFillTx/>
                <a:latin typeface="Gill Sans MT"/>
                <a:ea typeface="+mn-ea"/>
                <a:cs typeface="Calibri" panose="020F0502020204030204"/>
              </a:rPr>
              <a:t>If Wastewater value for the current row is &gt; 500:</a:t>
            </a:r>
          </a:p>
          <a:p>
            <a:pPr marR="0" lvl="0" algn="l" defTabSz="914400" rtl="0" eaLnBrk="1" fontAlgn="base" latinLnBrk="0" hangingPunct="1">
              <a:lnSpc>
                <a:spcPct val="100000"/>
              </a:lnSpc>
              <a:spcBef>
                <a:spcPts val="0"/>
              </a:spcBef>
              <a:spcAft>
                <a:spcPts val="0"/>
              </a:spcAft>
              <a:buClrTx/>
              <a:buSzTx/>
              <a:tabLst/>
              <a:defRPr/>
            </a:pPr>
            <a:endParaRPr lang="en-US" dirty="0">
              <a:solidFill>
                <a:prstClr val="white"/>
              </a:solidFill>
              <a:latin typeface="Gill Sans MT"/>
              <a:cs typeface="Calibri" panose="020F0502020204030204"/>
            </a:endParaRPr>
          </a:p>
          <a:p>
            <a:pPr marR="0" lvl="0" algn="l" defTabSz="914400" rtl="0" eaLnBrk="1" fontAlgn="base" latinLnBrk="0" hangingPunct="1">
              <a:lnSpc>
                <a:spcPct val="100000"/>
              </a:lnSpc>
              <a:spcBef>
                <a:spcPts val="0"/>
              </a:spcBef>
              <a:spcAft>
                <a:spcPts val="0"/>
              </a:spcAft>
              <a:buClrTx/>
              <a:buSzTx/>
              <a:tabLst/>
              <a:defRPr/>
            </a:pPr>
            <a:r>
              <a:rPr kumimoji="0" lang="en-US" b="0" i="0" u="none" strike="noStrike" kern="1200" cap="none" spc="0" normalizeH="0" baseline="0" noProof="0" dirty="0">
                <a:ln>
                  <a:noFill/>
                </a:ln>
                <a:solidFill>
                  <a:prstClr val="white"/>
                </a:solidFill>
                <a:effectLst/>
                <a:uLnTx/>
                <a:uFillTx/>
                <a:latin typeface="Gill Sans MT"/>
                <a:ea typeface="+mn-ea"/>
                <a:cs typeface="Calibri" panose="020F0502020204030204"/>
              </a:rPr>
              <a:t>	Threshold = Rolling Mean + 3 * Rolling Standard Deviation</a:t>
            </a:r>
          </a:p>
          <a:p>
            <a:pPr marR="0" lvl="0" algn="l" defTabSz="914400" rtl="0" eaLnBrk="1" fontAlgn="base" latinLnBrk="0" hangingPunct="1">
              <a:lnSpc>
                <a:spcPct val="100000"/>
              </a:lnSpc>
              <a:spcBef>
                <a:spcPts val="0"/>
              </a:spcBef>
              <a:spcAft>
                <a:spcPts val="0"/>
              </a:spcAft>
              <a:buClrTx/>
              <a:buSzTx/>
              <a:tabLst/>
              <a:defRPr/>
            </a:pPr>
            <a:endParaRPr lang="en-US" dirty="0">
              <a:solidFill>
                <a:prstClr val="white"/>
              </a:solidFill>
              <a:latin typeface="Gill Sans MT"/>
              <a:cs typeface="Calibri" panose="020F0502020204030204"/>
            </a:endParaRPr>
          </a:p>
          <a:p>
            <a:pPr marR="0" lvl="0" algn="l" defTabSz="914400" rtl="0" eaLnBrk="1" fontAlgn="base" latinLnBrk="0" hangingPunct="1">
              <a:lnSpc>
                <a:spcPct val="100000"/>
              </a:lnSpc>
              <a:spcBef>
                <a:spcPts val="0"/>
              </a:spcBef>
              <a:spcAft>
                <a:spcPts val="0"/>
              </a:spcAft>
              <a:buClrTx/>
              <a:buSzTx/>
              <a:tabLst/>
              <a:defRPr/>
            </a:pPr>
            <a:r>
              <a:rPr kumimoji="0" lang="en-US" b="0" i="0" u="none" strike="noStrike" kern="1200" cap="none" spc="0" normalizeH="0" baseline="0" noProof="0" dirty="0">
                <a:ln>
                  <a:noFill/>
                </a:ln>
                <a:solidFill>
                  <a:prstClr val="white"/>
                </a:solidFill>
                <a:effectLst/>
                <a:uLnTx/>
                <a:uFillTx/>
                <a:latin typeface="Gill Sans MT"/>
                <a:ea typeface="+mn-ea"/>
                <a:cs typeface="Calibri" panose="020F0502020204030204"/>
              </a:rPr>
              <a:t>If Wastewater value for the current row is &lt; = 500:</a:t>
            </a:r>
          </a:p>
          <a:p>
            <a:pPr marR="0" lvl="0" algn="l" defTabSz="914400" rtl="0" eaLnBrk="1" fontAlgn="base" latinLnBrk="0" hangingPunct="1">
              <a:lnSpc>
                <a:spcPct val="100000"/>
              </a:lnSpc>
              <a:spcBef>
                <a:spcPts val="0"/>
              </a:spcBef>
              <a:spcAft>
                <a:spcPts val="0"/>
              </a:spcAft>
              <a:buClrTx/>
              <a:buSzTx/>
              <a:tabLst/>
              <a:defRPr/>
            </a:pPr>
            <a:r>
              <a:rPr lang="en-US" dirty="0">
                <a:solidFill>
                  <a:prstClr val="white"/>
                </a:solidFill>
                <a:latin typeface="Gill Sans MT"/>
                <a:cs typeface="Calibri" panose="020F0502020204030204"/>
              </a:rPr>
              <a:t>	</a:t>
            </a:r>
          </a:p>
          <a:p>
            <a:pPr marR="0" lvl="0" algn="l" defTabSz="914400" rtl="0" eaLnBrk="1" fontAlgn="base" latinLnBrk="0" hangingPunct="1">
              <a:lnSpc>
                <a:spcPct val="100000"/>
              </a:lnSpc>
              <a:spcBef>
                <a:spcPts val="0"/>
              </a:spcBef>
              <a:spcAft>
                <a:spcPts val="0"/>
              </a:spcAft>
              <a:buClrTx/>
              <a:buSzTx/>
              <a:tabLst/>
              <a:defRPr/>
            </a:pPr>
            <a:r>
              <a:rPr kumimoji="0" lang="en-US" b="0" i="0" u="none" strike="noStrike" kern="1200" cap="none" spc="0" normalizeH="0" baseline="0" noProof="0" dirty="0">
                <a:ln>
                  <a:noFill/>
                </a:ln>
                <a:solidFill>
                  <a:prstClr val="white"/>
                </a:solidFill>
                <a:effectLst/>
                <a:uLnTx/>
                <a:uFillTx/>
                <a:latin typeface="Gill Sans MT"/>
                <a:ea typeface="+mn-ea"/>
                <a:cs typeface="Calibri" panose="020F0502020204030204"/>
              </a:rPr>
              <a:t>	Threshold = 2 * Rolling Mean + 3 * Rolling Standard Deviation</a:t>
            </a:r>
          </a:p>
        </p:txBody>
      </p:sp>
    </p:spTree>
    <p:extLst>
      <p:ext uri="{BB962C8B-B14F-4D97-AF65-F5344CB8AC3E}">
        <p14:creationId xmlns:p14="http://schemas.microsoft.com/office/powerpoint/2010/main" val="1234338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C673-A716-4BB9-9C0D-C5B4134CDBC8}"/>
              </a:ext>
            </a:extLst>
          </p:cNvPr>
          <p:cNvSpPr>
            <a:spLocks noGrp="1"/>
          </p:cNvSpPr>
          <p:nvPr>
            <p:ph type="title"/>
          </p:nvPr>
        </p:nvSpPr>
        <p:spPr>
          <a:xfrm>
            <a:off x="701335" y="287764"/>
            <a:ext cx="10363200" cy="563562"/>
          </a:xfrm>
        </p:spPr>
        <p:txBody>
          <a:bodyPr/>
          <a:lstStyle/>
          <a:p>
            <a:r>
              <a:rPr lang="en-US" dirty="0"/>
              <a:t>Wastewater Alert methodology</a:t>
            </a:r>
          </a:p>
        </p:txBody>
      </p:sp>
      <p:sp>
        <p:nvSpPr>
          <p:cNvPr id="4" name="Slide Number Placeholder 3">
            <a:extLst>
              <a:ext uri="{FF2B5EF4-FFF2-40B4-BE49-F238E27FC236}">
                <a16:creationId xmlns:a16="http://schemas.microsoft.com/office/drawing/2014/main" id="{9D1419EF-F1C3-41A7-9EF9-72BDDB0F10E3}"/>
              </a:ext>
            </a:extLst>
          </p:cNvPr>
          <p:cNvSpPr>
            <a:spLocks noGrp="1"/>
          </p:cNvSpPr>
          <p:nvPr>
            <p:ph type="sldNum" sz="quarter" idx="4"/>
          </p:nvPr>
        </p:nvSpPr>
        <p:spPr>
          <a:xfrm>
            <a:off x="5698732" y="6446793"/>
            <a:ext cx="609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576AD4B-40CF-7A4B-8E83-84570080119C}" type="slidenum">
              <a:rPr kumimoji="0" lang="en-US" sz="1100" b="1" i="0" u="none" strike="noStrike" kern="1200" cap="none" spc="0" normalizeH="0" baseline="0" noProof="0" smtClean="0">
                <a:ln>
                  <a:noFill/>
                </a:ln>
                <a:solidFill>
                  <a:prstClr val="white"/>
                </a:solidFill>
                <a:effectLst/>
                <a:uLnTx/>
                <a:uFillTx/>
                <a:latin typeface="Gill Sans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100" b="1" i="0" u="none" strike="noStrike" kern="1200" cap="none" spc="0" normalizeH="0" baseline="0" noProof="0">
              <a:ln>
                <a:noFill/>
              </a:ln>
              <a:solidFill>
                <a:prstClr val="white"/>
              </a:solidFill>
              <a:effectLst/>
              <a:uLnTx/>
              <a:uFillTx/>
              <a:latin typeface="Gill Sans MT"/>
              <a:ea typeface="+mn-ea"/>
              <a:cs typeface="+mn-cs"/>
            </a:endParaRPr>
          </a:p>
        </p:txBody>
      </p:sp>
      <p:sp>
        <p:nvSpPr>
          <p:cNvPr id="8" name="TextBox 7">
            <a:extLst>
              <a:ext uri="{FF2B5EF4-FFF2-40B4-BE49-F238E27FC236}">
                <a16:creationId xmlns:a16="http://schemas.microsoft.com/office/drawing/2014/main" id="{4604159D-8614-427D-8CFC-23942DE6FAD6}"/>
              </a:ext>
            </a:extLst>
          </p:cNvPr>
          <p:cNvSpPr txBox="1"/>
          <p:nvPr/>
        </p:nvSpPr>
        <p:spPr>
          <a:xfrm>
            <a:off x="1986444" y="2264065"/>
            <a:ext cx="43058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25629"/>
                </a:solidFill>
                <a:effectLst/>
                <a:uLnTx/>
                <a:uFillTx/>
                <a:latin typeface="Gill Sans MT"/>
                <a:ea typeface="+mn-ea"/>
                <a:cs typeface="+mn-cs"/>
              </a:rPr>
              <a:t>​</a:t>
            </a:r>
            <a:r>
              <a:rPr lang="en-US" b="1" dirty="0">
                <a:solidFill>
                  <a:srgbClr val="E25629"/>
                </a:solidFill>
                <a:latin typeface="Gill Sans MT"/>
              </a:rPr>
              <a:t>Alert priority classification</a:t>
            </a:r>
            <a:r>
              <a:rPr kumimoji="0" lang="en-US" sz="1800" b="1" i="0" u="none" strike="noStrike" kern="1200" cap="none" spc="0" normalizeH="0" baseline="0" noProof="0" dirty="0">
                <a:ln>
                  <a:noFill/>
                </a:ln>
                <a:solidFill>
                  <a:srgbClr val="E25629"/>
                </a:solidFill>
                <a:effectLst/>
                <a:uLnTx/>
                <a:uFillTx/>
                <a:latin typeface="Gill Sans MT"/>
                <a:ea typeface="+mn-ea"/>
                <a:cs typeface="+mn-cs"/>
              </a:rPr>
              <a:t>:</a:t>
            </a:r>
          </a:p>
        </p:txBody>
      </p:sp>
      <p:sp>
        <p:nvSpPr>
          <p:cNvPr id="9" name="TextBox 8">
            <a:extLst>
              <a:ext uri="{FF2B5EF4-FFF2-40B4-BE49-F238E27FC236}">
                <a16:creationId xmlns:a16="http://schemas.microsoft.com/office/drawing/2014/main" id="{988BFE53-15AD-4E5C-BA60-037FE95093B6}"/>
              </a:ext>
            </a:extLst>
          </p:cNvPr>
          <p:cNvSpPr txBox="1"/>
          <p:nvPr/>
        </p:nvSpPr>
        <p:spPr>
          <a:xfrm>
            <a:off x="1986444" y="2633397"/>
            <a:ext cx="8219112" cy="2308324"/>
          </a:xfrm>
          <a:prstGeom prst="rect">
            <a:avLst/>
          </a:prstGeom>
          <a:noFill/>
        </p:spPr>
        <p:txBody>
          <a:bodyPr wrap="square">
            <a:spAutoFit/>
          </a:bodyPr>
          <a:lstStyle/>
          <a:p>
            <a:pPr marR="0" lvl="0" algn="l" defTabSz="914400" rtl="0" eaLnBrk="1" fontAlgn="base" latinLnBrk="0" hangingPunct="1">
              <a:lnSpc>
                <a:spcPct val="100000"/>
              </a:lnSpc>
              <a:spcBef>
                <a:spcPts val="0"/>
              </a:spcBef>
              <a:spcAft>
                <a:spcPts val="0"/>
              </a:spcAft>
              <a:buClrTx/>
              <a:buSzTx/>
              <a:tabLst/>
              <a:defRPr/>
            </a:pPr>
            <a:r>
              <a:rPr kumimoji="0" lang="en-US" b="0" i="0" u="none" strike="noStrike" kern="1200" cap="none" spc="0" normalizeH="0" baseline="0" noProof="0" dirty="0">
                <a:ln>
                  <a:noFill/>
                </a:ln>
                <a:solidFill>
                  <a:prstClr val="white"/>
                </a:solidFill>
                <a:effectLst/>
                <a:uLnTx/>
                <a:uFillTx/>
                <a:latin typeface="Gill Sans MT"/>
                <a:ea typeface="+mn-ea"/>
                <a:cs typeface="Calibri" panose="020F0502020204030204"/>
              </a:rPr>
              <a:t>Low: </a:t>
            </a:r>
          </a:p>
          <a:p>
            <a:pPr marR="0" lvl="0" algn="l" defTabSz="914400" rtl="0" eaLnBrk="1" fontAlgn="base" latinLnBrk="0" hangingPunct="1">
              <a:lnSpc>
                <a:spcPct val="100000"/>
              </a:lnSpc>
              <a:spcBef>
                <a:spcPts val="0"/>
              </a:spcBef>
              <a:spcAft>
                <a:spcPts val="0"/>
              </a:spcAft>
              <a:buClrTx/>
              <a:buSzTx/>
              <a:tabLst/>
              <a:defRPr/>
            </a:pPr>
            <a:r>
              <a:rPr lang="en-US" dirty="0">
                <a:solidFill>
                  <a:prstClr val="white"/>
                </a:solidFill>
                <a:latin typeface="Gill Sans MT"/>
                <a:cs typeface="Calibri" panose="020F0502020204030204"/>
              </a:rPr>
              <a:t>	If current bed count is less than 5</a:t>
            </a:r>
          </a:p>
          <a:p>
            <a:pPr marR="0" lvl="0" algn="l" defTabSz="914400" rtl="0" eaLnBrk="1" fontAlgn="base" latinLnBrk="0" hangingPunct="1">
              <a:lnSpc>
                <a:spcPct val="100000"/>
              </a:lnSpc>
              <a:spcBef>
                <a:spcPts val="0"/>
              </a:spcBef>
              <a:spcAft>
                <a:spcPts val="0"/>
              </a:spcAft>
              <a:buClrTx/>
              <a:buSzTx/>
              <a:tabLst/>
              <a:defRPr/>
            </a:pPr>
            <a:endParaRPr kumimoji="0" lang="en-US" b="0" i="0" u="none" strike="noStrike" kern="1200" cap="none" spc="0" normalizeH="0" baseline="0" noProof="0" dirty="0">
              <a:ln>
                <a:noFill/>
              </a:ln>
              <a:solidFill>
                <a:prstClr val="white"/>
              </a:solidFill>
              <a:effectLst/>
              <a:uLnTx/>
              <a:uFillTx/>
              <a:latin typeface="Gill Sans MT"/>
              <a:ea typeface="+mn-ea"/>
              <a:cs typeface="Calibri" panose="020F0502020204030204"/>
            </a:endParaRPr>
          </a:p>
          <a:p>
            <a:pPr marR="0" lvl="0" algn="l" defTabSz="914400" rtl="0" eaLnBrk="1" fontAlgn="base" latinLnBrk="0" hangingPunct="1">
              <a:lnSpc>
                <a:spcPct val="100000"/>
              </a:lnSpc>
              <a:spcBef>
                <a:spcPts val="0"/>
              </a:spcBef>
              <a:spcAft>
                <a:spcPts val="0"/>
              </a:spcAft>
              <a:buClrTx/>
              <a:buSzTx/>
              <a:tabLst/>
              <a:defRPr/>
            </a:pPr>
            <a:r>
              <a:rPr kumimoji="0" lang="en-US" b="0" i="0" u="none" strike="noStrike" kern="1200" cap="none" spc="0" normalizeH="0" baseline="0" noProof="0" dirty="0">
                <a:ln>
                  <a:noFill/>
                </a:ln>
                <a:solidFill>
                  <a:prstClr val="white"/>
                </a:solidFill>
                <a:effectLst/>
                <a:uLnTx/>
                <a:uFillTx/>
                <a:latin typeface="Gill Sans MT"/>
                <a:ea typeface="+mn-ea"/>
                <a:cs typeface="Calibri" panose="020F0502020204030204"/>
              </a:rPr>
              <a:t>Medium: </a:t>
            </a:r>
          </a:p>
          <a:p>
            <a:pPr marR="0" lvl="0" algn="l" defTabSz="914400" rtl="0" eaLnBrk="1" fontAlgn="base" latinLnBrk="0" hangingPunct="1">
              <a:lnSpc>
                <a:spcPct val="100000"/>
              </a:lnSpc>
              <a:spcBef>
                <a:spcPts val="0"/>
              </a:spcBef>
              <a:spcAft>
                <a:spcPts val="0"/>
              </a:spcAft>
              <a:buClrTx/>
              <a:buSzTx/>
              <a:tabLst/>
              <a:defRPr/>
            </a:pPr>
            <a:r>
              <a:rPr lang="en-US" dirty="0">
                <a:solidFill>
                  <a:prstClr val="white"/>
                </a:solidFill>
                <a:latin typeface="Gill Sans MT"/>
                <a:cs typeface="Calibri" panose="020F0502020204030204"/>
              </a:rPr>
              <a:t>	If current bed count is greater than or equal to 5</a:t>
            </a:r>
          </a:p>
          <a:p>
            <a:pPr marR="0" lvl="0" algn="l" defTabSz="914400" rtl="0" eaLnBrk="1" fontAlgn="base" latinLnBrk="0" hangingPunct="1">
              <a:lnSpc>
                <a:spcPct val="100000"/>
              </a:lnSpc>
              <a:spcBef>
                <a:spcPts val="0"/>
              </a:spcBef>
              <a:spcAft>
                <a:spcPts val="0"/>
              </a:spcAft>
              <a:buClrTx/>
              <a:buSzTx/>
              <a:tabLst/>
              <a:defRPr/>
            </a:pPr>
            <a:endParaRPr kumimoji="0" lang="en-US" b="0" i="0" u="none" strike="noStrike" kern="1200" cap="none" spc="0" normalizeH="0" baseline="0" noProof="0" dirty="0">
              <a:ln>
                <a:noFill/>
              </a:ln>
              <a:solidFill>
                <a:prstClr val="white"/>
              </a:solidFill>
              <a:effectLst/>
              <a:uLnTx/>
              <a:uFillTx/>
              <a:latin typeface="Gill Sans MT"/>
              <a:ea typeface="+mn-ea"/>
              <a:cs typeface="Calibri" panose="020F0502020204030204"/>
            </a:endParaRPr>
          </a:p>
          <a:p>
            <a:pPr marR="0" lvl="0" algn="l" defTabSz="914400" rtl="0" eaLnBrk="1" fontAlgn="base" latinLnBrk="0" hangingPunct="1">
              <a:lnSpc>
                <a:spcPct val="100000"/>
              </a:lnSpc>
              <a:spcBef>
                <a:spcPts val="0"/>
              </a:spcBef>
              <a:spcAft>
                <a:spcPts val="0"/>
              </a:spcAft>
              <a:buClrTx/>
              <a:buSzTx/>
              <a:tabLst/>
              <a:defRPr/>
            </a:pPr>
            <a:r>
              <a:rPr kumimoji="0" lang="en-US" b="0" i="0" u="none" strike="noStrike" kern="1200" cap="none" spc="0" normalizeH="0" baseline="0" noProof="0" dirty="0">
                <a:ln>
                  <a:noFill/>
                </a:ln>
                <a:solidFill>
                  <a:prstClr val="white"/>
                </a:solidFill>
                <a:effectLst/>
                <a:uLnTx/>
                <a:uFillTx/>
                <a:latin typeface="Gill Sans MT"/>
                <a:ea typeface="+mn-ea"/>
                <a:cs typeface="Calibri" panose="020F0502020204030204"/>
              </a:rPr>
              <a:t>High:</a:t>
            </a:r>
          </a:p>
          <a:p>
            <a:pPr marR="0" lvl="0" algn="l" defTabSz="914400" rtl="0" eaLnBrk="1" fontAlgn="base" latinLnBrk="0" hangingPunct="1">
              <a:lnSpc>
                <a:spcPct val="100000"/>
              </a:lnSpc>
              <a:spcBef>
                <a:spcPts val="0"/>
              </a:spcBef>
              <a:spcAft>
                <a:spcPts val="0"/>
              </a:spcAft>
              <a:buClrTx/>
              <a:buSzTx/>
              <a:tabLst/>
              <a:defRPr/>
            </a:pPr>
            <a:r>
              <a:rPr lang="en-US" dirty="0">
                <a:solidFill>
                  <a:prstClr val="white"/>
                </a:solidFill>
                <a:latin typeface="Gill Sans MT"/>
                <a:cs typeface="Calibri" panose="020F0502020204030204"/>
              </a:rPr>
              <a:t>	If medium criteria is met plus there was an alert in the last period as well</a:t>
            </a:r>
            <a:endParaRPr kumimoji="0" lang="en-US" b="0" i="0" u="none" strike="noStrike" kern="1200" cap="none" spc="0" normalizeH="0" baseline="0" noProof="0" dirty="0">
              <a:ln>
                <a:noFill/>
              </a:ln>
              <a:solidFill>
                <a:prstClr val="white"/>
              </a:solidFill>
              <a:effectLst/>
              <a:uLnTx/>
              <a:uFillTx/>
              <a:latin typeface="Gill Sans MT"/>
              <a:ea typeface="+mn-ea"/>
              <a:cs typeface="Calibri" panose="020F0502020204030204"/>
            </a:endParaRPr>
          </a:p>
        </p:txBody>
      </p:sp>
    </p:spTree>
    <p:extLst>
      <p:ext uri="{BB962C8B-B14F-4D97-AF65-F5344CB8AC3E}">
        <p14:creationId xmlns:p14="http://schemas.microsoft.com/office/powerpoint/2010/main" val="1514224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SA CMS RFP Kickoff">
  <a:themeElements>
    <a:clrScheme name="Improvix">
      <a:dk1>
        <a:srgbClr val="FFFFFF"/>
      </a:dk1>
      <a:lt1>
        <a:sysClr val="window" lastClr="FFFFFF"/>
      </a:lt1>
      <a:dk2>
        <a:srgbClr val="143C51"/>
      </a:dk2>
      <a:lt2>
        <a:srgbClr val="E4E9EF"/>
      </a:lt2>
      <a:accent1>
        <a:srgbClr val="3D3D3D"/>
      </a:accent1>
      <a:accent2>
        <a:srgbClr val="724F92"/>
      </a:accent2>
      <a:accent3>
        <a:srgbClr val="EF5015"/>
      </a:accent3>
      <a:accent4>
        <a:srgbClr val="846648"/>
      </a:accent4>
      <a:accent5>
        <a:srgbClr val="00A000"/>
      </a:accent5>
      <a:accent6>
        <a:srgbClr val="758085"/>
      </a:accent6>
      <a:hlink>
        <a:srgbClr val="5EA1C2"/>
      </a:hlink>
      <a:folHlink>
        <a:srgbClr val="B2B2B2"/>
      </a:folHlink>
    </a:clrScheme>
    <a:fontScheme name="Improvix">
      <a:majorFont>
        <a:latin typeface="Gill Sans MT"/>
        <a:ea typeface=""/>
        <a:cs typeface=""/>
      </a:majorFont>
      <a:minorFont>
        <a:latin typeface="Gill Sans MT"/>
        <a:ea typeface=""/>
        <a:cs typeface=""/>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9D7DEEBC546A46B8FA3FCF91D6CA12" ma:contentTypeVersion="8" ma:contentTypeDescription="Create a new document." ma:contentTypeScope="" ma:versionID="4b93d0434f8159971c621756a48e063b">
  <xsd:schema xmlns:xsd="http://www.w3.org/2001/XMLSchema" xmlns:xs="http://www.w3.org/2001/XMLSchema" xmlns:p="http://schemas.microsoft.com/office/2006/metadata/properties" xmlns:ns2="2dfffe41-4a3c-455b-8fa2-1c19a21197d6" xmlns:ns3="13c9ef71-0ec2-4815-add7-f74813deaa9f" targetNamespace="http://schemas.microsoft.com/office/2006/metadata/properties" ma:root="true" ma:fieldsID="4af6a6db830d8a59ba28c2446cd917e3" ns2:_="" ns3:_="">
    <xsd:import namespace="2dfffe41-4a3c-455b-8fa2-1c19a21197d6"/>
    <xsd:import namespace="13c9ef71-0ec2-4815-add7-f74813deaa9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fffe41-4a3c-455b-8fa2-1c19a2119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3c9ef71-0ec2-4815-add7-f74813deaa9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A1C57D-AD43-4DEA-93B9-DC00004A5AD4}"/>
</file>

<file path=customXml/itemProps2.xml><?xml version="1.0" encoding="utf-8"?>
<ds:datastoreItem xmlns:ds="http://schemas.openxmlformats.org/officeDocument/2006/customXml" ds:itemID="{FAE17C6C-E494-4E44-8B06-E21F1C222392}"/>
</file>

<file path=customXml/itemProps3.xml><?xml version="1.0" encoding="utf-8"?>
<ds:datastoreItem xmlns:ds="http://schemas.openxmlformats.org/officeDocument/2006/customXml" ds:itemID="{726F3D67-9A96-4DCF-A1E3-6905DC55BA2F}"/>
</file>

<file path=docProps/app.xml><?xml version="1.0" encoding="utf-8"?>
<Properties xmlns="http://schemas.openxmlformats.org/officeDocument/2006/extended-properties" xmlns:vt="http://schemas.openxmlformats.org/officeDocument/2006/docPropsVTypes">
  <TotalTime>110</TotalTime>
  <Words>998</Words>
  <Application>Microsoft Office PowerPoint</Application>
  <PresentationFormat>Widescreen</PresentationFormat>
  <Paragraphs>355</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Arial Nova Light</vt:lpstr>
      <vt:lpstr>Calibri</vt:lpstr>
      <vt:lpstr>Futura LtCn BT</vt:lpstr>
      <vt:lpstr>Gill Sans MT</vt:lpstr>
      <vt:lpstr>Gill Sans Nova</vt:lpstr>
      <vt:lpstr>SFMono-Regular</vt:lpstr>
      <vt:lpstr>Wingdings 3</vt:lpstr>
      <vt:lpstr>DISA CMS RFP Kickoff</vt:lpstr>
      <vt:lpstr>Wastewater Alert methodology</vt:lpstr>
      <vt:lpstr>Wastewater Alert methodology</vt:lpstr>
      <vt:lpstr>Wastewater Alert methodology</vt:lpstr>
      <vt:lpstr>Wastewater Alert methodology</vt:lpstr>
      <vt:lpstr>Wastewater Alert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department client - dashboard</dc:title>
  <dc:creator>Kick, Stormy (OS/OCIO) (CTR)</dc:creator>
  <cp:lastModifiedBy>Kick, Stormy (OS/OCIO) (CTR)</cp:lastModifiedBy>
  <cp:revision>12</cp:revision>
  <dcterms:created xsi:type="dcterms:W3CDTF">2022-04-22T17:25:09Z</dcterms:created>
  <dcterms:modified xsi:type="dcterms:W3CDTF">2022-04-22T19:15:18Z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0x0101009F9D7DEEBC546A46B8FA3FCF91D6CA12</vt:lpwstr>
  </property>
</Properties>
</file>