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7.xml"/><Relationship Id="rId22" Type="http://schemas.openxmlformats.org/officeDocument/2006/relationships/font" Target="fonts/MavenPro-regular.fntdata"/><Relationship Id="rId10" Type="http://schemas.openxmlformats.org/officeDocument/2006/relationships/slide" Target="slides/slide6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MavenPr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Nunito-bold.fntdata"/><Relationship Id="rId6" Type="http://schemas.openxmlformats.org/officeDocument/2006/relationships/slide" Target="slides/slide2.xml"/><Relationship Id="rId18" Type="http://schemas.openxmlformats.org/officeDocument/2006/relationships/font" Target="fonts/Nuni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b26beda73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b26beda73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gb26beda737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26beda737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26beda737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gb26beda737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b26beda737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b26beda737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gb26beda737_0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b26beda737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b26beda737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gb26beda737_0_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a95eae7658_0_15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a95eae7658_0_15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b26beda737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b26beda737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b26beda737_0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a95eae7658_0_15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a95eae7658_0_15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a95eae7658_0_157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b26beda737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b26beda737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b26beda737_0_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b26beda737_0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b26beda737_0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b26beda737_0_6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b26beda737_0_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b26beda737_0_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gb26beda737_0_7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a95eae7658_0_15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a95eae7658_0_15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ga95eae7658_0_15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a95eae7658_0_15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a95eae7658_0_15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ga95eae7658_0_158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2"/>
          <p:cNvGrpSpPr/>
          <p:nvPr/>
        </p:nvGrpSpPr>
        <p:grpSpPr>
          <a:xfrm>
            <a:off x="9790426" y="4546120"/>
            <a:ext cx="2255173" cy="2310006"/>
            <a:chOff x="7343003" y="3409675"/>
            <a:chExt cx="1691422" cy="1732548"/>
          </a:xfrm>
        </p:grpSpPr>
        <p:grpSp>
          <p:nvGrpSpPr>
            <p:cNvPr id="15" name="Google Shape;15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724502" y="0"/>
            <a:ext cx="5085303" cy="5118675"/>
            <a:chOff x="5043503" y="0"/>
            <a:chExt cx="3814072" cy="3839102"/>
          </a:xfrm>
        </p:grpSpPr>
        <p:sp>
          <p:nvSpPr>
            <p:cNvPr id="34" name="Google Shape;34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" name="Google Shape;36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7" name="Google Shape;37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" name="Google Shape;41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42" name="Google Shape;42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" name="Google Shape;44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" name="Google Shape;50;p2"/>
          <p:cNvSpPr txBox="1"/>
          <p:nvPr>
            <p:ph type="ctrTitle"/>
          </p:nvPr>
        </p:nvSpPr>
        <p:spPr>
          <a:xfrm>
            <a:off x="1098667" y="2151750"/>
            <a:ext cx="5673900" cy="249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2"/>
          <p:cNvSpPr txBox="1"/>
          <p:nvPr>
            <p:ph idx="1" type="subTitle"/>
          </p:nvPr>
        </p:nvSpPr>
        <p:spPr>
          <a:xfrm>
            <a:off x="1098667" y="4795067"/>
            <a:ext cx="5673900" cy="927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2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11"/>
          <p:cNvGrpSpPr/>
          <p:nvPr/>
        </p:nvGrpSpPr>
        <p:grpSpPr>
          <a:xfrm>
            <a:off x="69" y="5465463"/>
            <a:ext cx="12191743" cy="1392365"/>
            <a:chOff x="52" y="4099200"/>
            <a:chExt cx="9144036" cy="1044300"/>
          </a:xfrm>
        </p:grpSpPr>
        <p:grpSp>
          <p:nvGrpSpPr>
            <p:cNvPr id="147" name="Google Shape;147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8" name="Google Shape;148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" name="Google Shape;152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53" name="Google Shape;153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" name="Google Shape;158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9" name="Google Shape;15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" name="Google Shape;167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8" name="Google Shape;168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3" name="Google Shape;173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4" name="Google Shape;174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2" name="Google Shape;182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83" name="Google Shape;183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8" name="Google Shape;188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9" name="Google Shape;189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3" name="Google Shape;193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4" name="Google Shape;194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2" name="Google Shape;202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03" name="Google Shape;203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7" name="Google Shape;207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8" name="Google Shape;208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2" name="Google Shape;212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13" name="Google Shape;213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8" name="Google Shape;218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9" name="Google Shape;219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7" name="Google Shape;227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8" name="Google Shape;228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33" name="Google Shape;233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8" name="Google Shape;238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9" name="Google Shape;239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7" name="Google Shape;247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8" name="Google Shape;248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4" name="Google Shape;254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" name="Google Shape;258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9" name="Google Shape;259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7" name="Google Shape;267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8" name="Google Shape;268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2" name="Google Shape;272;p11"/>
          <p:cNvSpPr txBox="1"/>
          <p:nvPr>
            <p:ph hasCustomPrompt="1" type="title"/>
          </p:nvPr>
        </p:nvSpPr>
        <p:spPr>
          <a:xfrm>
            <a:off x="1851500" y="1030300"/>
            <a:ext cx="8489100" cy="248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3" name="Google Shape;273;p11"/>
          <p:cNvSpPr txBox="1"/>
          <p:nvPr>
            <p:ph idx="1" type="body"/>
          </p:nvPr>
        </p:nvSpPr>
        <p:spPr>
          <a:xfrm>
            <a:off x="1851500" y="3616400"/>
            <a:ext cx="8489100" cy="14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 algn="ctr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4" name="Google Shape;274;p11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2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278" name="Google Shape;278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3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279" name="Google Shape;27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3"/>
          <p:cNvSpPr/>
          <p:nvPr/>
        </p:nvSpPr>
        <p:spPr>
          <a:xfrm>
            <a:off x="0" y="609600"/>
            <a:ext cx="10437900" cy="1368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3"/>
          <p:cNvSpPr/>
          <p:nvPr/>
        </p:nvSpPr>
        <p:spPr>
          <a:xfrm>
            <a:off x="10585827" y="609600"/>
            <a:ext cx="1602900" cy="136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3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83" name="Google Shape;283;p13"/>
          <p:cNvSpPr txBox="1"/>
          <p:nvPr>
            <p:ph idx="1" type="body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84" name="Google Shape;284;p13"/>
          <p:cNvSpPr txBox="1"/>
          <p:nvPr>
            <p:ph idx="10" type="dt"/>
          </p:nvPr>
        </p:nvSpPr>
        <p:spPr>
          <a:xfrm>
            <a:off x="7550981" y="593618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13"/>
          <p:cNvSpPr txBox="1"/>
          <p:nvPr>
            <p:ph idx="11" type="ftr"/>
          </p:nvPr>
        </p:nvSpPr>
        <p:spPr>
          <a:xfrm>
            <a:off x="680321" y="5936188"/>
            <a:ext cx="6870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13"/>
          <p:cNvSpPr txBox="1"/>
          <p:nvPr>
            <p:ph idx="12" type="sldNum"/>
          </p:nvPr>
        </p:nvSpPr>
        <p:spPr>
          <a:xfrm>
            <a:off x="10729455" y="753227"/>
            <a:ext cx="11541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3"/>
          <p:cNvGrpSpPr/>
          <p:nvPr/>
        </p:nvGrpSpPr>
        <p:grpSpPr>
          <a:xfrm>
            <a:off x="195687" y="4541"/>
            <a:ext cx="1644245" cy="1846001"/>
            <a:chOff x="146769" y="3406"/>
            <a:chExt cx="1233215" cy="1384535"/>
          </a:xfrm>
        </p:grpSpPr>
        <p:grpSp>
          <p:nvGrpSpPr>
            <p:cNvPr id="55" name="Google Shape;55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6" name="Google Shape;56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" name="Google Shape;62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63" name="Google Shape;63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7" name="Google Shape;67;p3"/>
          <p:cNvGrpSpPr/>
          <p:nvPr/>
        </p:nvGrpSpPr>
        <p:grpSpPr>
          <a:xfrm>
            <a:off x="9033219" y="3871914"/>
            <a:ext cx="2914791" cy="2985925"/>
            <a:chOff x="6775084" y="2904008"/>
            <a:chExt cx="2186148" cy="2239500"/>
          </a:xfrm>
        </p:grpSpPr>
        <p:grpSp>
          <p:nvGrpSpPr>
            <p:cNvPr id="68" name="Google Shape;68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9" name="Google Shape;69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" name="Google Shape;75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6" name="Google Shape;76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" name="Google Shape;80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81" name="Google Shape;81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6" name="Google Shape;86;p3"/>
          <p:cNvSpPr txBox="1"/>
          <p:nvPr>
            <p:ph type="title"/>
          </p:nvPr>
        </p:nvSpPr>
        <p:spPr>
          <a:xfrm>
            <a:off x="1098667" y="2151767"/>
            <a:ext cx="7810500" cy="249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3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4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90" name="Google Shape;90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4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3" name="Google Shape;93;p4"/>
          <p:cNvSpPr txBox="1"/>
          <p:nvPr>
            <p:ph idx="1" type="body"/>
          </p:nvPr>
        </p:nvSpPr>
        <p:spPr>
          <a:xfrm>
            <a:off x="1738400" y="2653400"/>
            <a:ext cx="9374100" cy="3388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94" name="Google Shape;94;p4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5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97" name="Google Shape;97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5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00" name="Google Shape;100;p5"/>
          <p:cNvSpPr txBox="1"/>
          <p:nvPr>
            <p:ph idx="1" type="body"/>
          </p:nvPr>
        </p:nvSpPr>
        <p:spPr>
          <a:xfrm>
            <a:off x="1738400" y="2653400"/>
            <a:ext cx="4574100" cy="3388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01" name="Google Shape;101;p5"/>
          <p:cNvSpPr txBox="1"/>
          <p:nvPr>
            <p:ph idx="2" type="body"/>
          </p:nvPr>
        </p:nvSpPr>
        <p:spPr>
          <a:xfrm>
            <a:off x="6538200" y="2653400"/>
            <a:ext cx="4574100" cy="3388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02" name="Google Shape;102;p5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6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05" name="Google Shape;105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6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08" name="Google Shape;108;p6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7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11" name="Google Shape;111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7"/>
          <p:cNvSpPr txBox="1"/>
          <p:nvPr>
            <p:ph type="title"/>
          </p:nvPr>
        </p:nvSpPr>
        <p:spPr>
          <a:xfrm>
            <a:off x="1738400" y="798100"/>
            <a:ext cx="4416000" cy="212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14" name="Google Shape;114;p7"/>
          <p:cNvSpPr txBox="1"/>
          <p:nvPr>
            <p:ph idx="1" type="body"/>
          </p:nvPr>
        </p:nvSpPr>
        <p:spPr>
          <a:xfrm>
            <a:off x="1738400" y="3079567"/>
            <a:ext cx="4416000" cy="2962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15" name="Google Shape;115;p7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8"/>
          <p:cNvGrpSpPr/>
          <p:nvPr/>
        </p:nvGrpSpPr>
        <p:grpSpPr>
          <a:xfrm>
            <a:off x="9155392" y="1742"/>
            <a:ext cx="3023192" cy="3468833"/>
            <a:chOff x="6790514" y="1306"/>
            <a:chExt cx="2267451" cy="2601690"/>
          </a:xfrm>
        </p:grpSpPr>
        <p:grpSp>
          <p:nvGrpSpPr>
            <p:cNvPr id="118" name="Google Shape;118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9" name="Google Shape;119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23" name="Google Shape;123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6" name="Google Shape;126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7" name="Google Shape;127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9" name="Google Shape;129;p8"/>
          <p:cNvSpPr txBox="1"/>
          <p:nvPr>
            <p:ph type="title"/>
          </p:nvPr>
        </p:nvSpPr>
        <p:spPr>
          <a:xfrm>
            <a:off x="1098667" y="1018133"/>
            <a:ext cx="7810500" cy="476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0" name="Google Shape;130;p8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9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33" name="Google Shape;133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9"/>
          <p:cNvSpPr txBox="1"/>
          <p:nvPr>
            <p:ph type="title"/>
          </p:nvPr>
        </p:nvSpPr>
        <p:spPr>
          <a:xfrm>
            <a:off x="1738400" y="798100"/>
            <a:ext cx="4574100" cy="26535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36" name="Google Shape;136;p9"/>
          <p:cNvSpPr txBox="1"/>
          <p:nvPr>
            <p:ph idx="1" type="subTitle"/>
          </p:nvPr>
        </p:nvSpPr>
        <p:spPr>
          <a:xfrm>
            <a:off x="1738400" y="3657604"/>
            <a:ext cx="4574100" cy="9681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7" name="Google Shape;137;p9"/>
          <p:cNvSpPr txBox="1"/>
          <p:nvPr>
            <p:ph idx="2" type="body"/>
          </p:nvPr>
        </p:nvSpPr>
        <p:spPr>
          <a:xfrm>
            <a:off x="6538267" y="881333"/>
            <a:ext cx="4574100" cy="51609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38" name="Google Shape;138;p9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10"/>
          <p:cNvGrpSpPr/>
          <p:nvPr/>
        </p:nvGrpSpPr>
        <p:grpSpPr>
          <a:xfrm>
            <a:off x="951176" y="5129497"/>
            <a:ext cx="1100560" cy="1100560"/>
            <a:chOff x="348199" y="179450"/>
            <a:chExt cx="1116300" cy="1116300"/>
          </a:xfrm>
        </p:grpSpPr>
        <p:sp>
          <p:nvSpPr>
            <p:cNvPr id="141" name="Google Shape;141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10"/>
          <p:cNvSpPr txBox="1"/>
          <p:nvPr>
            <p:ph idx="1" type="body"/>
          </p:nvPr>
        </p:nvSpPr>
        <p:spPr>
          <a:xfrm>
            <a:off x="1738400" y="5518633"/>
            <a:ext cx="7790700" cy="713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44" name="Google Shape;144;p10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unito"/>
              <a:buChar char="●"/>
              <a:defRPr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238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238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238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238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238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238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238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238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4"/>
          <p:cNvSpPr txBox="1"/>
          <p:nvPr>
            <p:ph type="ctrTitle"/>
          </p:nvPr>
        </p:nvSpPr>
        <p:spPr>
          <a:xfrm>
            <a:off x="110400" y="1908100"/>
            <a:ext cx="9000600" cy="295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 sz="7000"/>
              <a:t>ExRaDe</a:t>
            </a:r>
            <a:br>
              <a:rPr lang="en-US" sz="3600"/>
            </a:br>
            <a:r>
              <a:rPr lang="en-US" sz="3600"/>
              <a:t>(Exposing Racism Using Deep Learning)</a:t>
            </a:r>
            <a:endParaRPr sz="3600"/>
          </a:p>
        </p:txBody>
      </p:sp>
      <p:pic>
        <p:nvPicPr>
          <p:cNvPr id="292" name="Google Shape;2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56425" y="48900"/>
            <a:ext cx="1171875" cy="11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4"/>
          <p:cNvSpPr txBox="1"/>
          <p:nvPr>
            <p:ph idx="12" type="sldNum"/>
          </p:nvPr>
        </p:nvSpPr>
        <p:spPr>
          <a:xfrm>
            <a:off x="11214774" y="5501558"/>
            <a:ext cx="1171888" cy="13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</a:rPr>
              <a:t>‹#›</a:t>
            </a:fld>
            <a:endParaRPr sz="1200">
              <a:solidFill>
                <a:schemeClr val="lt1"/>
              </a:solidFill>
            </a:endParaRPr>
          </a:p>
        </p:txBody>
      </p:sp>
      <p:pic>
        <p:nvPicPr>
          <p:cNvPr id="294" name="Google Shape;2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25" y="0"/>
            <a:ext cx="1377250" cy="150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3"/>
          <p:cNvSpPr txBox="1"/>
          <p:nvPr>
            <p:ph type="title"/>
          </p:nvPr>
        </p:nvSpPr>
        <p:spPr>
          <a:xfrm>
            <a:off x="1035000" y="99175"/>
            <a:ext cx="10317600" cy="248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/>
              <a:t>Models Implemented</a:t>
            </a:r>
            <a:endParaRPr sz="7000"/>
          </a:p>
        </p:txBody>
      </p:sp>
      <p:sp>
        <p:nvSpPr>
          <p:cNvPr id="382" name="Google Shape;382;p23"/>
          <p:cNvSpPr txBox="1"/>
          <p:nvPr>
            <p:ph idx="1" type="body"/>
          </p:nvPr>
        </p:nvSpPr>
        <p:spPr>
          <a:xfrm>
            <a:off x="1779350" y="2366150"/>
            <a:ext cx="8561100" cy="4339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b="1" lang="en-US" sz="3000"/>
              <a:t>Naive bayes </a:t>
            </a:r>
            <a:endParaRPr b="1" sz="3000"/>
          </a:p>
          <a:p>
            <a:pPr indent="-419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</a:pPr>
            <a:r>
              <a:rPr b="1" lang="en-US" sz="2600"/>
              <a:t>Accuracy: 70%</a:t>
            </a:r>
            <a:endParaRPr b="1" sz="26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b="1" lang="en-US" sz="3000"/>
              <a:t>Random forest</a:t>
            </a:r>
            <a:endParaRPr b="1" sz="3000"/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b="1" lang="en-US" sz="2600"/>
              <a:t>Accuracy: 91%</a:t>
            </a:r>
            <a:endParaRPr b="1" sz="26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b="1" lang="en-US" sz="3000"/>
              <a:t>Neural networks</a:t>
            </a:r>
            <a:endParaRPr b="1" sz="3000"/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b="1" lang="en-US" sz="2600"/>
              <a:t>Accuracy: 96%</a:t>
            </a:r>
            <a:endParaRPr b="1" sz="2600"/>
          </a:p>
        </p:txBody>
      </p:sp>
      <p:sp>
        <p:nvSpPr>
          <p:cNvPr id="383" name="Google Shape;383;p23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4" name="Google Shape;38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56425" y="48900"/>
            <a:ext cx="1171875" cy="117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25" y="0"/>
            <a:ext cx="1377250" cy="150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4"/>
          <p:cNvSpPr txBox="1"/>
          <p:nvPr>
            <p:ph type="title"/>
          </p:nvPr>
        </p:nvSpPr>
        <p:spPr>
          <a:xfrm>
            <a:off x="1851450" y="0"/>
            <a:ext cx="8489100" cy="248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00"/>
              <a:t>Web Application</a:t>
            </a:r>
            <a:endParaRPr sz="7800"/>
          </a:p>
        </p:txBody>
      </p:sp>
      <p:sp>
        <p:nvSpPr>
          <p:cNvPr id="392" name="Google Shape;392;p24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3" name="Google Shape;39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75" y="2332325"/>
            <a:ext cx="2285850" cy="2938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56425" y="48900"/>
            <a:ext cx="1171875" cy="117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25" y="0"/>
            <a:ext cx="1377250" cy="150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5"/>
          <p:cNvSpPr txBox="1"/>
          <p:nvPr>
            <p:ph type="title"/>
          </p:nvPr>
        </p:nvSpPr>
        <p:spPr>
          <a:xfrm>
            <a:off x="1851450" y="284600"/>
            <a:ext cx="8489100" cy="248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00"/>
              <a:t>Next iteration</a:t>
            </a:r>
            <a:endParaRPr sz="7800"/>
          </a:p>
        </p:txBody>
      </p:sp>
      <p:sp>
        <p:nvSpPr>
          <p:cNvPr id="402" name="Google Shape;402;p25"/>
          <p:cNvSpPr txBox="1"/>
          <p:nvPr>
            <p:ph idx="1" type="body"/>
          </p:nvPr>
        </p:nvSpPr>
        <p:spPr>
          <a:xfrm>
            <a:off x="1851450" y="2956275"/>
            <a:ext cx="8489100" cy="14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Char char="❖"/>
            </a:pPr>
            <a:r>
              <a:rPr b="1" lang="en-US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Contextual Base classification</a:t>
            </a:r>
            <a:endParaRPr b="1" sz="2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Char char="❖"/>
            </a:pPr>
            <a:r>
              <a:rPr b="1" lang="en-US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Adding features to our website</a:t>
            </a:r>
            <a:endParaRPr b="1" sz="2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5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4" name="Google Shape;40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56425" y="48900"/>
            <a:ext cx="1171875" cy="117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25" y="0"/>
            <a:ext cx="1377250" cy="150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6"/>
          <p:cNvSpPr txBox="1"/>
          <p:nvPr>
            <p:ph type="title"/>
          </p:nvPr>
        </p:nvSpPr>
        <p:spPr>
          <a:xfrm>
            <a:off x="1851500" y="1030300"/>
            <a:ext cx="8489100" cy="248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00"/>
              <a:t>Thank you</a:t>
            </a:r>
            <a:endParaRPr sz="7800"/>
          </a:p>
        </p:txBody>
      </p:sp>
      <p:sp>
        <p:nvSpPr>
          <p:cNvPr id="412" name="Google Shape;412;p26"/>
          <p:cNvSpPr txBox="1"/>
          <p:nvPr>
            <p:ph idx="1" type="body"/>
          </p:nvPr>
        </p:nvSpPr>
        <p:spPr>
          <a:xfrm>
            <a:off x="1851500" y="3616400"/>
            <a:ext cx="8489100" cy="14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100"/>
              </a:spcAft>
              <a:buNone/>
            </a:pPr>
            <a:r>
              <a:rPr b="1" lang="en-US" sz="3000"/>
              <a:t>Any Questions?</a:t>
            </a:r>
            <a:r>
              <a:rPr lang="en-US"/>
              <a:t> </a:t>
            </a:r>
            <a:endParaRPr/>
          </a:p>
        </p:txBody>
      </p:sp>
      <p:sp>
        <p:nvSpPr>
          <p:cNvPr id="413" name="Google Shape;413;p26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14" name="Google Shape;41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56425" y="48900"/>
            <a:ext cx="1171875" cy="117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25" y="0"/>
            <a:ext cx="1377250" cy="150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56425" y="48900"/>
            <a:ext cx="1171875" cy="11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5"/>
          <p:cNvSpPr txBox="1"/>
          <p:nvPr>
            <p:ph idx="12" type="sldNum"/>
          </p:nvPr>
        </p:nvSpPr>
        <p:spPr>
          <a:xfrm>
            <a:off x="11214774" y="5501558"/>
            <a:ext cx="1171800" cy="13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</a:rPr>
              <a:t>‹#›</a:t>
            </a:fld>
            <a:endParaRPr sz="1200">
              <a:solidFill>
                <a:schemeClr val="lt1"/>
              </a:solidFill>
            </a:endParaRPr>
          </a:p>
        </p:txBody>
      </p:sp>
      <p:pic>
        <p:nvPicPr>
          <p:cNvPr id="301" name="Google Shape;3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25" y="0"/>
            <a:ext cx="1377250" cy="150655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5"/>
          <p:cNvSpPr txBox="1"/>
          <p:nvPr>
            <p:ph type="ctrTitle"/>
          </p:nvPr>
        </p:nvSpPr>
        <p:spPr>
          <a:xfrm>
            <a:off x="952225" y="4008677"/>
            <a:ext cx="7035300" cy="29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Trebuchet MS"/>
              <a:buNone/>
            </a:pPr>
            <a:r>
              <a:rPr lang="en-US" sz="2900">
                <a:solidFill>
                  <a:srgbClr val="F2F2F2"/>
                </a:solidFill>
              </a:rPr>
              <a:t>Group members:</a:t>
            </a:r>
            <a:br>
              <a:rPr lang="en-US" sz="2900">
                <a:solidFill>
                  <a:srgbClr val="F2F2F2"/>
                </a:solidFill>
              </a:rPr>
            </a:br>
            <a:r>
              <a:rPr lang="en-US" sz="2900">
                <a:solidFill>
                  <a:srgbClr val="F2F2F2"/>
                </a:solidFill>
              </a:rPr>
              <a:t>Sabeeh Ali Akbar     i160017</a:t>
            </a:r>
            <a:br>
              <a:rPr lang="en-US" sz="2900">
                <a:solidFill>
                  <a:srgbClr val="F2F2F2"/>
                </a:solidFill>
              </a:rPr>
            </a:br>
            <a:r>
              <a:rPr lang="en-US" sz="2900">
                <a:solidFill>
                  <a:srgbClr val="F2F2F2"/>
                </a:solidFill>
              </a:rPr>
              <a:t>Imran Haider           i160247 </a:t>
            </a:r>
            <a:endParaRPr sz="2900">
              <a:solidFill>
                <a:srgbClr val="F2F2F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Trebuchet MS"/>
              <a:buNone/>
            </a:pPr>
            <a:r>
              <a:rPr lang="en-US" sz="2900">
                <a:solidFill>
                  <a:srgbClr val="F2F2F2"/>
                </a:solidFill>
              </a:rPr>
              <a:t>Asad Mansoor Dar   i160261  </a:t>
            </a:r>
            <a:br>
              <a:rPr b="0" lang="en-US" sz="2900">
                <a:solidFill>
                  <a:srgbClr val="F2F2F2"/>
                </a:solidFill>
              </a:rPr>
            </a:br>
            <a:endParaRPr b="0" sz="2900"/>
          </a:p>
        </p:txBody>
      </p:sp>
      <p:sp>
        <p:nvSpPr>
          <p:cNvPr id="303" name="Google Shape;303;p15"/>
          <p:cNvSpPr txBox="1"/>
          <p:nvPr>
            <p:ph idx="1" type="subTitle"/>
          </p:nvPr>
        </p:nvSpPr>
        <p:spPr>
          <a:xfrm flipH="1">
            <a:off x="420375" y="2305400"/>
            <a:ext cx="7434600" cy="14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3000"/>
              <a:t>      </a:t>
            </a:r>
            <a:r>
              <a:rPr b="1" lang="en-US" sz="3300"/>
              <a:t>Supervisor: Mr. Jawad Hassan</a:t>
            </a:r>
            <a:endParaRPr b="1" sz="33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b="1" lang="en-US" sz="3300"/>
              <a:t>Co Supervisor: Mr. Qasim Mehmood</a:t>
            </a:r>
            <a:endParaRPr b="1" sz="2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6"/>
          <p:cNvSpPr txBox="1"/>
          <p:nvPr>
            <p:ph type="title"/>
          </p:nvPr>
        </p:nvSpPr>
        <p:spPr>
          <a:xfrm>
            <a:off x="1765925" y="52325"/>
            <a:ext cx="8489100" cy="248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00"/>
              <a:t>Contents</a:t>
            </a:r>
            <a:endParaRPr sz="7800"/>
          </a:p>
        </p:txBody>
      </p:sp>
      <p:sp>
        <p:nvSpPr>
          <p:cNvPr id="310" name="Google Shape;310;p16"/>
          <p:cNvSpPr txBox="1"/>
          <p:nvPr>
            <p:ph idx="1" type="body"/>
          </p:nvPr>
        </p:nvSpPr>
        <p:spPr>
          <a:xfrm>
            <a:off x="1851500" y="2139300"/>
            <a:ext cx="8489100" cy="331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❖"/>
            </a:pPr>
            <a:r>
              <a:rPr b="1" lang="en-US" sz="2600"/>
              <a:t>Project overview</a:t>
            </a:r>
            <a:endParaRPr b="1" sz="2600"/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❖"/>
            </a:pPr>
            <a:r>
              <a:rPr b="1" lang="en-US" sz="2600"/>
              <a:t>Data flow diagrams</a:t>
            </a:r>
            <a:endParaRPr b="1" sz="2600"/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❖"/>
            </a:pPr>
            <a:r>
              <a:rPr b="1" lang="en-US" sz="2600"/>
              <a:t>Timeline</a:t>
            </a:r>
            <a:endParaRPr b="1" sz="2600"/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❖"/>
            </a:pPr>
            <a:r>
              <a:rPr b="1" lang="en-US" sz="2600"/>
              <a:t>Implementation</a:t>
            </a:r>
            <a:endParaRPr b="1" sz="2600"/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❖"/>
            </a:pPr>
            <a:r>
              <a:rPr b="1" lang="en-US" sz="2600"/>
              <a:t>models implemented</a:t>
            </a:r>
            <a:endParaRPr b="1" sz="2600"/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❖"/>
            </a:pPr>
            <a:r>
              <a:rPr b="1" lang="en-US" sz="2600"/>
              <a:t>Next iteration</a:t>
            </a:r>
            <a:endParaRPr b="1" sz="2600"/>
          </a:p>
        </p:txBody>
      </p:sp>
      <p:sp>
        <p:nvSpPr>
          <p:cNvPr id="311" name="Google Shape;311;p16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2" name="Google Shape;31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56425" y="48900"/>
            <a:ext cx="1171875" cy="117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25" y="0"/>
            <a:ext cx="1377250" cy="150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7"/>
          <p:cNvSpPr txBox="1"/>
          <p:nvPr>
            <p:ph type="title"/>
          </p:nvPr>
        </p:nvSpPr>
        <p:spPr>
          <a:xfrm>
            <a:off x="1851450" y="174575"/>
            <a:ext cx="8489100" cy="248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00"/>
              <a:t>Project overview</a:t>
            </a:r>
            <a:endParaRPr sz="7800"/>
          </a:p>
        </p:txBody>
      </p:sp>
      <p:sp>
        <p:nvSpPr>
          <p:cNvPr id="320" name="Google Shape;320;p17"/>
          <p:cNvSpPr txBox="1"/>
          <p:nvPr>
            <p:ph idx="1" type="body"/>
          </p:nvPr>
        </p:nvSpPr>
        <p:spPr>
          <a:xfrm>
            <a:off x="2120400" y="2463300"/>
            <a:ext cx="8489100" cy="2349300"/>
          </a:xfrm>
          <a:prstGeom prst="rect">
            <a:avLst/>
          </a:prstGeom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63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Maven Pro"/>
              <a:buChar char="❖"/>
            </a:pPr>
            <a:r>
              <a:rPr b="1" lang="en-US" sz="37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Detection of Racism in Social Media using machine learning</a:t>
            </a:r>
            <a:endParaRPr b="1" sz="37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463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Maven Pro"/>
              <a:buChar char="❖"/>
            </a:pPr>
            <a:r>
              <a:rPr b="1" lang="en-US" sz="37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Roman Urdu</a:t>
            </a:r>
            <a:endParaRPr b="1" sz="37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463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Maven Pro"/>
              <a:buChar char="❖"/>
            </a:pPr>
            <a:r>
              <a:rPr b="1" lang="en-US" sz="37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Web interface</a:t>
            </a:r>
            <a:br>
              <a:rPr b="1" lang="en-US" sz="37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</a:br>
            <a:br>
              <a:rPr b="1" lang="en-US" sz="37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</a:br>
            <a:endParaRPr>
              <a:solidFill>
                <a:srgbClr val="FFFFFF"/>
              </a:solidFill>
            </a:endParaRPr>
          </a:p>
        </p:txBody>
      </p:sp>
      <p:sp>
        <p:nvSpPr>
          <p:cNvPr id="321" name="Google Shape;321;p17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2" name="Google Shape;32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56425" y="48900"/>
            <a:ext cx="1171875" cy="117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25" y="0"/>
            <a:ext cx="1377250" cy="150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8"/>
          <p:cNvSpPr txBox="1"/>
          <p:nvPr>
            <p:ph type="title"/>
          </p:nvPr>
        </p:nvSpPr>
        <p:spPr>
          <a:xfrm>
            <a:off x="252600" y="1699225"/>
            <a:ext cx="11686800" cy="3037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00"/>
              <a:t>Data Flow diagrams</a:t>
            </a:r>
            <a:endParaRPr sz="7800"/>
          </a:p>
        </p:txBody>
      </p:sp>
      <p:sp>
        <p:nvSpPr>
          <p:cNvPr id="330" name="Google Shape;330;p18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1" name="Google Shape;33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56425" y="48900"/>
            <a:ext cx="1171875" cy="117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25" y="0"/>
            <a:ext cx="1377250" cy="150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9"/>
          <p:cNvSpPr txBox="1"/>
          <p:nvPr>
            <p:ph type="title"/>
          </p:nvPr>
        </p:nvSpPr>
        <p:spPr>
          <a:xfrm>
            <a:off x="1851500" y="1030300"/>
            <a:ext cx="8489100" cy="248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9"/>
          <p:cNvSpPr txBox="1"/>
          <p:nvPr>
            <p:ph idx="1" type="body"/>
          </p:nvPr>
        </p:nvSpPr>
        <p:spPr>
          <a:xfrm>
            <a:off x="1851500" y="3616400"/>
            <a:ext cx="8489100" cy="14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9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1" name="Google Shape;34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827" y="701700"/>
            <a:ext cx="8689772" cy="5985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56425" y="48900"/>
            <a:ext cx="1171875" cy="117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25" y="0"/>
            <a:ext cx="1377250" cy="150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0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0" name="Google Shape;35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9375" y="473700"/>
            <a:ext cx="8288275" cy="621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56425" y="48900"/>
            <a:ext cx="1171875" cy="117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25" y="0"/>
            <a:ext cx="1377250" cy="150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1"/>
          <p:cNvSpPr txBox="1"/>
          <p:nvPr>
            <p:ph type="title"/>
          </p:nvPr>
        </p:nvSpPr>
        <p:spPr>
          <a:xfrm>
            <a:off x="1927750" y="-195575"/>
            <a:ext cx="8489100" cy="248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00"/>
              <a:t>Timeline</a:t>
            </a:r>
            <a:endParaRPr sz="7800"/>
          </a:p>
        </p:txBody>
      </p:sp>
      <p:sp>
        <p:nvSpPr>
          <p:cNvPr id="359" name="Google Shape;359;p21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0" name="Google Shape;360;p21"/>
          <p:cNvSpPr txBox="1"/>
          <p:nvPr/>
        </p:nvSpPr>
        <p:spPr>
          <a:xfrm>
            <a:off x="312000" y="2185050"/>
            <a:ext cx="2653200" cy="378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ITERATION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State of the art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Dataset  collection/generation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Annotation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Data pre-processing</a:t>
            </a:r>
            <a:endParaRPr/>
          </a:p>
        </p:txBody>
      </p:sp>
      <p:sp>
        <p:nvSpPr>
          <p:cNvPr id="361" name="Google Shape;361;p21"/>
          <p:cNvSpPr txBox="1"/>
          <p:nvPr/>
        </p:nvSpPr>
        <p:spPr>
          <a:xfrm>
            <a:off x="3201540" y="2185061"/>
            <a:ext cx="2714700" cy="37857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ITERATION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Initial Training and detection of racism words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Design of GUI and Testing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2" name="Google Shape;362;p21"/>
          <p:cNvSpPr txBox="1"/>
          <p:nvPr/>
        </p:nvSpPr>
        <p:spPr>
          <a:xfrm>
            <a:off x="6091475" y="2185050"/>
            <a:ext cx="2653200" cy="37857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ITERATION 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Detection of racism sentences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Contextual based classification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3" name="Google Shape;363;p21"/>
          <p:cNvSpPr txBox="1"/>
          <p:nvPr/>
        </p:nvSpPr>
        <p:spPr>
          <a:xfrm>
            <a:off x="9172647" y="2185061"/>
            <a:ext cx="2441700" cy="37857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ITERATION 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Design and final GUI design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Testing and deployment in website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64" name="Google Shape;36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56425" y="48900"/>
            <a:ext cx="1171875" cy="117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25" y="0"/>
            <a:ext cx="1377250" cy="150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2"/>
          <p:cNvSpPr txBox="1"/>
          <p:nvPr>
            <p:ph type="title"/>
          </p:nvPr>
        </p:nvSpPr>
        <p:spPr>
          <a:xfrm>
            <a:off x="1851450" y="0"/>
            <a:ext cx="8489100" cy="248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00"/>
              <a:t>Implementation</a:t>
            </a:r>
            <a:endParaRPr sz="7800"/>
          </a:p>
        </p:txBody>
      </p:sp>
      <p:sp>
        <p:nvSpPr>
          <p:cNvPr id="372" name="Google Shape;372;p22"/>
          <p:cNvSpPr txBox="1"/>
          <p:nvPr>
            <p:ph idx="1" type="body"/>
          </p:nvPr>
        </p:nvSpPr>
        <p:spPr>
          <a:xfrm>
            <a:off x="1290450" y="1914975"/>
            <a:ext cx="9050100" cy="4401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b="1" lang="en-US" sz="3000"/>
              <a:t>collection of dataset</a:t>
            </a:r>
            <a:endParaRPr b="1"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b="1" lang="en-US" sz="3000"/>
              <a:t>Annotation</a:t>
            </a:r>
            <a:endParaRPr b="1"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b="1" lang="en-US" sz="3000"/>
              <a:t>Pre-Processing</a:t>
            </a:r>
            <a:endParaRPr b="1" sz="30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➢"/>
            </a:pPr>
            <a:r>
              <a:rPr b="1" lang="en-US" sz="2600"/>
              <a:t>Case Folding</a:t>
            </a:r>
            <a:endParaRPr b="1"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➢"/>
            </a:pPr>
            <a:r>
              <a:rPr b="1" lang="en-US" sz="2600"/>
              <a:t>Punctuation removal</a:t>
            </a:r>
            <a:endParaRPr b="1"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➢"/>
            </a:pPr>
            <a:r>
              <a:rPr b="1" lang="en-US" sz="2600"/>
              <a:t>Stop words removal</a:t>
            </a:r>
            <a:endParaRPr b="1"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➢"/>
            </a:pPr>
            <a:r>
              <a:rPr b="1" lang="en-US" sz="2600"/>
              <a:t>Tokenization</a:t>
            </a:r>
            <a:endParaRPr b="1" sz="26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b="1" lang="en-US" sz="3000"/>
              <a:t>Training and Testing of different models</a:t>
            </a:r>
            <a:endParaRPr b="1"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b="1" lang="en-US" sz="3000"/>
              <a:t>Design of GUI and Testing</a:t>
            </a:r>
            <a:endParaRPr b="1" sz="3000"/>
          </a:p>
          <a:p>
            <a:pPr indent="0" lvl="0" marL="0" rtl="0" algn="ctr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2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4" name="Google Shape;37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56425" y="48900"/>
            <a:ext cx="1171875" cy="117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25" y="0"/>
            <a:ext cx="1377250" cy="150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