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4"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01-Feb-21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01-Feb-21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01-Feb-21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01-Feb-21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01-Feb-21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01-Feb-21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01-Feb-21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01-Feb-21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01-Feb-21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marL="0" marR="0" algn="l">
              <a:lnSpc>
                <a:spcPct val="107000"/>
              </a:lnSpc>
              <a:spcBef>
                <a:spcPts val="0"/>
              </a:spcBef>
              <a:spcAft>
                <a:spcPts val="800"/>
              </a:spcAft>
            </a:pPr>
            <a:r>
              <a:rPr lang="en-US" sz="20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t>Capstone 2</a:t>
            </a:r>
            <a:br>
              <a:rPr lang="en-US" sz="28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br>
            <a:r>
              <a:rPr lang="en-US" sz="28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t>Music Recommendation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lgn="r">
              <a:spcAft>
                <a:spcPts val="600"/>
              </a:spcAft>
            </a:pPr>
            <a:r>
              <a:rPr lang="en-US" dirty="0">
                <a:solidFill>
                  <a:schemeClr val="tx1"/>
                </a:solidFill>
                <a:latin typeface="Calibri" panose="020F0502020204030204" pitchFamily="34" charset="0"/>
                <a:cs typeface="Calibri" panose="020F0502020204030204" pitchFamily="34" charset="0"/>
              </a:rPr>
              <a:t>Supervisor : Marcos </a:t>
            </a:r>
            <a:r>
              <a:rPr lang="en-US" sz="1600" dirty="0">
                <a:solidFill>
                  <a:schemeClr val="tx1"/>
                </a:solidFill>
                <a:latin typeface="Calibri" panose="020F0502020204030204" pitchFamily="34" charset="0"/>
                <a:cs typeface="Calibri" panose="020F0502020204030204" pitchFamily="34" charset="0"/>
              </a:rPr>
              <a:t>BittenCourt</a:t>
            </a:r>
          </a:p>
        </p:txBody>
      </p:sp>
      <p:cxnSp>
        <p:nvCxnSpPr>
          <p:cNvPr id="5" name="Straight Connector 4">
            <a:extLst>
              <a:ext uri="{FF2B5EF4-FFF2-40B4-BE49-F238E27FC236}">
                <a16:creationId xmlns:a16="http://schemas.microsoft.com/office/drawing/2014/main" id="{98598370-FE50-4750-81E1-41B04CC2EA88}"/>
              </a:ext>
            </a:extLst>
          </p:cNvPr>
          <p:cNvCxnSpPr/>
          <p:nvPr/>
        </p:nvCxnSpPr>
        <p:spPr>
          <a:xfrm>
            <a:off x="6096000" y="3636579"/>
            <a:ext cx="4456386"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DFA08-B1C9-48C4-8979-2B57FEE3030D}"/>
              </a:ext>
            </a:extLst>
          </p:cNvPr>
          <p:cNvSpPr txBox="1"/>
          <p:nvPr/>
        </p:nvSpPr>
        <p:spPr>
          <a:xfrm>
            <a:off x="357351" y="451945"/>
            <a:ext cx="8881241" cy="3354765"/>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Solution Design </a:t>
            </a:r>
          </a:p>
          <a:p>
            <a:pPr marL="0" marR="0"/>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Music App: UI consist of User profile, User Preference, User Playlist . These details persist in NoSQL DB.</a:t>
            </a:r>
          </a:p>
          <a:p>
            <a:pPr marR="0" lvl="0" algn="just">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Music ML: Trained Machine Learning model deploys on Azure ML.</a:t>
            </a:r>
          </a:p>
          <a:p>
            <a:pPr marR="0" lvl="0" algn="just">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Music App calls rest service exposed from Music ML model for music recommendation.</a:t>
            </a:r>
          </a:p>
          <a:p>
            <a:pPr marL="342900" marR="0" lvl="0" indent="-342900" algn="just">
              <a:spcBef>
                <a:spcPts val="0"/>
              </a:spcBef>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R="0" lvl="0" algn="just">
              <a:spcBef>
                <a:spcPts val="0"/>
              </a:spcBef>
              <a:spcAft>
                <a:spcPts val="0"/>
              </a:spcAft>
            </a:pPr>
            <a:r>
              <a:rPr lang="en-US" sz="1600" b="1" dirty="0">
                <a:latin typeface="Calibri" panose="020F0502020204030204" pitchFamily="34" charset="0"/>
                <a:ea typeface="Calibri" panose="020F0502020204030204" pitchFamily="34" charset="0"/>
                <a:cs typeface="Calibri" panose="020F0502020204030204" pitchFamily="34" charset="0"/>
              </a:rPr>
              <a:t>Continues &gt; &gt; &gt; &gt; &gt; &gt;&gt;&gt;&gt;&gt;</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4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95798" y="479591"/>
            <a:ext cx="9569175" cy="1371600"/>
          </a:xfrm>
        </p:spPr>
        <p:txBody>
          <a:bodyPr>
            <a:normAutofit/>
          </a:bodyPr>
          <a:lstStyle/>
          <a:p>
            <a:pPr algn="ctr"/>
            <a:r>
              <a:rPr lang="en-US" dirty="0">
                <a:latin typeface="Calibri" panose="020F0502020204030204" pitchFamily="34" charset="0"/>
                <a:cs typeface="Calibri" panose="020F0502020204030204" pitchFamily="34" charset="0"/>
              </a:rPr>
              <a:t>Music Recommendation App’s Team</a:t>
            </a:r>
          </a:p>
        </p:txBody>
      </p:sp>
      <p:graphicFrame>
        <p:nvGraphicFramePr>
          <p:cNvPr id="6" name="Object 5">
            <a:extLst>
              <a:ext uri="{FF2B5EF4-FFF2-40B4-BE49-F238E27FC236}">
                <a16:creationId xmlns:a16="http://schemas.microsoft.com/office/drawing/2014/main" id="{4C24C903-BF63-4F49-A437-65FE2F8FA231}"/>
              </a:ext>
            </a:extLst>
          </p:cNvPr>
          <p:cNvGraphicFramePr>
            <a:graphicFrameLocks noChangeAspect="1"/>
          </p:cNvGraphicFramePr>
          <p:nvPr>
            <p:extLst>
              <p:ext uri="{D42A27DB-BD31-4B8C-83A1-F6EECF244321}">
                <p14:modId xmlns:p14="http://schemas.microsoft.com/office/powerpoint/2010/main" val="2648397423"/>
              </p:ext>
            </p:extLst>
          </p:nvPr>
        </p:nvGraphicFramePr>
        <p:xfrm>
          <a:off x="1195388" y="2049463"/>
          <a:ext cx="9569450" cy="1644650"/>
        </p:xfrm>
        <a:graphic>
          <a:graphicData uri="http://schemas.openxmlformats.org/presentationml/2006/ole">
            <mc:AlternateContent xmlns:mc="http://schemas.openxmlformats.org/markup-compatibility/2006">
              <mc:Choice xmlns:v="urn:schemas-microsoft-com:vml" Requires="v">
                <p:oleObj name="Worksheet" r:id="rId2" imgW="7924800" imgH="1362031" progId="Excel.Sheet.12">
                  <p:embed/>
                </p:oleObj>
              </mc:Choice>
              <mc:Fallback>
                <p:oleObj name="Worksheet" r:id="rId2" imgW="7924800" imgH="1362031" progId="Excel.Sheet.12">
                  <p:embed/>
                  <p:pic>
                    <p:nvPicPr>
                      <p:cNvPr id="0" name=""/>
                      <p:cNvPicPr/>
                      <p:nvPr/>
                    </p:nvPicPr>
                    <p:blipFill>
                      <a:blip r:embed="rId3"/>
                      <a:stretch>
                        <a:fillRect/>
                      </a:stretch>
                    </p:blipFill>
                    <p:spPr>
                      <a:xfrm>
                        <a:off x="1195388" y="2049463"/>
                        <a:ext cx="9569450" cy="1644650"/>
                      </a:xfrm>
                      <a:prstGeom prst="rect">
                        <a:avLst/>
                      </a:prstGeom>
                    </p:spPr>
                  </p:pic>
                </p:oleObj>
              </mc:Fallback>
            </mc:AlternateContent>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3323987"/>
          </a:xfrm>
          <a:prstGeom prst="rect">
            <a:avLst/>
          </a:prstGeom>
          <a:noFill/>
        </p:spPr>
        <p:txBody>
          <a:bodyPr wrap="square" rtlCol="0">
            <a:spAutoFit/>
          </a:bodyPr>
          <a:lstStyle/>
          <a:p>
            <a:pPr marL="0" marR="0" algn="just">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Problem statement</a:t>
            </a:r>
          </a:p>
          <a:p>
            <a:pPr marL="0" marR="0" algn="just">
              <a:spcBef>
                <a:spcPts val="0"/>
              </a:spcBef>
              <a:spcAft>
                <a:spcPts val="0"/>
              </a:spcAft>
            </a:pP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is time consuming and difficult to find your favorite music . There are lot of options available and user waste a lot of time finding their favorite music.</a:t>
            </a:r>
          </a:p>
          <a:p>
            <a:pPr marL="285750" marR="0" indent="-285750" algn="just">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i="0" dirty="0">
                <a:solidFill>
                  <a:srgbClr val="202124"/>
                </a:solidFill>
                <a:effectLst/>
                <a:latin typeface="Calibri" panose="020F0502020204030204" pitchFamily="34" charset="0"/>
                <a:cs typeface="Calibri" panose="020F0502020204030204" pitchFamily="34" charset="0"/>
              </a:rPr>
              <a:t>Recommender system has the ability to predict whether a particular user would prefer an item or not based on the user's profile. Recommender systems are beneficial to both service providers and users. They reduce transaction costs of finding and selecting items.</a:t>
            </a:r>
          </a:p>
          <a:p>
            <a:pPr marR="0" algn="just">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The goal is to implement the content-based filtering to build a comprehensive recommender system. Recommender system should suggest music based on personal preference and experience.</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42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4339650"/>
          </a:xfrm>
          <a:prstGeom prst="rect">
            <a:avLst/>
          </a:prstGeom>
          <a:noFill/>
        </p:spPr>
        <p:txBody>
          <a:bodyPr wrap="square" rtlCol="0">
            <a:spAutoFit/>
          </a:bodyPr>
          <a:lstStyle/>
          <a:p>
            <a:pPr marL="0" marR="0" algn="just">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Executive Summary</a:t>
            </a: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 is a program/system that tries to make a prediction based on users’ past behavior and preferences.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systems are typically seen in applications such as music listening, watching movies and e-commerce applications where users’ behavior can be modeled based on the history of purchases or consumption.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 benefits a user in many ways because of its nature of prediction, value-add, and ease of consumption.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A user would not have to spend hours to decide about a particular movie or music or a product. The relevant and useful content gets delivered to the user at appropriate times.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Our aim is to build such a recommendation system using the existing tools and technologies.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3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3785652"/>
          </a:xfrm>
          <a:prstGeom prst="rect">
            <a:avLst/>
          </a:prstGeom>
          <a:noFill/>
        </p:spPr>
        <p:txBody>
          <a:bodyPr wrap="square" rtlCol="0">
            <a:spAutoFit/>
          </a:bodyPr>
          <a:lstStyle/>
          <a:p>
            <a:pPr marL="0" marR="95250" algn="just">
              <a:spcBef>
                <a:spcPts val="5"/>
              </a:spcBef>
              <a:spcAft>
                <a:spcPts val="0"/>
              </a:spcAft>
              <a:tabLst>
                <a:tab pos="978535" algn="l"/>
              </a:tabLst>
            </a:pPr>
            <a:r>
              <a:rPr lang="en-US" sz="2400" b="1" dirty="0">
                <a:effectLst/>
                <a:latin typeface="Calibri" panose="020F0502020204030204" pitchFamily="34" charset="0"/>
                <a:ea typeface="Calibri" panose="020F0502020204030204" pitchFamily="34" charset="0"/>
                <a:cs typeface="Calibri" panose="020F0502020204030204" pitchFamily="34" charset="0"/>
              </a:rPr>
              <a:t>Rationale Statement</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rPr>
              <a:t>We see an explosion of Music streaming apps these days and sometimes wonder how we get the relevant set of songs when we open the application. These are recommendation systems which are based on previous watching/listening history and feedback.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rPr>
              <a:t>Most of them work based on Collaborative and Content-based filtering.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Our target is to build a music recommender app who can predict songs or podcast as per user choice, by using machine learning and deep learning algorithms. Music recommender system would be trained and tested accurately to meet the required necessity.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39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4224233"/>
          </a:xfrm>
          <a:prstGeom prst="rect">
            <a:avLst/>
          </a:prstGeom>
          <a:noFill/>
        </p:spPr>
        <p:txBody>
          <a:bodyPr wrap="square" rtlCol="0">
            <a:spAutoFit/>
          </a:bodyPr>
          <a:lstStyle/>
          <a:p>
            <a:pPr marL="0" marR="0" algn="just">
              <a:spcBef>
                <a:spcPts val="0"/>
              </a:spcBef>
              <a:spcAft>
                <a:spcPts val="0"/>
              </a:spcAft>
            </a:pPr>
            <a:r>
              <a:rPr lang="en-US" sz="2400" b="1"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List of Tasks </a:t>
            </a:r>
          </a:p>
          <a:p>
            <a:pPr marL="0" marR="0" algn="just">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Literature Survey</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Dataset collection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 cleaning and pre-processing</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 visualization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Algorithm selection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Designing Recommender Architecture</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Implementation of the algorithms</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Quantitative analysis of the results</a:t>
            </a:r>
          </a:p>
          <a:p>
            <a:pPr marL="342900" marR="0" lvl="0" indent="-342900" algn="just">
              <a:spcBef>
                <a:spcPts val="300"/>
              </a:spcBef>
              <a:spcAft>
                <a:spcPts val="0"/>
              </a:spcAft>
              <a:buFont typeface="+mj-lt"/>
              <a:buAutoNum type="arabicPeriod"/>
              <a:tabLst>
                <a:tab pos="457200" algn="l"/>
              </a:tabLst>
            </a:pPr>
            <a:endParaRPr lang="en-US" dirty="0">
              <a:solidFill>
                <a:srgbClr val="24292E"/>
              </a:solidFill>
              <a:latin typeface="Segoe UI" panose="020B0502040204020203" pitchFamily="34" charset="0"/>
              <a:ea typeface="Calibri" panose="020F0502020204030204" pitchFamily="34" charset="0"/>
              <a:cs typeface="Arial" panose="020B0604020202020204" pitchFamily="34" charset="0"/>
            </a:endParaRPr>
          </a:p>
          <a:p>
            <a:pPr marR="0" lvl="0" algn="just">
              <a:spcBef>
                <a:spcPts val="30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629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433C6-C6E0-4092-8551-D71A7352F43E}"/>
              </a:ext>
            </a:extLst>
          </p:cNvPr>
          <p:cNvSpPr txBox="1"/>
          <p:nvPr/>
        </p:nvSpPr>
        <p:spPr>
          <a:xfrm>
            <a:off x="409903" y="483475"/>
            <a:ext cx="10510345" cy="3754874"/>
          </a:xfrm>
          <a:prstGeom prst="rect">
            <a:avLst/>
          </a:prstGeom>
          <a:noFill/>
        </p:spPr>
        <p:txBody>
          <a:bodyPr wrap="square">
            <a:spAutoFit/>
          </a:bodyPr>
          <a:lstStyle/>
          <a:p>
            <a:pPr marL="0" marR="0" algn="just">
              <a:spcBef>
                <a:spcPts val="0"/>
              </a:spcBef>
              <a:spcAft>
                <a:spcPts val="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Approach:</a:t>
            </a:r>
          </a:p>
          <a:p>
            <a:pPr marL="0" marR="0" algn="just">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we will use content filtering and collaborative filtering for recommendation of music.</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0"/>
              </a:spcAft>
            </a:pPr>
            <a:r>
              <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rPr>
              <a:t>Homepage Recommendations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1200"/>
              </a:spcBef>
              <a:spcAft>
                <a:spcPts val="1200"/>
              </a:spcAft>
            </a:pPr>
            <a:r>
              <a:rPr lang="en-US"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Homepage recommendations are personalized to a user based on their known interests. Every user sees different recommendations.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0"/>
              </a:spcAft>
            </a:pPr>
            <a:r>
              <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rPr>
              <a:t>Related Item Recommendations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1200"/>
              </a:spcBef>
              <a:spcAft>
                <a:spcPts val="1200"/>
              </a:spcAft>
            </a:pPr>
            <a:r>
              <a:rPr lang="en-US"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Related music recommendation are recommendations like a particular song. Users looking for a song may also see a list of related music.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095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2AB81-A712-4920-8B01-450D34685886}"/>
              </a:ext>
            </a:extLst>
          </p:cNvPr>
          <p:cNvSpPr txBox="1"/>
          <p:nvPr/>
        </p:nvSpPr>
        <p:spPr>
          <a:xfrm>
            <a:off x="420415" y="367862"/>
            <a:ext cx="11193516" cy="62478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a:t>
            </a:r>
            <a:endParaRPr kumimoji="0" lang="en-CA"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set selected from Kaggle competition “WSDM-</a:t>
            </a:r>
            <a:r>
              <a:rPr kumimoji="0" lang="en-CA"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KKBox</a:t>
            </a: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Music Recommendation Challenge”.</a:t>
            </a:r>
            <a:endParaRPr kumimoji="0" lang="en-US"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train.csv</a:t>
            </a:r>
            <a:endParaRPr kumimoji="0" lang="en-US"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msno</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user 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song 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source_system_tab</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the name of the tab where the event was triggered. </a:t>
            </a: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source_screen_name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name of the layout a user sees.</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source_type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an entry point a user first plays music on mobile apps. An entry point could be</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album</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online-playlist</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songs.csv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songs. Note that data is in </a:t>
            </a:r>
            <a:r>
              <a:rPr kumimoji="0" lang="en-CA" altLang="en-US"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unicode</a:t>
            </a: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song_length</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in </a:t>
            </a: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genre_ids</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genre category. Some songs have multiple genres, and they are separated by</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artist_name</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composer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lyricist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members.csv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information.</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msno</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city</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bd: age. Note: this column has outlier values, please use your judgement.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gender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registered_via</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registration method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registration_init_time</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expiration_date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song_extra_info.csv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 name - the name of the song.</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sz="1000" dirty="0"/>
          </a:p>
        </p:txBody>
      </p:sp>
    </p:spTree>
    <p:extLst>
      <p:ext uri="{BB962C8B-B14F-4D97-AF65-F5344CB8AC3E}">
        <p14:creationId xmlns:p14="http://schemas.microsoft.com/office/powerpoint/2010/main" val="252209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16E7D-A4FF-48D1-8FAC-16140FDF56E3}"/>
              </a:ext>
            </a:extLst>
          </p:cNvPr>
          <p:cNvSpPr txBox="1"/>
          <p:nvPr/>
        </p:nvSpPr>
        <p:spPr>
          <a:xfrm>
            <a:off x="367861" y="388883"/>
            <a:ext cx="8975835" cy="5486117"/>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Machine Learning Algorithms:</a:t>
            </a: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KNN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LightGBM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Deep Learning (optional)</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spcBef>
                <a:spcPts val="0"/>
              </a:spcBef>
              <a:spcAft>
                <a:spcPts val="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r>
              <a:rPr lang="en-US" sz="1800" b="1" dirty="0">
                <a:effectLst/>
                <a:latin typeface="Times New Roman" panose="02020603050405020304" pitchFamily="18" charset="0"/>
                <a:ea typeface="Times New Roman" panose="02020603050405020304" pitchFamily="18" charset="0"/>
              </a:rPr>
              <a:t>Tools/Technologies/Frameworks:</a:t>
            </a: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Python 3.7</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Java 1.8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Jupyter</a:t>
            </a:r>
            <a:r>
              <a:rPr lang="en-US" sz="1600" dirty="0">
                <a:effectLst/>
                <a:latin typeface="Calibri" panose="020F0502020204030204" pitchFamily="34" charset="0"/>
                <a:ea typeface="Calibri" panose="020F0502020204030204" pitchFamily="34" charset="0"/>
                <a:cs typeface="Calibri" panose="020F0502020204030204" pitchFamily="34" charset="0"/>
              </a:rPr>
              <a:t> Notebook 6.0.0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Azure ML studio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Javascript</a:t>
            </a:r>
            <a:r>
              <a:rPr lang="en-US" sz="1600" dirty="0">
                <a:effectLst/>
                <a:latin typeface="Calibri" panose="020F0502020204030204" pitchFamily="34" charset="0"/>
                <a:ea typeface="Calibri" panose="020F0502020204030204" pitchFamily="34" charset="0"/>
                <a:cs typeface="Calibri" panose="020F0502020204030204" pitchFamily="34" charset="0"/>
              </a:rPr>
              <a:t> Frameworks for UI</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NOSQL DB for Application Backend.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Rest service in 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Github</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a:r>
              <a:rPr lang="en-US" sz="1800" b="1" dirty="0">
                <a:effectLst/>
                <a:latin typeface="Times New Roman" panose="02020603050405020304" pitchFamily="18" charset="0"/>
                <a:ea typeface="Times New Roman" panose="02020603050405020304" pitchFamily="18" charset="0"/>
              </a:rPr>
              <a:t>Assumptions &amp; Constraints</a:t>
            </a:r>
          </a:p>
          <a:p>
            <a:pPr marL="285750" marR="0" lvl="0" indent="-285750">
              <a:spcBef>
                <a:spcPts val="0"/>
              </a:spcBef>
              <a:spcAft>
                <a:spcPts val="0"/>
              </a:spcAft>
              <a:buSzPts val="1000"/>
              <a:buFont typeface="Arial" panose="020B0604020202020204" pitchFamily="34" charset="0"/>
              <a:buChar char="•"/>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It is challenging to understand the mathematical formulae, derivations and concepts behind content based and collaborative filtering.</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spcBef>
                <a:spcPts val="300"/>
              </a:spcBef>
              <a:spcAft>
                <a:spcPts val="0"/>
              </a:spcAft>
              <a:buSzPts val="1000"/>
              <a:buFont typeface="Arial" panose="020B0604020202020204" pitchFamily="34" charset="0"/>
              <a:buChar char="•"/>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The understanding of the dataset and the relevant features are time consuming.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spcBef>
                <a:spcPts val="0"/>
              </a:spcBef>
              <a:spcAft>
                <a:spcPts val="0"/>
              </a:spcAf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5882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{9F4CC317-A7AB-43F0-BF62-7ED02B884EDC}tf78438558_win32</Template>
  <TotalTime>105</TotalTime>
  <Words>761</Words>
  <Application>Microsoft Office PowerPoint</Application>
  <PresentationFormat>Widescreen</PresentationFormat>
  <Paragraphs>110</Paragraphs>
  <Slides>10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Calibri Light</vt:lpstr>
      <vt:lpstr>Century Gothic</vt:lpstr>
      <vt:lpstr>Consolas</vt:lpstr>
      <vt:lpstr>Garamond</vt:lpstr>
      <vt:lpstr>Segoe UI</vt:lpstr>
      <vt:lpstr>Symbol</vt:lpstr>
      <vt:lpstr>Times New Roman</vt:lpstr>
      <vt:lpstr>SavonVTI</vt:lpstr>
      <vt:lpstr>Microsoft Excel Worksheet</vt:lpstr>
      <vt:lpstr>Capstone 2 Music Recommendation App</vt:lpstr>
      <vt:lpstr>Music Recommendation App’s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Music Recommendation App</dc:title>
  <dc:creator>Muhammad Imran</dc:creator>
  <cp:lastModifiedBy>Muhammad Imran</cp:lastModifiedBy>
  <cp:revision>17</cp:revision>
  <dcterms:created xsi:type="dcterms:W3CDTF">2021-01-14T16:15:42Z</dcterms:created>
  <dcterms:modified xsi:type="dcterms:W3CDTF">2021-02-01T17:54:43Z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