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Пользовательские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3702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Много-операторная 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Отметим, что в </a:t>
            </a:r>
            <a:r>
              <a:rPr lang="ru-RU" sz="2000" dirty="0" smtClean="0"/>
              <a:t>много-операторной </a:t>
            </a:r>
            <a:r>
              <a:rPr lang="ru-RU" sz="2000" dirty="0"/>
              <a:t>функции </a:t>
            </a:r>
            <a:r>
              <a:rPr lang="ru-RU" sz="2000" dirty="0" smtClean="0"/>
              <a:t>возвращаемая </a:t>
            </a:r>
            <a:r>
              <a:rPr lang="ru-RU" sz="2000" dirty="0"/>
              <a:t>таблица не обязательно создается оператором select. Отсюда происходит и название функции. Здесь можно, например, выполнять предварительную обработку данных и создавать временную таблицу, после чего доработать ее и вернуть новую таблицу в вызывающую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29827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ru-RU" dirty="0" smtClean="0"/>
              <a:t>много</a:t>
            </a:r>
            <a:r>
              <a:rPr lang="en-US" dirty="0" smtClean="0"/>
              <a:t>-</a:t>
            </a:r>
            <a:r>
              <a:rPr lang="ru-RU" dirty="0" smtClean="0"/>
              <a:t>операторной функции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55" y="2065867"/>
            <a:ext cx="7657915" cy="3649662"/>
          </a:xfrm>
        </p:spPr>
      </p:pic>
    </p:spTree>
    <p:extLst>
      <p:ext uri="{BB962C8B-B14F-4D97-AF65-F5344CB8AC3E}">
        <p14:creationId xmlns:p14="http://schemas.microsoft.com/office/powerpoint/2010/main" val="372403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Вызывается </a:t>
            </a:r>
            <a:r>
              <a:rPr lang="ru-RU" dirty="0" err="1"/>
              <a:t>многооператорная</a:t>
            </a:r>
            <a:r>
              <a:rPr lang="ru-RU" dirty="0"/>
              <a:t> табличная функция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80" y="3423368"/>
            <a:ext cx="8164064" cy="1086002"/>
          </a:xfrm>
        </p:spPr>
      </p:pic>
    </p:spTree>
    <p:extLst>
      <p:ext uri="{BB962C8B-B14F-4D97-AF65-F5344CB8AC3E}">
        <p14:creationId xmlns:p14="http://schemas.microsoft.com/office/powerpoint/2010/main" val="362453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406400"/>
            <a:ext cx="10131425" cy="5537200"/>
          </a:xfrm>
        </p:spPr>
        <p:txBody>
          <a:bodyPr>
            <a:normAutofit/>
          </a:bodyPr>
          <a:lstStyle/>
          <a:p>
            <a:r>
              <a:rPr lang="ru-RU" sz="2400" dirty="0"/>
              <a:t>В качестве примера напишем </a:t>
            </a:r>
            <a:r>
              <a:rPr lang="ru-RU" sz="2400" dirty="0" smtClean="0"/>
              <a:t>много</a:t>
            </a:r>
            <a:r>
              <a:rPr lang="en-US" sz="2400" dirty="0" smtClean="0"/>
              <a:t>-</a:t>
            </a:r>
            <a:r>
              <a:rPr lang="ru-RU" sz="2400" dirty="0" smtClean="0"/>
              <a:t>операторную табличную </a:t>
            </a:r>
            <a:r>
              <a:rPr lang="ru-RU" sz="2400" dirty="0"/>
              <a:t>функцию, которая возвращает название магазина (-ов), который продал наибольшее количество книг. Данный процесс можно разделить на два этапа</a:t>
            </a:r>
            <a:r>
              <a:rPr lang="ru-RU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 ■</a:t>
            </a:r>
            <a:r>
              <a:rPr lang="en-US" sz="2400" dirty="0" smtClean="0"/>
              <a:t>	</a:t>
            </a:r>
            <a:r>
              <a:rPr lang="ru-RU" sz="2400" dirty="0" smtClean="0"/>
              <a:t> </a:t>
            </a:r>
            <a:r>
              <a:rPr lang="ru-RU" sz="2400" dirty="0"/>
              <a:t>первый – создадим временную таблицу, которая возвращает название книги и количество </a:t>
            </a:r>
            <a:r>
              <a:rPr lang="ru-RU" sz="2400" dirty="0" smtClean="0"/>
              <a:t>магазинов</a:t>
            </a:r>
            <a:r>
              <a:rPr lang="ru-RU" sz="2400" dirty="0"/>
              <a:t>, которые их продают;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■</a:t>
            </a:r>
            <a:r>
              <a:rPr lang="en-US" sz="2400" dirty="0" smtClean="0"/>
              <a:t>	</a:t>
            </a:r>
            <a:r>
              <a:rPr lang="ru-RU" sz="2400" dirty="0" smtClean="0"/>
              <a:t> </a:t>
            </a:r>
            <a:r>
              <a:rPr lang="ru-RU" sz="2400" dirty="0"/>
              <a:t>второй – получаем магазин, продавший </a:t>
            </a:r>
            <a:r>
              <a:rPr lang="ru-RU" sz="2400" dirty="0" smtClean="0"/>
              <a:t>максимальное </a:t>
            </a:r>
            <a:r>
              <a:rPr lang="ru-RU" sz="2400" dirty="0"/>
              <a:t>количество книг.</a:t>
            </a:r>
          </a:p>
        </p:txBody>
      </p:sp>
    </p:spTree>
    <p:extLst>
      <p:ext uri="{BB962C8B-B14F-4D97-AF65-F5344CB8AC3E}">
        <p14:creationId xmlns:p14="http://schemas.microsoft.com/office/powerpoint/2010/main" val="119525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функций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80" y="2065867"/>
            <a:ext cx="7515066" cy="3649662"/>
          </a:xfrm>
        </p:spPr>
      </p:pic>
    </p:spTree>
    <p:extLst>
      <p:ext uri="{BB962C8B-B14F-4D97-AF65-F5344CB8AC3E}">
        <p14:creationId xmlns:p14="http://schemas.microsoft.com/office/powerpoint/2010/main" val="275558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Alter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Несмотря на то, что с помощью оператора ALTER FUNCTION можно изменить функцию практически </a:t>
            </a:r>
            <a:r>
              <a:rPr lang="ru-RU" sz="2000" dirty="0" smtClean="0"/>
              <a:t>полностью</a:t>
            </a:r>
            <a:r>
              <a:rPr lang="ru-RU" sz="2000" dirty="0"/>
              <a:t>, использовать данный оператор для </a:t>
            </a:r>
            <a:r>
              <a:rPr lang="ru-RU" sz="2000" dirty="0" smtClean="0"/>
              <a:t>преобразования </a:t>
            </a:r>
            <a:r>
              <a:rPr lang="ru-RU" sz="2000" dirty="0"/>
              <a:t>скалярной функции в табличную или наоборот запрещено.</a:t>
            </a:r>
          </a:p>
        </p:txBody>
      </p:sp>
    </p:spTree>
    <p:extLst>
      <p:ext uri="{BB962C8B-B14F-4D97-AF65-F5344CB8AC3E}">
        <p14:creationId xmlns:p14="http://schemas.microsoft.com/office/powerpoint/2010/main" val="234685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пользовательской функции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39" y="3463994"/>
            <a:ext cx="8221222" cy="704948"/>
          </a:xfrm>
        </p:spPr>
      </p:pic>
    </p:spTree>
    <p:extLst>
      <p:ext uri="{BB962C8B-B14F-4D97-AF65-F5344CB8AC3E}">
        <p14:creationId xmlns:p14="http://schemas.microsoft.com/office/powerpoint/2010/main" val="343968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Получить </a:t>
            </a:r>
            <a:r>
              <a:rPr lang="ru-RU" sz="2000" dirty="0" smtClean="0"/>
              <a:t>список </a:t>
            </a:r>
            <a:r>
              <a:rPr lang="ru-RU" sz="2000" dirty="0"/>
              <a:t>пользовательских функций можно из </a:t>
            </a:r>
            <a:r>
              <a:rPr lang="ru-RU" sz="2000" dirty="0" smtClean="0"/>
              <a:t>системного </a:t>
            </a:r>
            <a:r>
              <a:rPr lang="ru-RU" sz="2000" dirty="0"/>
              <a:t>представления </a:t>
            </a:r>
            <a:r>
              <a:rPr lang="en-US" sz="2000" dirty="0" smtClean="0">
                <a:solidFill>
                  <a:schemeClr val="accent6"/>
                </a:solidFill>
              </a:rPr>
              <a:t>sys.sql_modules</a:t>
            </a:r>
            <a:endParaRPr lang="ru-RU" sz="2000" dirty="0" smtClean="0">
              <a:solidFill>
                <a:schemeClr val="accent6"/>
              </a:solidFill>
            </a:endParaRPr>
          </a:p>
          <a:p>
            <a:r>
              <a:rPr lang="ru-RU" sz="2000" dirty="0" smtClean="0"/>
              <a:t>Список </a:t>
            </a:r>
            <a:r>
              <a:rPr lang="ru-RU" sz="2000" dirty="0"/>
              <a:t>параметров каждой из них размещается в представлении </a:t>
            </a:r>
            <a:r>
              <a:rPr lang="ru-RU" sz="2000" dirty="0" smtClean="0">
                <a:solidFill>
                  <a:schemeClr val="accent6"/>
                </a:solidFill>
              </a:rPr>
              <a:t>sys.parameters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Типы пользовательских </a:t>
            </a:r>
            <a:r>
              <a:rPr lang="ru-RU" sz="2800" dirty="0" smtClean="0"/>
              <a:t>функций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Скалярные </a:t>
            </a:r>
            <a:r>
              <a:rPr lang="ru-RU" sz="2000" dirty="0"/>
              <a:t>(scalar functions) – это функции, которые возвращают одно скалярное значение, то есть число, строка и т.п</a:t>
            </a:r>
            <a:r>
              <a:rPr lang="ru-RU" sz="2000" dirty="0" smtClean="0"/>
              <a:t>.</a:t>
            </a:r>
          </a:p>
          <a:p>
            <a:r>
              <a:rPr lang="ru-RU" sz="2000" dirty="0" smtClean="0">
                <a:solidFill>
                  <a:schemeClr val="accent6"/>
                </a:solidFill>
              </a:rPr>
              <a:t>Встроенные однотабличные </a:t>
            </a:r>
            <a:r>
              <a:rPr lang="ru-RU" sz="2000" dirty="0"/>
              <a:t>или подставляемые </a:t>
            </a:r>
            <a:r>
              <a:rPr lang="ru-RU" sz="2000" dirty="0" smtClean="0"/>
              <a:t>табличные </a:t>
            </a:r>
            <a:r>
              <a:rPr lang="ru-RU" sz="2000" dirty="0"/>
              <a:t>(inline </a:t>
            </a:r>
            <a:r>
              <a:rPr lang="ru-RU" sz="2000" dirty="0" smtClean="0"/>
              <a:t>table valued </a:t>
            </a:r>
            <a:r>
              <a:rPr lang="ru-RU" sz="2000" dirty="0"/>
              <a:t>functions) – это </a:t>
            </a:r>
            <a:r>
              <a:rPr lang="ru-RU" sz="2000" dirty="0" smtClean="0"/>
              <a:t>функции</a:t>
            </a:r>
            <a:r>
              <a:rPr lang="ru-RU" sz="2000" dirty="0"/>
              <a:t>, которые возвращают результат в виде таблицы. </a:t>
            </a:r>
            <a:endParaRPr lang="ru-RU" sz="2000" dirty="0" smtClean="0"/>
          </a:p>
          <a:p>
            <a:r>
              <a:rPr lang="ru-RU" sz="2000" dirty="0" smtClean="0">
                <a:solidFill>
                  <a:schemeClr val="accent6"/>
                </a:solidFill>
              </a:rPr>
              <a:t>Много-операторные </a:t>
            </a:r>
            <a:r>
              <a:rPr lang="ru-RU" sz="2000" dirty="0">
                <a:solidFill>
                  <a:schemeClr val="accent6"/>
                </a:solidFill>
              </a:rPr>
              <a:t>функции </a:t>
            </a:r>
            <a:r>
              <a:rPr lang="ru-RU" sz="2000" dirty="0"/>
              <a:t>(multistatement </a:t>
            </a:r>
            <a:r>
              <a:rPr lang="ru-RU" sz="2000" dirty="0" smtClean="0"/>
              <a:t>table valued </a:t>
            </a:r>
            <a:r>
              <a:rPr lang="ru-RU" sz="2000" dirty="0"/>
              <a:t>functions) – это функции, при определении которой задаются новые имена полей и типы.</a:t>
            </a:r>
          </a:p>
        </p:txBody>
      </p:sp>
    </p:spTree>
    <p:extLst>
      <p:ext uri="{BB962C8B-B14F-4D97-AF65-F5344CB8AC3E}">
        <p14:creationId xmlns:p14="http://schemas.microsoft.com/office/powerpoint/2010/main" val="21877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Скалярные функции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72" y="2141538"/>
            <a:ext cx="7382480" cy="3649662"/>
          </a:xfrm>
        </p:spPr>
      </p:pic>
    </p:spTree>
    <p:extLst>
      <p:ext uri="{BB962C8B-B14F-4D97-AF65-F5344CB8AC3E}">
        <p14:creationId xmlns:p14="http://schemas.microsoft.com/office/powerpoint/2010/main" val="318064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Вызвать скалярную функцию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0" y="3369153"/>
            <a:ext cx="9097645" cy="1524213"/>
          </a:xfrm>
        </p:spPr>
      </p:pic>
    </p:spTree>
    <p:extLst>
      <p:ext uri="{BB962C8B-B14F-4D97-AF65-F5344CB8AC3E}">
        <p14:creationId xmlns:p14="http://schemas.microsoft.com/office/powerpoint/2010/main" val="5362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45" y="263327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ru-RU" dirty="0"/>
              <a:t>Напишем функцию, которая возвращает день недели по указанной в качестве параметра дате.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44" y="7453621"/>
            <a:ext cx="10481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function </a:t>
            </a:r>
            <a:r>
              <a:rPr lang="en-US" sz="2400" dirty="0" err="1">
                <a:solidFill>
                  <a:schemeClr val="bg1"/>
                </a:solidFill>
              </a:rPr>
              <a:t>DayOfWeek</a:t>
            </a:r>
            <a:r>
              <a:rPr lang="en-US" sz="2400" dirty="0">
                <a:solidFill>
                  <a:schemeClr val="bg1"/>
                </a:solidFill>
              </a:rPr>
              <a:t> (@day </a:t>
            </a:r>
            <a:r>
              <a:rPr lang="en-US" sz="2400" dirty="0" err="1">
                <a:solidFill>
                  <a:schemeClr val="bg1"/>
                </a:solidFill>
              </a:rPr>
              <a:t>datetime</a:t>
            </a:r>
            <a:r>
              <a:rPr lang="en-US" sz="2400" dirty="0">
                <a:solidFill>
                  <a:schemeClr val="bg1"/>
                </a:solidFill>
              </a:rPr>
              <a:t>) returns nvarchar(15) as begin declare @</a:t>
            </a:r>
            <a:r>
              <a:rPr lang="en-US" sz="2400" dirty="0" err="1">
                <a:solidFill>
                  <a:schemeClr val="bg1"/>
                </a:solidFill>
              </a:rPr>
              <a:t>wday</a:t>
            </a:r>
            <a:r>
              <a:rPr lang="en-US" sz="2400" dirty="0">
                <a:solidFill>
                  <a:schemeClr val="bg1"/>
                </a:solidFill>
              </a:rPr>
              <a:t> nvarchar(15) if(</a:t>
            </a:r>
            <a:r>
              <a:rPr lang="en-US" sz="2400" dirty="0" err="1">
                <a:solidFill>
                  <a:schemeClr val="bg1"/>
                </a:solidFill>
              </a:rPr>
              <a:t>datename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dw</a:t>
            </a:r>
            <a:r>
              <a:rPr lang="en-US" sz="2400" dirty="0">
                <a:solidFill>
                  <a:schemeClr val="bg1"/>
                </a:solidFill>
              </a:rPr>
              <a:t>, @day)='Monday') set @</a:t>
            </a:r>
            <a:r>
              <a:rPr lang="en-US" sz="2400" dirty="0" err="1">
                <a:solidFill>
                  <a:schemeClr val="bg1"/>
                </a:solidFill>
              </a:rPr>
              <a:t>wday</a:t>
            </a:r>
            <a:r>
              <a:rPr lang="en-US" sz="2400" dirty="0">
                <a:solidFill>
                  <a:schemeClr val="bg1"/>
                </a:solidFill>
              </a:rPr>
              <a:t> = '</a:t>
            </a:r>
            <a:r>
              <a:rPr lang="ru-RU" sz="2400" dirty="0">
                <a:solidFill>
                  <a:schemeClr val="bg1"/>
                </a:solidFill>
              </a:rPr>
              <a:t>понедельник' </a:t>
            </a:r>
            <a:r>
              <a:rPr lang="en-US" sz="2400" dirty="0">
                <a:solidFill>
                  <a:schemeClr val="bg1"/>
                </a:solidFill>
              </a:rPr>
              <a:t>if(</a:t>
            </a:r>
            <a:r>
              <a:rPr lang="en-US" sz="2400" dirty="0" err="1">
                <a:solidFill>
                  <a:schemeClr val="bg1"/>
                </a:solidFill>
              </a:rPr>
              <a:t>datename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dw</a:t>
            </a:r>
            <a:r>
              <a:rPr lang="en-US" sz="2400" dirty="0">
                <a:solidFill>
                  <a:schemeClr val="bg1"/>
                </a:solidFill>
              </a:rPr>
              <a:t>, @day)='Friday') set @</a:t>
            </a:r>
            <a:r>
              <a:rPr lang="en-US" sz="2400" dirty="0" err="1">
                <a:solidFill>
                  <a:schemeClr val="bg1"/>
                </a:solidFill>
              </a:rPr>
              <a:t>wday</a:t>
            </a:r>
            <a:r>
              <a:rPr lang="en-US" sz="2400" dirty="0">
                <a:solidFill>
                  <a:schemeClr val="bg1"/>
                </a:solidFill>
              </a:rPr>
              <a:t> = '</a:t>
            </a:r>
            <a:r>
              <a:rPr lang="ru-RU" sz="2400" dirty="0">
                <a:solidFill>
                  <a:schemeClr val="bg1"/>
                </a:solidFill>
              </a:rPr>
              <a:t>пятница' </a:t>
            </a:r>
            <a:r>
              <a:rPr lang="en-US" sz="2400" dirty="0">
                <a:solidFill>
                  <a:schemeClr val="bg1"/>
                </a:solidFill>
              </a:rPr>
              <a:t>else set @</a:t>
            </a:r>
            <a:r>
              <a:rPr lang="en-US" sz="2400" dirty="0" err="1">
                <a:solidFill>
                  <a:schemeClr val="bg1"/>
                </a:solidFill>
              </a:rPr>
              <a:t>wday</a:t>
            </a:r>
            <a:r>
              <a:rPr lang="en-US" sz="2400" dirty="0">
                <a:solidFill>
                  <a:schemeClr val="bg1"/>
                </a:solidFill>
              </a:rPr>
              <a:t> = '</a:t>
            </a:r>
            <a:r>
              <a:rPr lang="ru-RU" sz="2400" dirty="0">
                <a:solidFill>
                  <a:schemeClr val="bg1"/>
                </a:solidFill>
              </a:rPr>
              <a:t>другой' </a:t>
            </a:r>
            <a:r>
              <a:rPr lang="en-US" sz="2400" dirty="0">
                <a:solidFill>
                  <a:schemeClr val="bg1"/>
                </a:solidFill>
              </a:rPr>
              <a:t>return @</a:t>
            </a:r>
            <a:r>
              <a:rPr lang="en-US" sz="2400" dirty="0" err="1">
                <a:solidFill>
                  <a:schemeClr val="bg1"/>
                </a:solidFill>
              </a:rPr>
              <a:t>wday</a:t>
            </a:r>
            <a:r>
              <a:rPr lang="en-US" sz="2400" dirty="0">
                <a:solidFill>
                  <a:schemeClr val="bg1"/>
                </a:solidFill>
              </a:rPr>
              <a:t> end; -- </a:t>
            </a:r>
            <a:r>
              <a:rPr lang="ru-RU" sz="2400" dirty="0">
                <a:solidFill>
                  <a:schemeClr val="bg1"/>
                </a:solidFill>
              </a:rPr>
              <a:t>вызов 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DayOfWeek</a:t>
            </a:r>
            <a:r>
              <a:rPr lang="en-US" sz="2400" dirty="0">
                <a:solidFill>
                  <a:schemeClr val="bg1"/>
                </a:solidFill>
              </a:rPr>
              <a:t>(GETDATE()) as '</a:t>
            </a:r>
            <a:r>
              <a:rPr lang="ru-RU" sz="2400" dirty="0">
                <a:solidFill>
                  <a:schemeClr val="bg1"/>
                </a:solidFill>
              </a:rPr>
              <a:t>День недели';</a:t>
            </a:r>
          </a:p>
        </p:txBody>
      </p:sp>
    </p:spTree>
    <p:extLst>
      <p:ext uri="{BB962C8B-B14F-4D97-AF65-F5344CB8AC3E}">
        <p14:creationId xmlns:p14="http://schemas.microsoft.com/office/powerpoint/2010/main" val="36313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табличные </a:t>
            </a:r>
            <a:r>
              <a:rPr lang="ru-RU" dirty="0" smtClean="0"/>
              <a:t>функции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Табличные функции являются неплохой </a:t>
            </a:r>
            <a:r>
              <a:rPr lang="ru-RU" sz="2000" dirty="0" smtClean="0"/>
              <a:t>альтернативой </a:t>
            </a:r>
            <a:r>
              <a:rPr lang="ru-RU" sz="2000" dirty="0"/>
              <a:t>представлениям и хранимым процедурам. Напри- мер, недостатком представлений является то, что они не могут принимать параметры, которые иногда необходимо передать. Хранимые процедуры в свою очередь могут принимать параметры, но не могут быть использованы в выражении FROM оператора SELECT, что несколько усложняет обработку результатов. Табличные функции решают вышеописанные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256805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табличные функции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4" y="2146840"/>
            <a:ext cx="7640116" cy="3639058"/>
          </a:xfrm>
        </p:spPr>
      </p:pic>
    </p:spTree>
    <p:extLst>
      <p:ext uri="{BB962C8B-B14F-4D97-AF65-F5344CB8AC3E}">
        <p14:creationId xmlns:p14="http://schemas.microsoft.com/office/powerpoint/2010/main" val="391126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</a:t>
            </a:r>
            <a:r>
              <a:rPr lang="ru-RU" dirty="0"/>
              <a:t>табличные функции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11" y="3523394"/>
            <a:ext cx="8430802" cy="885949"/>
          </a:xfrm>
        </p:spPr>
      </p:pic>
    </p:spTree>
    <p:extLst>
      <p:ext uri="{BB962C8B-B14F-4D97-AF65-F5344CB8AC3E}">
        <p14:creationId xmlns:p14="http://schemas.microsoft.com/office/powerpoint/2010/main" val="202940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1" y="255693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ru-RU" dirty="0"/>
              <a:t>Например, напишем функцию, которая выводит на- звания книг и количество магазинов, которые их продают.</a:t>
            </a:r>
          </a:p>
        </p:txBody>
      </p:sp>
    </p:spTree>
    <p:extLst>
      <p:ext uri="{BB962C8B-B14F-4D97-AF65-F5344CB8AC3E}">
        <p14:creationId xmlns:p14="http://schemas.microsoft.com/office/powerpoint/2010/main" val="210544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393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Пользовательские функции </vt:lpstr>
      <vt:lpstr>Типы пользовательских функций</vt:lpstr>
      <vt:lpstr>Скалярные функции</vt:lpstr>
      <vt:lpstr>Вызвать скалярную функцию</vt:lpstr>
      <vt:lpstr>Напишем функцию, которая возвращает день недели по указанной в качестве параметра дате.</vt:lpstr>
      <vt:lpstr>Встроенные табличные функции. </vt:lpstr>
      <vt:lpstr>Встроенные табличные функции. </vt:lpstr>
      <vt:lpstr>Вызов табличные функции</vt:lpstr>
      <vt:lpstr>Например, напишем функцию, которая выводит на- звания книг и количество магазинов, которые их продают.</vt:lpstr>
      <vt:lpstr>Много-операторная функция</vt:lpstr>
      <vt:lpstr>Синтаксис много-операторной функции</vt:lpstr>
      <vt:lpstr>Вызывается многооператорная табличная функция</vt:lpstr>
      <vt:lpstr>В качестве примера напишем много-операторную табличную функцию, которая возвращает название магазина (-ов), который продал наибольшее количество книг. Данный процесс можно разделить на два этапа:   ■  первый – создадим временную таблицу, которая возвращает название книги и количество магазинов, которые их продают;   ■  второй – получаем магазин, продавший максимальное количество книг.</vt:lpstr>
      <vt:lpstr>Модификация функций</vt:lpstr>
      <vt:lpstr>Ограничения Alter</vt:lpstr>
      <vt:lpstr>Удаление пользовательской функции</vt:lpstr>
      <vt:lpstr>Получение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Пользовательские функции</dc:title>
  <dc:creator>Анатолий Марченко</dc:creator>
  <cp:lastModifiedBy>Анатолий Марченко</cp:lastModifiedBy>
  <cp:revision>11</cp:revision>
  <dcterms:created xsi:type="dcterms:W3CDTF">2018-02-26T15:43:47Z</dcterms:created>
  <dcterms:modified xsi:type="dcterms:W3CDTF">2018-02-26T19:48:09Z</dcterms:modified>
</cp:coreProperties>
</file>