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layfair Display Medium"/>
      <p:regular r:id="rId20"/>
      <p:bold r:id="rId21"/>
      <p:italic r:id="rId22"/>
      <p:boldItalic r:id="rId23"/>
    </p:embeddedFont>
    <p:embeddedFont>
      <p:font typeface="Playfair Display"/>
      <p:regular r:id="rId24"/>
      <p:bold r:id="rId25"/>
      <p:italic r:id="rId26"/>
      <p:boldItalic r:id="rId27"/>
    </p:embeddedFont>
    <p:embeddedFont>
      <p:font typeface="Montserrat"/>
      <p:regular r:id="rId28"/>
      <p:bold r:id="rId29"/>
      <p:italic r:id="rId30"/>
      <p:boldItalic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Medium-regular.fntdata"/><Relationship Id="rId22" Type="http://schemas.openxmlformats.org/officeDocument/2006/relationships/font" Target="fonts/PlayfairDisplayMedium-italic.fntdata"/><Relationship Id="rId21" Type="http://schemas.openxmlformats.org/officeDocument/2006/relationships/font" Target="fonts/PlayfairDisplayMedium-bold.fntdata"/><Relationship Id="rId24" Type="http://schemas.openxmlformats.org/officeDocument/2006/relationships/font" Target="fonts/PlayfairDisplay-regular.fntdata"/><Relationship Id="rId23" Type="http://schemas.openxmlformats.org/officeDocument/2006/relationships/font" Target="fonts/PlayfairDisplayMedium-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italic.fntdata"/><Relationship Id="rId25" Type="http://schemas.openxmlformats.org/officeDocument/2006/relationships/font" Target="fonts/PlayfairDisplay-bold.fntdata"/><Relationship Id="rId28" Type="http://schemas.openxmlformats.org/officeDocument/2006/relationships/font" Target="fonts/Montserrat-regular.fntdata"/><Relationship Id="rId27" Type="http://schemas.openxmlformats.org/officeDocument/2006/relationships/font" Target="fonts/PlayfairDispl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5c82f4cdc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5c82f4cdc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5c82f4cdc1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5c82f4cdc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5c82f4cdc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5c82f4cdc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5c82f4cdc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5c82f4cdc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5c82f4cdc1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5c82f4cdc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5c82f4cdc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5c82f4cdc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5c82f4cdc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5c82f4cdc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5c82f4cdc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5c82f4cdc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5c82f4cdc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5c82f4cdc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5c82f4cdc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5c82f4cdc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5c82f4cdc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5c82f4cdc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5c82f4cdc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5c82f4cdc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c82f4cdc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5c82f4cdc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www.youtube.com/watch?v=5TkFxGkMV7M" TargetMode="Externa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2.jpg"/><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WHAT IS METAVERSE</a:t>
            </a:r>
            <a:endParaRPr/>
          </a:p>
          <a:p>
            <a:pPr indent="0" lvl="0" marL="0" rtl="0" algn="l">
              <a:spcBef>
                <a:spcPts val="0"/>
              </a:spcBef>
              <a:spcAft>
                <a:spcPts val="0"/>
              </a:spcAft>
              <a:buNone/>
            </a:pPr>
            <a:r>
              <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Syed Muhammad Imran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THE NEXT INTERNET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2"/>
              </a:buClr>
              <a:buSzPts val="990"/>
              <a:buFont typeface="Arial"/>
              <a:buNone/>
            </a:pPr>
            <a:r>
              <a:rPr b="1" lang="en" sz="4800">
                <a:highlight>
                  <a:srgbClr val="FFFF00"/>
                </a:highlight>
                <a:latin typeface="Playfair Display"/>
                <a:ea typeface="Playfair Display"/>
                <a:cs typeface="Playfair Display"/>
                <a:sym typeface="Playfair Display"/>
              </a:rPr>
              <a:t>THE NEXT INTERNET</a:t>
            </a:r>
            <a:endParaRPr b="1" sz="4800">
              <a:highlight>
                <a:srgbClr val="FFFF00"/>
              </a:highlight>
              <a:latin typeface="Playfair Display"/>
              <a:ea typeface="Playfair Display"/>
              <a:cs typeface="Playfair Display"/>
              <a:sym typeface="Playfair Display"/>
            </a:endParaRPr>
          </a:p>
          <a:p>
            <a:pPr indent="0" lvl="0" marL="0" rtl="0" algn="l">
              <a:spcBef>
                <a:spcPts val="0"/>
              </a:spcBef>
              <a:spcAft>
                <a:spcPts val="0"/>
              </a:spcAft>
              <a:buNone/>
            </a:pPr>
            <a:r>
              <a:t/>
            </a:r>
            <a:endParaRPr>
              <a:highlight>
                <a:srgbClr val="FFFF00"/>
              </a:highlight>
            </a:endParaRPr>
          </a:p>
        </p:txBody>
      </p:sp>
      <p:sp>
        <p:nvSpPr>
          <p:cNvPr id="120" name="Google Shape;120;p23"/>
          <p:cNvSpPr txBox="1"/>
          <p:nvPr>
            <p:ph idx="1" type="body"/>
          </p:nvPr>
        </p:nvSpPr>
        <p:spPr>
          <a:xfrm>
            <a:off x="311700" y="1234075"/>
            <a:ext cx="8520600" cy="3334800"/>
          </a:xfrm>
          <a:prstGeom prst="rect">
            <a:avLst/>
          </a:prstGeom>
          <a:ln cap="flat" cmpd="sng" w="9525">
            <a:solidFill>
              <a:srgbClr val="FFFF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highlight>
                  <a:srgbClr val="FFFF00"/>
                </a:highlight>
              </a:rPr>
              <a:t>My Definition of The Metaverse Should Provide some insight into why it is often thought of, and fairly described as a </a:t>
            </a:r>
            <a:r>
              <a:rPr lang="en">
                <a:highlight>
                  <a:srgbClr val="FFFF00"/>
                </a:highlight>
              </a:rPr>
              <a:t>successor</a:t>
            </a:r>
            <a:r>
              <a:rPr lang="en">
                <a:highlight>
                  <a:srgbClr val="FFFF00"/>
                </a:highlight>
              </a:rPr>
              <a:t> to the mobile internet.</a:t>
            </a:r>
            <a:endParaRPr>
              <a:highlight>
                <a:srgbClr val="FFFF00"/>
              </a:highlight>
            </a:endParaRPr>
          </a:p>
          <a:p>
            <a:pPr indent="0" lvl="0" marL="0" rtl="0" algn="l">
              <a:spcBef>
                <a:spcPts val="1200"/>
              </a:spcBef>
              <a:spcAft>
                <a:spcPts val="0"/>
              </a:spcAft>
              <a:buNone/>
            </a:pPr>
            <a:r>
              <a:rPr lang="en">
                <a:highlight>
                  <a:srgbClr val="FFFF00"/>
                </a:highlight>
              </a:rPr>
              <a:t>As shrewd business leaders know well, every time a new computing and networking platform emerges, the world and the companies that lead it are forever changed.</a:t>
            </a:r>
            <a:endParaRPr>
              <a:highlight>
                <a:srgbClr val="FFFF00"/>
              </a:highlight>
            </a:endParaRPr>
          </a:p>
          <a:p>
            <a:pPr indent="0" lvl="0" marL="0" rtl="0" algn="l">
              <a:spcBef>
                <a:spcPts val="1200"/>
              </a:spcBef>
              <a:spcAft>
                <a:spcPts val="1200"/>
              </a:spcAft>
              <a:buNone/>
            </a:pPr>
            <a:r>
              <a:rPr lang="en">
                <a:highlight>
                  <a:srgbClr val="FFFF00"/>
                </a:highlight>
              </a:rPr>
              <a:t>i</a:t>
            </a:r>
            <a:r>
              <a:rPr lang="en">
                <a:highlight>
                  <a:srgbClr val="FFFF00"/>
                </a:highlight>
              </a:rPr>
              <a:t>ndeed , generational changes in computing and networking platforms routinely disrupt even the most stagnant and </a:t>
            </a:r>
            <a:r>
              <a:rPr lang="en">
                <a:highlight>
                  <a:srgbClr val="FFFF00"/>
                </a:highlight>
              </a:rPr>
              <a:t>protected categories. blockchain /Cryptocurrency networks, which to many experts are foundational enablers of the Metaverse. Metaverse as the “next-generation of internet”</a:t>
            </a:r>
            <a:endParaRPr>
              <a:highlight>
                <a:srgbClr val="FFFF00"/>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descr="Meta verse is a a concept of new cyber world which is not very far Are we ready to adjust with it ? &#10;&#10;Support our cause on Patreon |  https://www.patreon.com/javediqbal&#10;&#10;Prof Dr Javed Iqbal is a surgeon with special interest in laparoscopic and cancer surgery. His professional qualifications are FCPS, FRCS, FACS, FICLS, MCPS-HPE.&#10;He is one of the pioneers of laparoscopic surgery in the region. He has trained more than 50 surgeons formally as their supervisor and thousands more who have worked with him in various capacities during his four decades long professional journey. He is an official mentor of Royal College of Glasgow and International Course Director of American College of Surgeons for Advance Trauma Life Support (ATLS). He is a well known medical educationist and has been a part of College of Physicians and Surgeons, University of Health Sciences and Nishter Medical University as faculty of medical education.He is on the reviewers panal of various index medical journals. He has more than twenty five research publications on his credit along with a book on surgery entitled &quot;The Operative Surgery&quot;He is a published poet, short story writer, critic and broadcaster. His current areas of effort are teaching and training of soft skill at various national and international fora. He is very active on social media and his team runs a very well subscribed youtube channel covering versatile topics&amp; interests. He is regularly being invited on national &amp; international TV shows for his intellectual contribution. He is an influential speaker. Millions of people are getting benefit from his videos on medical education, FCPS training, parenting, relationships, human wellbeing and various other social issues.&#10;Govt of Punjab has recently assigned him the role of member, Punjab Health Policy Board." id="125" name="Google Shape;125;p24" title="METAVERSE: A new world is in making : | Prof Dr JAVÉD Iqbal |">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u="sng"/>
              <a:t>BLOCKCHAIN</a:t>
            </a:r>
            <a:endParaRPr u="sng"/>
          </a:p>
        </p:txBody>
      </p:sp>
      <p:sp>
        <p:nvSpPr>
          <p:cNvPr id="131" name="Google Shape;131;p25"/>
          <p:cNvSpPr txBox="1"/>
          <p:nvPr>
            <p:ph idx="1" type="subTitle"/>
          </p:nvPr>
        </p:nvSpPr>
        <p:spPr>
          <a:xfrm>
            <a:off x="265500" y="2921401"/>
            <a:ext cx="4045200" cy="586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i="1" lang="en" u="sng"/>
              <a:t>CRYPTOCURRENCY</a:t>
            </a:r>
            <a:endParaRPr b="1" i="1" u="sng"/>
          </a:p>
        </p:txBody>
      </p:sp>
      <p:sp>
        <p:nvSpPr>
          <p:cNvPr id="132" name="Google Shape;132;p2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5"/>
          <p:cNvPicPr preferRelativeResize="0"/>
          <p:nvPr/>
        </p:nvPicPr>
        <p:blipFill rotWithShape="1">
          <a:blip r:embed="rId3">
            <a:alphaModFix/>
          </a:blip>
          <a:srcRect b="-2815" l="-141197" r="107525" t="42523"/>
          <a:stretch/>
        </p:blipFill>
        <p:spPr>
          <a:xfrm>
            <a:off x="-1643450" y="2187325"/>
            <a:ext cx="5954150" cy="3101125"/>
          </a:xfrm>
          <a:prstGeom prst="rect">
            <a:avLst/>
          </a:prstGeom>
          <a:noFill/>
          <a:ln>
            <a:noFill/>
          </a:ln>
        </p:spPr>
      </p:pic>
      <p:pic>
        <p:nvPicPr>
          <p:cNvPr id="134" name="Google Shape;134;p25"/>
          <p:cNvPicPr preferRelativeResize="0"/>
          <p:nvPr/>
        </p:nvPicPr>
        <p:blipFill>
          <a:blip r:embed="rId4">
            <a:alphaModFix/>
          </a:blip>
          <a:stretch>
            <a:fillRect/>
          </a:stretch>
        </p:blipFill>
        <p:spPr>
          <a:xfrm>
            <a:off x="4939500" y="724200"/>
            <a:ext cx="3837000" cy="36951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59000"/>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900"/>
              </a:spcBef>
              <a:spcAft>
                <a:spcPts val="900"/>
              </a:spcAft>
              <a:buClr>
                <a:schemeClr val="dk2"/>
              </a:buClr>
              <a:buSzPts val="1100"/>
              <a:buFont typeface="Arial"/>
              <a:buNone/>
            </a:pPr>
            <a:r>
              <a:rPr b="1" lang="en" sz="1800">
                <a:solidFill>
                  <a:srgbClr val="202124"/>
                </a:solidFill>
                <a:highlight>
                  <a:srgbClr val="FFFF00"/>
                </a:highlight>
                <a:latin typeface="Playfair Display"/>
                <a:ea typeface="Playfair Display"/>
                <a:cs typeface="Playfair Display"/>
                <a:sym typeface="Playfair Display"/>
              </a:rPr>
              <a:t>Is blockchain necessary for metaverse?</a:t>
            </a:r>
            <a:endParaRPr b="1" sz="1800">
              <a:highlight>
                <a:srgbClr val="FFFF00"/>
              </a:highlight>
              <a:latin typeface="Playfair Display"/>
              <a:ea typeface="Playfair Display"/>
              <a:cs typeface="Playfair Display"/>
              <a:sym typeface="Playfair Display"/>
            </a:endParaRPr>
          </a:p>
        </p:txBody>
      </p:sp>
      <p:sp>
        <p:nvSpPr>
          <p:cNvPr id="140" name="Google Shape;140;p2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solidFill>
                  <a:srgbClr val="202124"/>
                </a:solidFill>
                <a:highlight>
                  <a:srgbClr val="FFFF00"/>
                </a:highlight>
                <a:latin typeface="Playfair Display Medium"/>
                <a:ea typeface="Playfair Display Medium"/>
                <a:cs typeface="Playfair Display Medium"/>
                <a:sym typeface="Playfair Display Medium"/>
              </a:rPr>
              <a:t>“You don't need blockchain to enable the metaverse,” Yonatan Raz-Fridman, founder, and CEO, SuperSocial, said. Blockchain will play a key role in the Metaverse along with artificial intelligence (AI) and virtual reality (VR).</a:t>
            </a:r>
            <a:endParaRPr>
              <a:solidFill>
                <a:srgbClr val="202124"/>
              </a:solidFill>
              <a:highlight>
                <a:srgbClr val="FFFF00"/>
              </a:highlight>
              <a:latin typeface="Playfair Display Medium"/>
              <a:ea typeface="Playfair Display Medium"/>
              <a:cs typeface="Playfair Display Medium"/>
              <a:sym typeface="Playfair Display Medium"/>
            </a:endParaRPr>
          </a:p>
          <a:p>
            <a:pPr indent="0" lvl="0" marL="0" rtl="0" algn="l">
              <a:spcBef>
                <a:spcPts val="0"/>
              </a:spcBef>
              <a:spcAft>
                <a:spcPts val="1200"/>
              </a:spcAft>
              <a:buNone/>
            </a:pPr>
            <a:r>
              <a:t/>
            </a:r>
            <a:endParaRPr>
              <a:highlight>
                <a:srgbClr val="FFFF00"/>
              </a:highlight>
              <a:latin typeface="Playfair Display Medium"/>
              <a:ea typeface="Playfair Display Medium"/>
              <a:cs typeface="Playfair Display Medium"/>
              <a:sym typeface="Playfair Display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 BRIEF HISTORY OF THE FUTURE</a:t>
            </a:r>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The term Metaverse was coined in 1992  by science fiction writer Neal Stephenson in novel Stone Crash. Its most basic </a:t>
            </a:r>
            <a:r>
              <a:rPr b="1" lang="en"/>
              <a:t>definition</a:t>
            </a:r>
            <a:r>
              <a:rPr b="1" lang="en"/>
              <a:t> refer to.</a:t>
            </a:r>
            <a:endParaRPr b="1"/>
          </a:p>
          <a:p>
            <a:pPr indent="0" lvl="0" marL="0" rtl="0" algn="l">
              <a:spcBef>
                <a:spcPts val="1200"/>
              </a:spcBef>
              <a:spcAft>
                <a:spcPts val="0"/>
              </a:spcAft>
              <a:buNone/>
            </a:pPr>
            <a:r>
              <a:rPr b="1" lang="en"/>
              <a:t>The concepet of a fully immersive virtual world where </a:t>
            </a:r>
            <a:r>
              <a:rPr b="1" lang="en"/>
              <a:t>people gather to socialize, play, and work</a:t>
            </a:r>
            <a:endParaRPr b="1"/>
          </a:p>
          <a:p>
            <a:pPr indent="0" lvl="0" marL="0" rtl="0" algn="l">
              <a:spcBef>
                <a:spcPts val="1200"/>
              </a:spcBef>
              <a:spcAft>
                <a:spcPts val="0"/>
              </a:spcAft>
              <a:buNone/>
            </a:pPr>
            <a:r>
              <a:rPr b="1" lang="en"/>
              <a:t>Roughly 15 million human controlled avatars.</a:t>
            </a:r>
            <a:endParaRPr b="1"/>
          </a:p>
          <a:p>
            <a:pPr indent="0" lvl="0" marL="0" rtl="0" algn="l">
              <a:spcBef>
                <a:spcPts val="1200"/>
              </a:spcBef>
              <a:spcAft>
                <a:spcPts val="0"/>
              </a:spcAft>
              <a:buNone/>
            </a:pPr>
            <a:r>
              <a:rPr b="1" lang="en"/>
              <a:t>In Snow Crash the Metaverse has made life in the real world worse</a:t>
            </a:r>
            <a:endParaRPr b="1"/>
          </a:p>
          <a:p>
            <a:pPr indent="0" lvl="0" marL="0" rtl="0" algn="l">
              <a:spcBef>
                <a:spcPts val="1200"/>
              </a:spcBef>
              <a:spcAft>
                <a:spcPts val="1200"/>
              </a:spcAft>
              <a:buNone/>
            </a:pPr>
            <a:r>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highlight>
                  <a:srgbClr val="FFFF00"/>
                </a:highlight>
              </a:rPr>
              <a:t>THE PROGRAME IS MORE OPTIMISTIC THEN THE PEN</a:t>
            </a:r>
            <a:endParaRPr b="1">
              <a:highlight>
                <a:srgbClr val="FFFF00"/>
              </a:highlight>
            </a:endParaRPr>
          </a:p>
        </p:txBody>
      </p:sp>
      <p:sp>
        <p:nvSpPr>
          <p:cNvPr id="71" name="Google Shape;71;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highlight>
                  <a:srgbClr val="FFFF00"/>
                </a:highlight>
              </a:rPr>
              <a:t>Yet there is no reason to assume that such an outcome is </a:t>
            </a:r>
            <a:r>
              <a:rPr b="1" lang="en">
                <a:highlight>
                  <a:srgbClr val="FFFF00"/>
                </a:highlight>
              </a:rPr>
              <a:t>inevitable, or even likely, for the actual Metaverse</a:t>
            </a:r>
            <a:endParaRPr b="1">
              <a:highlight>
                <a:srgbClr val="FFFF00"/>
              </a:highlight>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Coming Fight to Control the Metaverse (and You)</a:t>
            </a:r>
            <a:endParaRPr/>
          </a:p>
          <a:p>
            <a:pPr indent="0" lvl="0" marL="0" rtl="0" algn="l">
              <a:spcBef>
                <a:spcPts val="0"/>
              </a:spcBef>
              <a:spcAft>
                <a:spcPts val="0"/>
              </a:spcAft>
              <a:buNone/>
            </a:pPr>
            <a:r>
              <a:t/>
            </a:r>
            <a:endParaRPr/>
          </a:p>
        </p:txBody>
      </p:sp>
      <p:sp>
        <p:nvSpPr>
          <p:cNvPr id="77" name="Google Shape;77;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highlight>
                  <a:srgbClr val="FFFF00"/>
                </a:highlight>
              </a:rPr>
              <a:t>This Metaverse is going to be far more pervasive and powerful than anything else. If one central company gains control of this, they will become more powerful than any </a:t>
            </a:r>
            <a:r>
              <a:rPr b="1" lang="en">
                <a:highlight>
                  <a:srgbClr val="FFFF00"/>
                </a:highlight>
              </a:rPr>
              <a:t>government</a:t>
            </a:r>
            <a:r>
              <a:rPr b="1" lang="en">
                <a:highlight>
                  <a:srgbClr val="FFFF00"/>
                </a:highlight>
              </a:rPr>
              <a:t> and be a god of Earth.</a:t>
            </a:r>
            <a:endParaRPr b="1">
              <a:highlight>
                <a:srgbClr val="FFFF00"/>
              </a:highlight>
            </a:endParaRPr>
          </a:p>
          <a:p>
            <a:pPr indent="0" lvl="0" marL="0" rtl="0" algn="l">
              <a:spcBef>
                <a:spcPts val="1200"/>
              </a:spcBef>
              <a:spcAft>
                <a:spcPts val="1200"/>
              </a:spcAft>
              <a:buNone/>
            </a:pPr>
            <a:r>
              <a:rPr b="1" lang="en">
                <a:highlight>
                  <a:srgbClr val="FFFF00"/>
                </a:highlight>
              </a:rPr>
              <a:t>The “openness” of the internet enabled more companies to be build, in more areas, reaching more users, and </a:t>
            </a:r>
            <a:r>
              <a:rPr b="1" lang="en">
                <a:highlight>
                  <a:srgbClr val="FFFF00"/>
                </a:highlight>
              </a:rPr>
              <a:t>achieving</a:t>
            </a:r>
            <a:r>
              <a:rPr b="1" lang="en">
                <a:highlight>
                  <a:srgbClr val="FFFF00"/>
                </a:highlight>
              </a:rPr>
              <a:t> greater profits, while also preventing pre-internet giants (and, crucially, telecom companies) from controlling it.</a:t>
            </a:r>
            <a:endParaRPr b="1">
              <a:highlight>
                <a:srgbClr val="FFFF00"/>
              </a:highlight>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CONFUSION AND UNCERTAINITY </a:t>
            </a:r>
            <a:endParaRPr b="1"/>
          </a:p>
        </p:txBody>
      </p:sp>
      <p:sp>
        <p:nvSpPr>
          <p:cNvPr id="83" name="Google Shape;83;p1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highlight>
                  <a:schemeClr val="dk1"/>
                </a:highlight>
              </a:rPr>
              <a:t>The term has no consensus </a:t>
            </a:r>
            <a:r>
              <a:rPr b="1" lang="en">
                <a:highlight>
                  <a:schemeClr val="dk1"/>
                </a:highlight>
              </a:rPr>
              <a:t>definition</a:t>
            </a:r>
            <a:r>
              <a:rPr b="1" lang="en">
                <a:highlight>
                  <a:schemeClr val="dk1"/>
                </a:highlight>
              </a:rPr>
              <a:t> or consistent </a:t>
            </a:r>
            <a:r>
              <a:rPr b="1" lang="en">
                <a:highlight>
                  <a:schemeClr val="dk1"/>
                </a:highlight>
              </a:rPr>
              <a:t>description, “entire world into an app canvas” which could be augmented by cloud software and machine learning.</a:t>
            </a:r>
            <a:endParaRPr b="1">
              <a:highlight>
                <a:schemeClr val="dk1"/>
              </a:highlight>
            </a:endParaRPr>
          </a:p>
          <a:p>
            <a:pPr indent="0" lvl="0" marL="0" rtl="0" algn="l">
              <a:spcBef>
                <a:spcPts val="1200"/>
              </a:spcBef>
              <a:spcAft>
                <a:spcPts val="0"/>
              </a:spcAft>
              <a:buNone/>
            </a:pPr>
            <a:r>
              <a:rPr b="1" lang="en">
                <a:highlight>
                  <a:schemeClr val="dk1"/>
                </a:highlight>
              </a:rPr>
              <a:t>Mark zuckerberg’s articulation focused on immersive virtual reality as well social experiences that connect individuals who live far apart.</a:t>
            </a:r>
            <a:endParaRPr b="1">
              <a:highlight>
                <a:schemeClr val="dk1"/>
              </a:highlight>
            </a:endParaRPr>
          </a:p>
          <a:p>
            <a:pPr indent="0" lvl="0" marL="0" rtl="0" algn="l">
              <a:spcBef>
                <a:spcPts val="1200"/>
              </a:spcBef>
              <a:spcAft>
                <a:spcPts val="1200"/>
              </a:spcAft>
              <a:buNone/>
            </a:pPr>
            <a:r>
              <a:rPr b="1" lang="en">
                <a:highlight>
                  <a:schemeClr val="dk1"/>
                </a:highlight>
              </a:rPr>
              <a:t>“An expansive, digitilized communal space where users can mingle freely with brands and one another in ways that permit self-expression and spark joy.</a:t>
            </a:r>
            <a:endParaRPr b="1">
              <a:highlight>
                <a:schemeClr val="dk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VIRTUAL WORLD</a:t>
            </a:r>
            <a:endParaRPr/>
          </a:p>
        </p:txBody>
      </p:sp>
      <p:sp>
        <p:nvSpPr>
          <p:cNvPr id="89" name="Google Shape;89;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5B0F00"/>
                </a:solidFill>
                <a:highlight>
                  <a:srgbClr val="FFFF00"/>
                </a:highlight>
              </a:rPr>
              <a:t>Virtual world refer to any computer generated simulated </a:t>
            </a:r>
            <a:r>
              <a:rPr b="1" lang="en">
                <a:solidFill>
                  <a:srgbClr val="5B0F00"/>
                </a:solidFill>
                <a:highlight>
                  <a:srgbClr val="FFFF00"/>
                </a:highlight>
              </a:rPr>
              <a:t>environment. These environment can be in immersive 3D, 3D, 2.5D (also known as isometric 3D)</a:t>
            </a:r>
            <a:endParaRPr b="1">
              <a:solidFill>
                <a:srgbClr val="5B0F00"/>
              </a:solidFill>
              <a:highlight>
                <a:srgbClr val="FFFF00"/>
              </a:highlight>
            </a:endParaRPr>
          </a:p>
          <a:p>
            <a:pPr indent="0" lvl="0" marL="0" rtl="0" algn="l">
              <a:spcBef>
                <a:spcPts val="1200"/>
              </a:spcBef>
              <a:spcAft>
                <a:spcPts val="0"/>
              </a:spcAft>
              <a:buNone/>
            </a:pPr>
            <a:r>
              <a:rPr b="1" lang="en">
                <a:solidFill>
                  <a:srgbClr val="5B0F00"/>
                </a:solidFill>
                <a:highlight>
                  <a:srgbClr val="FFFF00"/>
                </a:highlight>
              </a:rPr>
              <a:t>These world can have no individual user, these users might affect and be affected by this virtual world through any number of devices, such as a keyboard, motion sensor, or even a camera that tracks their motion.</a:t>
            </a:r>
            <a:endParaRPr b="1">
              <a:solidFill>
                <a:srgbClr val="5B0F00"/>
              </a:solidFill>
              <a:highlight>
                <a:srgbClr val="FFFF00"/>
              </a:highlight>
            </a:endParaRPr>
          </a:p>
          <a:p>
            <a:pPr indent="0" lvl="0" marL="0" rtl="0" algn="l">
              <a:spcBef>
                <a:spcPts val="1200"/>
              </a:spcBef>
              <a:spcAft>
                <a:spcPts val="1200"/>
              </a:spcAft>
              <a:buNone/>
            </a:pPr>
            <a:r>
              <a:rPr b="1" lang="en">
                <a:solidFill>
                  <a:srgbClr val="5B0F00"/>
                </a:solidFill>
                <a:highlight>
                  <a:srgbClr val="FFFF00"/>
                </a:highlight>
              </a:rPr>
              <a:t>In recent year, the biggest upstick in virtual world creation has been via worlds which have no “gameplay” whatsoever. A digital twin of the Hong Kong international Airport.</a:t>
            </a:r>
            <a:endParaRPr b="1">
              <a:solidFill>
                <a:srgbClr val="5B0F00"/>
              </a:solidFill>
              <a:highlight>
                <a:srgbClr val="FFFF00"/>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 DEFINATION </a:t>
            </a:r>
            <a:endParaRPr/>
          </a:p>
        </p:txBody>
      </p:sp>
      <p:sp>
        <p:nvSpPr>
          <p:cNvPr id="95" name="Google Shape;95;p1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t>
            </a:r>
            <a:r>
              <a:rPr b="1" lang="en"/>
              <a:t>FINALLY)</a:t>
            </a:r>
            <a:endParaRPr b="1"/>
          </a:p>
        </p:txBody>
      </p:sp>
      <p:sp>
        <p:nvSpPr>
          <p:cNvPr id="96" name="Google Shape;96;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b="1" lang="en"/>
              <a:t>“A massively scaled and interperable network of realtime rendered 3D virtual world that can be experienced synchronously, and persistently, by an effectively unlimited number of data, such as identity, history, entitlements, objects, communications, and payments.”</a:t>
            </a:r>
            <a:endParaRPr b="1"/>
          </a:p>
        </p:txBody>
      </p:sp>
      <p:pic>
        <p:nvPicPr>
          <p:cNvPr id="97" name="Google Shape;97;p19"/>
          <p:cNvPicPr preferRelativeResize="0"/>
          <p:nvPr/>
        </p:nvPicPr>
        <p:blipFill>
          <a:blip r:embed="rId3">
            <a:alphaModFix/>
          </a:blip>
          <a:stretch>
            <a:fillRect/>
          </a:stretch>
        </p:blipFill>
        <p:spPr>
          <a:xfrm>
            <a:off x="265500" y="100425"/>
            <a:ext cx="3407650" cy="1916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816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3D</a:t>
            </a:r>
            <a:endParaRPr/>
          </a:p>
        </p:txBody>
      </p:sp>
      <p:sp>
        <p:nvSpPr>
          <p:cNvPr id="103" name="Google Shape;103;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00"/>
                </a:solidFill>
              </a:rPr>
              <a:t>Although virtual worlds come in many dimensions, 3D is a critical specification for the Metaverse. Without 3D, we might as well be describing the current internet. Certainly, humans did not evolve for thousand years to use a flat touchscreen.</a:t>
            </a:r>
            <a:endParaRPr>
              <a:solidFill>
                <a:srgbClr val="FFFF00"/>
              </a:solidFill>
            </a:endParaRPr>
          </a:p>
          <a:p>
            <a:pPr indent="0" lvl="0" marL="0" rtl="0" algn="l">
              <a:spcBef>
                <a:spcPts val="1200"/>
              </a:spcBef>
              <a:spcAft>
                <a:spcPts val="1200"/>
              </a:spcAft>
              <a:buNone/>
            </a:pPr>
            <a:r>
              <a:rPr lang="en">
                <a:solidFill>
                  <a:srgbClr val="FFFF00"/>
                </a:solidFill>
              </a:rPr>
              <a:t>It is important to emphasize,that while the Metaverse should be understood as a 3D experience, this does not mean that everything inside the Metaverse will be in 3D </a:t>
            </a:r>
            <a:endParaRPr>
              <a:solidFill>
                <a:srgbClr val="FFFF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 TIME RENDERED</a:t>
            </a:r>
            <a:endParaRPr/>
          </a:p>
        </p:txBody>
      </p:sp>
      <p:sp>
        <p:nvSpPr>
          <p:cNvPr id="109" name="Google Shape;109;p2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rgbClr val="FFFF00"/>
                </a:highlight>
              </a:rPr>
              <a:t>Virtual world requires real-time rendering.</a:t>
            </a:r>
            <a:endParaRPr>
              <a:highlight>
                <a:srgbClr val="FFFF00"/>
              </a:highlight>
            </a:endParaRPr>
          </a:p>
          <a:p>
            <a:pPr indent="0" lvl="0" marL="0" rtl="0" algn="l">
              <a:spcBef>
                <a:spcPts val="1200"/>
              </a:spcBef>
              <a:spcAft>
                <a:spcPts val="1200"/>
              </a:spcAft>
              <a:buNone/>
            </a:pPr>
            <a:r>
              <a:rPr lang="en">
                <a:highlight>
                  <a:srgbClr val="FFFF00"/>
                </a:highlight>
              </a:rPr>
              <a:t>Although real-time rendering enables a virtual world to be “alive” and respond to input from a user (or a group of users, for that matter) it means that a minimum of 30 and ideally 120 frames, must be rendered each second.</a:t>
            </a:r>
            <a:endParaRPr>
              <a:highlight>
                <a:srgbClr val="FFFF00"/>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