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67" r:id="rId3"/>
    <p:sldId id="258" r:id="rId4"/>
    <p:sldId id="264" r:id="rId5"/>
    <p:sldId id="260" r:id="rId6"/>
    <p:sldId id="259" r:id="rId7"/>
    <p:sldId id="263" r:id="rId8"/>
    <p:sldId id="262" r:id="rId9"/>
    <p:sldId id="265" r:id="rId10"/>
    <p:sldId id="261"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p:scale>
          <a:sx n="66" d="100"/>
          <a:sy n="66" d="100"/>
        </p:scale>
        <p:origin x="1531"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397499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45962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38283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1273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3963256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74698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3053252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527696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399413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381961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5760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67468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79178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7873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67966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391571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E9574F-7CD6-4D76-9CBA-EA938D22D313}" type="datetimeFigureOut">
              <a:rPr lang="en-IN" smtClean="0"/>
              <a:t>17-03-2025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972C362-AEFF-40B5-AC85-09E77FDF0BEC}" type="slidenum">
              <a:rPr lang="en-IN" smtClean="0"/>
              <a:t>‹#›</a:t>
            </a:fld>
            <a:endParaRPr lang="en-IN" dirty="0"/>
          </a:p>
        </p:txBody>
      </p:sp>
    </p:spTree>
    <p:extLst>
      <p:ext uri="{BB962C8B-B14F-4D97-AF65-F5344CB8AC3E}">
        <p14:creationId xmlns:p14="http://schemas.microsoft.com/office/powerpoint/2010/main" val="122584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9E9574F-7CD6-4D76-9CBA-EA938D22D313}" type="datetimeFigureOut">
              <a:rPr lang="en-IN" smtClean="0"/>
              <a:t>17-03-2025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972C362-AEFF-40B5-AC85-09E77FDF0BEC}" type="slidenum">
              <a:rPr lang="en-IN" smtClean="0"/>
              <a:t>‹#›</a:t>
            </a:fld>
            <a:endParaRPr lang="en-IN" dirty="0"/>
          </a:p>
        </p:txBody>
      </p:sp>
    </p:spTree>
    <p:extLst>
      <p:ext uri="{BB962C8B-B14F-4D97-AF65-F5344CB8AC3E}">
        <p14:creationId xmlns:p14="http://schemas.microsoft.com/office/powerpoint/2010/main" val="2444849043"/>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7" Type="http://schemas.openxmlformats.org/officeDocument/2006/relationships/image" Target="../media/image8.jpe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JPG" /><Relationship Id="rId4" Type="http://schemas.openxmlformats.org/officeDocument/2006/relationships/image" Target="../media/image5.jp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7.xml" /><Relationship Id="rId5" Type="http://schemas.openxmlformats.org/officeDocument/2006/relationships/image" Target="../media/image13.jpeg" /><Relationship Id="rId4" Type="http://schemas.openxmlformats.org/officeDocument/2006/relationships/image" Target="../media/image12.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0E4C-09A6-4AA1-B170-2DF899C90A10}"/>
              </a:ext>
            </a:extLst>
          </p:cNvPr>
          <p:cNvSpPr>
            <a:spLocks noGrp="1"/>
          </p:cNvSpPr>
          <p:nvPr>
            <p:ph type="ctrTitle"/>
          </p:nvPr>
        </p:nvSpPr>
        <p:spPr>
          <a:xfrm>
            <a:off x="3860062" y="801234"/>
            <a:ext cx="6221209" cy="1203960"/>
          </a:xfrm>
        </p:spPr>
        <p:txBody>
          <a:bodyPr anchor="ctr">
            <a:normAutofit/>
          </a:bodyPr>
          <a:lstStyle/>
          <a:p>
            <a:pPr algn="ctr"/>
            <a:r>
              <a:rPr lang="en-US" sz="4400" dirty="0">
                <a:latin typeface="Times New Roman" panose="02020603050405020304" pitchFamily="18" charset="0"/>
                <a:cs typeface="Times New Roman" panose="02020603050405020304" pitchFamily="18" charset="0"/>
              </a:rPr>
              <a:t>MAHENDRA  INSTITUTE  OF  TECHNOLOGY</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AD815FE-EABA-C5E5-F77C-1B5E7FCAFC71}"/>
              </a:ext>
            </a:extLst>
          </p:cNvPr>
          <p:cNvSpPr>
            <a:spLocks noGrp="1"/>
          </p:cNvSpPr>
          <p:nvPr>
            <p:ph type="subTitle" idx="1"/>
          </p:nvPr>
        </p:nvSpPr>
        <p:spPr>
          <a:xfrm>
            <a:off x="1752574" y="1966869"/>
            <a:ext cx="8686852" cy="1203960"/>
          </a:xfrm>
        </p:spPr>
        <p:txBody>
          <a:bodyPr>
            <a:normAutofit/>
          </a:bodyPr>
          <a:lstStyle/>
          <a:p>
            <a:pPr algn="ctr"/>
            <a:r>
              <a:rPr lang="en-US" sz="2800" dirty="0">
                <a:latin typeface="Times New Roman" panose="02020603050405020304" pitchFamily="18" charset="0"/>
                <a:cs typeface="Times New Roman" panose="02020603050405020304" pitchFamily="18" charset="0"/>
              </a:rPr>
              <a:t>DEPARTMENT OF ELECTRONICS AND COMMUNICATION ENGINEERING</a:t>
            </a:r>
            <a:endParaRPr lang="en-IN" sz="2800" dirty="0">
              <a:latin typeface="Times New Roman" panose="02020603050405020304" pitchFamily="18" charset="0"/>
              <a:cs typeface="Times New Roman" panose="02020603050405020304" pitchFamily="18" charset="0"/>
            </a:endParaRPr>
          </a:p>
        </p:txBody>
      </p:sp>
      <p:pic>
        <p:nvPicPr>
          <p:cNvPr id="1028" name="Picture 4" descr="RAMPE 2022">
            <a:extLst>
              <a:ext uri="{FF2B5EF4-FFF2-40B4-BE49-F238E27FC236}">
                <a16:creationId xmlns:a16="http://schemas.microsoft.com/office/drawing/2014/main" id="{D6C2D417-C309-F620-1F1A-BCE20ED61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94" y="860275"/>
            <a:ext cx="1371780" cy="1106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0DB416-9F35-82CE-10CA-1062EF5037C6}"/>
              </a:ext>
            </a:extLst>
          </p:cNvPr>
          <p:cNvSpPr txBox="1"/>
          <p:nvPr/>
        </p:nvSpPr>
        <p:spPr>
          <a:xfrm>
            <a:off x="3473597" y="3623149"/>
            <a:ext cx="524480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TEAM NAME: TECH BOYS</a:t>
            </a:r>
            <a:endParaRPr lang="en-IN"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7F3DB3-37FB-ADEB-C2C3-81A61F0D4DB1}"/>
              </a:ext>
            </a:extLst>
          </p:cNvPr>
          <p:cNvSpPr txBox="1"/>
          <p:nvPr/>
        </p:nvSpPr>
        <p:spPr>
          <a:xfrm>
            <a:off x="2110729" y="4660245"/>
            <a:ext cx="7970542"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IOT BASED SMART IRRIGATION SYSTEM </a:t>
            </a:r>
          </a:p>
        </p:txBody>
      </p:sp>
    </p:spTree>
    <p:extLst>
      <p:ext uri="{BB962C8B-B14F-4D97-AF65-F5344CB8AC3E}">
        <p14:creationId xmlns:p14="http://schemas.microsoft.com/office/powerpoint/2010/main" val="238063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00F75-2011-C0B4-9364-85E3361C69F3}"/>
              </a:ext>
            </a:extLst>
          </p:cNvPr>
          <p:cNvSpPr txBox="1"/>
          <p:nvPr/>
        </p:nvSpPr>
        <p:spPr>
          <a:xfrm>
            <a:off x="824712" y="470950"/>
            <a:ext cx="4416996" cy="646331"/>
          </a:xfrm>
          <a:prstGeom prst="rect">
            <a:avLst/>
          </a:prstGeom>
          <a:noFill/>
        </p:spPr>
        <p:txBody>
          <a:bodyPr wrap="square" rtlCol="0">
            <a:spAutoFit/>
          </a:bodyPr>
          <a:lstStyle/>
          <a:p>
            <a:pPr algn="just"/>
            <a:r>
              <a:rPr lang="en-US" sz="3600" b="1" u="sng" dirty="0"/>
              <a:t>EXPECTED OUTPUT </a:t>
            </a:r>
          </a:p>
        </p:txBody>
      </p:sp>
      <p:pic>
        <p:nvPicPr>
          <p:cNvPr id="4" name="Picture 3">
            <a:extLst>
              <a:ext uri="{FF2B5EF4-FFF2-40B4-BE49-F238E27FC236}">
                <a16:creationId xmlns:a16="http://schemas.microsoft.com/office/drawing/2014/main" id="{D5478CB0-1018-923C-6D35-1EF4F3E3A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300" y="1117281"/>
            <a:ext cx="3359399" cy="5418667"/>
          </a:xfrm>
          <a:prstGeom prst="rect">
            <a:avLst/>
          </a:prstGeom>
        </p:spPr>
      </p:pic>
    </p:spTree>
    <p:extLst>
      <p:ext uri="{BB962C8B-B14F-4D97-AF65-F5344CB8AC3E}">
        <p14:creationId xmlns:p14="http://schemas.microsoft.com/office/powerpoint/2010/main" val="213488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2EF19-3F34-E198-F002-BA9C841737C2}"/>
              </a:ext>
            </a:extLst>
          </p:cNvPr>
          <p:cNvSpPr txBox="1"/>
          <p:nvPr/>
        </p:nvSpPr>
        <p:spPr>
          <a:xfrm>
            <a:off x="931486" y="524818"/>
            <a:ext cx="3292692" cy="646331"/>
          </a:xfrm>
          <a:prstGeom prst="rect">
            <a:avLst/>
          </a:prstGeom>
          <a:noFill/>
        </p:spPr>
        <p:txBody>
          <a:bodyPr wrap="square" rtlCol="0">
            <a:spAutoFit/>
          </a:bodyPr>
          <a:lstStyle/>
          <a:p>
            <a:pPr algn="just"/>
            <a:r>
              <a:rPr lang="en-US" sz="3600" b="1" u="sng" dirty="0"/>
              <a:t>CONCLUSION</a:t>
            </a:r>
            <a:r>
              <a:rPr lang="en-US" b="1" u="sng" dirty="0"/>
              <a:t> </a:t>
            </a:r>
          </a:p>
        </p:txBody>
      </p:sp>
      <p:sp>
        <p:nvSpPr>
          <p:cNvPr id="3" name="TextBox 2">
            <a:extLst>
              <a:ext uri="{FF2B5EF4-FFF2-40B4-BE49-F238E27FC236}">
                <a16:creationId xmlns:a16="http://schemas.microsoft.com/office/drawing/2014/main" id="{3617D713-4A2B-F357-9271-962E9C3F6702}"/>
              </a:ext>
            </a:extLst>
          </p:cNvPr>
          <p:cNvSpPr txBox="1"/>
          <p:nvPr/>
        </p:nvSpPr>
        <p:spPr>
          <a:xfrm>
            <a:off x="931486" y="1171149"/>
            <a:ext cx="10329027" cy="1815882"/>
          </a:xfrm>
          <a:prstGeom prst="rect">
            <a:avLst/>
          </a:prstGeom>
          <a:noFill/>
        </p:spPr>
        <p:txBody>
          <a:bodyPr wrap="square" rtlCol="0">
            <a:spAutoFit/>
          </a:bodyPr>
          <a:lstStyle/>
          <a:p>
            <a:pPr algn="just"/>
            <a:r>
              <a:rPr lang="en-US" sz="2800" dirty="0" err="1"/>
              <a:t>IoT</a:t>
            </a:r>
            <a:r>
              <a:rPr lang="en-US" sz="2800" dirty="0"/>
              <a:t>-based smart irrigation systems offer significant benefits for agriculture including water conservation, improved crop yields, reduced labor costs and enhanced efficiency through real-time data monitoring and automation</a:t>
            </a:r>
            <a:r>
              <a:rPr lang="en-US" dirty="0"/>
              <a:t>.</a:t>
            </a:r>
          </a:p>
        </p:txBody>
      </p:sp>
      <p:sp>
        <p:nvSpPr>
          <p:cNvPr id="6" name="TextBox 5">
            <a:extLst>
              <a:ext uri="{FF2B5EF4-FFF2-40B4-BE49-F238E27FC236}">
                <a16:creationId xmlns:a16="http://schemas.microsoft.com/office/drawing/2014/main" id="{8D0608F4-D7EF-2081-E747-5077A6DCE578}"/>
              </a:ext>
            </a:extLst>
          </p:cNvPr>
          <p:cNvSpPr txBox="1"/>
          <p:nvPr/>
        </p:nvSpPr>
        <p:spPr>
          <a:xfrm>
            <a:off x="931486" y="3105834"/>
            <a:ext cx="3579271" cy="646331"/>
          </a:xfrm>
          <a:prstGeom prst="rect">
            <a:avLst/>
          </a:prstGeom>
          <a:noFill/>
        </p:spPr>
        <p:txBody>
          <a:bodyPr wrap="square" rtlCol="0">
            <a:spAutoFit/>
          </a:bodyPr>
          <a:lstStyle/>
          <a:p>
            <a:pPr algn="just"/>
            <a:r>
              <a:rPr lang="en-US" sz="3600" b="1" u="sng" dirty="0"/>
              <a:t>FUTURE SCOPE</a:t>
            </a:r>
          </a:p>
        </p:txBody>
      </p:sp>
      <p:sp>
        <p:nvSpPr>
          <p:cNvPr id="7" name="TextBox 6">
            <a:extLst>
              <a:ext uri="{FF2B5EF4-FFF2-40B4-BE49-F238E27FC236}">
                <a16:creationId xmlns:a16="http://schemas.microsoft.com/office/drawing/2014/main" id="{D1777E48-7627-9DCB-D11D-F9D5FD3666A8}"/>
              </a:ext>
            </a:extLst>
          </p:cNvPr>
          <p:cNvSpPr txBox="1"/>
          <p:nvPr/>
        </p:nvSpPr>
        <p:spPr>
          <a:xfrm>
            <a:off x="931486" y="3752165"/>
            <a:ext cx="10329026" cy="1815882"/>
          </a:xfrm>
          <a:prstGeom prst="rect">
            <a:avLst/>
          </a:prstGeom>
          <a:noFill/>
        </p:spPr>
        <p:txBody>
          <a:bodyPr wrap="square" rtlCol="0">
            <a:spAutoFit/>
          </a:bodyPr>
          <a:lstStyle/>
          <a:p>
            <a:pPr algn="just"/>
            <a:r>
              <a:rPr lang="en-US" sz="2800" dirty="0"/>
              <a:t>Using this system as framework, the system can be expanded to include various other options which could include mobile application control of motor and </a:t>
            </a:r>
            <a:r>
              <a:rPr lang="en-US" sz="2800" dirty="0" err="1"/>
              <a:t>wifi</a:t>
            </a:r>
            <a:r>
              <a:rPr lang="en-US" sz="2800" dirty="0"/>
              <a:t> controlled monitoring. These will expand the working capability and efficiency of this prototype. </a:t>
            </a:r>
          </a:p>
        </p:txBody>
      </p:sp>
    </p:spTree>
    <p:extLst>
      <p:ext uri="{BB962C8B-B14F-4D97-AF65-F5344CB8AC3E}">
        <p14:creationId xmlns:p14="http://schemas.microsoft.com/office/powerpoint/2010/main" val="547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3B5C4D-4880-4104-3792-B20033BF9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 y="0"/>
            <a:ext cx="12212197" cy="6858000"/>
          </a:xfrm>
          <a:prstGeom prst="rect">
            <a:avLst/>
          </a:prstGeom>
        </p:spPr>
      </p:pic>
    </p:spTree>
    <p:extLst>
      <p:ext uri="{BB962C8B-B14F-4D97-AF65-F5344CB8AC3E}">
        <p14:creationId xmlns:p14="http://schemas.microsoft.com/office/powerpoint/2010/main" val="191431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5A660C-169F-1375-252C-5E6FC3C0C456}"/>
              </a:ext>
            </a:extLst>
          </p:cNvPr>
          <p:cNvSpPr txBox="1"/>
          <p:nvPr/>
        </p:nvSpPr>
        <p:spPr>
          <a:xfrm>
            <a:off x="4280598" y="106490"/>
            <a:ext cx="3630802" cy="707886"/>
          </a:xfrm>
          <a:prstGeom prst="rect">
            <a:avLst/>
          </a:prstGeom>
          <a:noFill/>
        </p:spPr>
        <p:txBody>
          <a:bodyPr wrap="none" rtlCol="0">
            <a:spAutoFit/>
          </a:bodyPr>
          <a:lstStyle/>
          <a:p>
            <a:r>
              <a:rPr lang="en-US" sz="4000" b="1" dirty="0"/>
              <a:t>CREW DETAILS</a:t>
            </a:r>
            <a:endParaRPr lang="en-IN" sz="4000" b="1"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AEDC7FDD-705D-2407-03C1-7F10E6DE0A99}"/>
                  </a:ext>
                </a:extLst>
              </p:cNvPr>
              <p:cNvGraphicFramePr>
                <a:graphicFrameLocks noGrp="1"/>
              </p:cNvGraphicFramePr>
              <p:nvPr>
                <p:extLst>
                  <p:ext uri="{D42A27DB-BD31-4B8C-83A1-F6EECF244321}">
                    <p14:modId xmlns:p14="http://schemas.microsoft.com/office/powerpoint/2010/main" val="719539763"/>
                  </p:ext>
                </p:extLst>
              </p:nvPr>
            </p:nvGraphicFramePr>
            <p:xfrm>
              <a:off x="65588" y="916435"/>
              <a:ext cx="12060823" cy="5941565"/>
            </p:xfrm>
            <a:graphic>
              <a:graphicData uri="http://schemas.openxmlformats.org/drawingml/2006/table">
                <a:tbl>
                  <a:tblPr firstRow="1" bandRow="1">
                    <a:tableStyleId>{793D81CF-94F2-401A-BA57-92F5A7B2D0C5}</a:tableStyleId>
                  </a:tblPr>
                  <a:tblGrid>
                    <a:gridCol w="2488556">
                      <a:extLst>
                        <a:ext uri="{9D8B030D-6E8A-4147-A177-3AD203B41FA5}">
                          <a16:colId xmlns:a16="http://schemas.microsoft.com/office/drawing/2014/main" val="4034953063"/>
                        </a:ext>
                      </a:extLst>
                    </a:gridCol>
                    <a:gridCol w="972273">
                      <a:extLst>
                        <a:ext uri="{9D8B030D-6E8A-4147-A177-3AD203B41FA5}">
                          <a16:colId xmlns:a16="http://schemas.microsoft.com/office/drawing/2014/main" val="4134274779"/>
                        </a:ext>
                      </a:extLst>
                    </a:gridCol>
                    <a:gridCol w="1875099">
                      <a:extLst>
                        <a:ext uri="{9D8B030D-6E8A-4147-A177-3AD203B41FA5}">
                          <a16:colId xmlns:a16="http://schemas.microsoft.com/office/drawing/2014/main" val="3839266433"/>
                        </a:ext>
                      </a:extLst>
                    </a:gridCol>
                    <a:gridCol w="1828800">
                      <a:extLst>
                        <a:ext uri="{9D8B030D-6E8A-4147-A177-3AD203B41FA5}">
                          <a16:colId xmlns:a16="http://schemas.microsoft.com/office/drawing/2014/main" val="3324152241"/>
                        </a:ext>
                      </a:extLst>
                    </a:gridCol>
                    <a:gridCol w="2847372">
                      <a:extLst>
                        <a:ext uri="{9D8B030D-6E8A-4147-A177-3AD203B41FA5}">
                          <a16:colId xmlns:a16="http://schemas.microsoft.com/office/drawing/2014/main" val="677062295"/>
                        </a:ext>
                      </a:extLst>
                    </a:gridCol>
                    <a:gridCol w="2048723">
                      <a:extLst>
                        <a:ext uri="{9D8B030D-6E8A-4147-A177-3AD203B41FA5}">
                          <a16:colId xmlns:a16="http://schemas.microsoft.com/office/drawing/2014/main" val="497981856"/>
                        </a:ext>
                      </a:extLst>
                    </a:gridCol>
                  </a:tblGrid>
                  <a:tr h="920382">
                    <a:tc>
                      <a:txBody>
                        <a:bodyPr/>
                        <a:lstStyle/>
                        <a:p>
                          <a:r>
                            <a:rPr lang="en-US" dirty="0">
                              <a:latin typeface="Times New Roman" panose="02020603050405020304" pitchFamily="18" charset="0"/>
                              <a:cs typeface="Times New Roman" panose="02020603050405020304" pitchFamily="18" charset="0"/>
                            </a:rPr>
                            <a:t>NAME OF THE STUSENTS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DEPTARMENT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DESIGNATION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MAIL 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STUDENTS PHOTOS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8843038"/>
                      </a:ext>
                    </a:extLst>
                  </a:tr>
                  <a:tr h="1040616">
                    <a:tc>
                      <a:txBody>
                        <a:bodyPr/>
                        <a:lstStyle/>
                        <a:p>
                          <a:pPr algn="ctr"/>
                          <a:r>
                            <a:rPr lang="en-US" dirty="0">
                              <a:latin typeface="Times New Roman" panose="02020603050405020304" pitchFamily="18" charset="0"/>
                              <a:cs typeface="Times New Roman" panose="02020603050405020304" pitchFamily="18" charset="0"/>
                            </a:rPr>
                            <a:t>ASHWIN S</a:t>
                          </a:r>
                        </a:p>
                        <a:p>
                          <a:pPr algn="ctr"/>
                          <a:endParaRPr lang="en-IN"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sSup>
                                <m:sSupPr>
                                  <m:ctrlPr>
                                    <a:rPr lang="en-IN" i="1" smtClean="0">
                                      <a:solidFill>
                                        <a:srgbClr val="836967"/>
                                      </a:solidFill>
                                      <a:latin typeface="Cambria Math" panose="02040503050406030204" pitchFamily="18" charset="0"/>
                                    </a:rPr>
                                  </m:ctrlPr>
                                </m:sSupPr>
                                <m:e>
                                  <m:r>
                                    <a:rPr lang="en-IN">
                                      <a:latin typeface="Cambria Math" panose="02040503050406030204" pitchFamily="18" charset="0"/>
                                    </a:rPr>
                                    <m:t>2</m:t>
                                  </m:r>
                                </m:e>
                                <m:sup>
                                  <m:r>
                                    <a:rPr lang="en-IN" i="1">
                                      <a:latin typeface="Cambria Math" panose="02040503050406030204" pitchFamily="18" charset="0"/>
                                    </a:rPr>
                                    <m:t>𝑛𝑑</m:t>
                                  </m:r>
                                </m:sup>
                              </m:sSup>
                            </m:oMath>
                          </a14:m>
                          <a:r>
                            <a:rPr lang="en-IN" dirty="0">
                              <a:latin typeface="Times New Roman" panose="02020603050405020304" pitchFamily="18" charset="0"/>
                              <a:cs typeface="Times New Roman" panose="02020603050405020304" pitchFamily="18" charset="0"/>
                            </a:rPr>
                            <a:t> YEAR</a:t>
                          </a:r>
                        </a:p>
                      </a:txBody>
                      <a:tcPr/>
                    </a:tc>
                    <a:tc>
                      <a:txBody>
                        <a:bodyPr/>
                        <a:lstStyle/>
                        <a:p>
                          <a:pPr algn="ctr"/>
                          <a:r>
                            <a:rPr lang="en-US" dirty="0">
                              <a:latin typeface="Times New Roman" panose="02020603050405020304" pitchFamily="18" charset="0"/>
                              <a:cs typeface="Times New Roman" panose="02020603050405020304" pitchFamily="18" charset="0"/>
                            </a:rPr>
                            <a:t>ECE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ashwingopi95@gmail.com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4287532"/>
                      </a:ext>
                    </a:extLst>
                  </a:tr>
                  <a:tr h="1198328">
                    <a:tc>
                      <a:txBody>
                        <a:bodyPr/>
                        <a:lstStyle/>
                        <a:p>
                          <a:r>
                            <a:rPr lang="en-US" dirty="0">
                              <a:latin typeface="Times New Roman" panose="02020603050405020304" pitchFamily="18" charset="0"/>
                              <a:cs typeface="Times New Roman" panose="02020603050405020304" pitchFamily="18" charset="0"/>
                            </a:rPr>
                            <a:t>BALASUBRAMANI S</a:t>
                          </a:r>
                          <a:endParaRPr lang="en-IN"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𝑛𝑑</m:t>
                                  </m:r>
                                </m:sup>
                              </m:sSup>
                            </m:oMath>
                          </a14:m>
                          <a:r>
                            <a:rPr lang="en-IN" dirty="0">
                              <a:latin typeface="Times New Roman" panose="02020603050405020304" pitchFamily="18" charset="0"/>
                              <a:cs typeface="Times New Roman" panose="02020603050405020304" pitchFamily="18" charset="0"/>
                            </a:rPr>
                            <a:t>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ECE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bala2436@gmail.com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869258"/>
                      </a:ext>
                    </a:extLst>
                  </a:tr>
                  <a:tr h="927413">
                    <a:tc>
                      <a:txBody>
                        <a:bodyPr/>
                        <a:lstStyle/>
                        <a:p>
                          <a:r>
                            <a:rPr lang="en-US" dirty="0">
                              <a:latin typeface="Times New Roman" panose="02020603050405020304" pitchFamily="18" charset="0"/>
                              <a:cs typeface="Times New Roman" panose="02020603050405020304" pitchFamily="18" charset="0"/>
                            </a:rPr>
                            <a:t>HARISHASNKAR M</a:t>
                          </a:r>
                          <a:endParaRPr lang="en-IN"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𝑛𝑑</m:t>
                                  </m:r>
                                </m:sup>
                              </m:sSup>
                            </m:oMath>
                          </a14:m>
                          <a:r>
                            <a:rPr lang="en-IN" dirty="0">
                              <a:latin typeface="Times New Roman" panose="02020603050405020304" pitchFamily="18" charset="0"/>
                              <a:cs typeface="Times New Roman" panose="02020603050405020304" pitchFamily="18" charset="0"/>
                            </a:rPr>
                            <a:t>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ECE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mharishankar772@gmail.com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436730"/>
                      </a:ext>
                    </a:extLst>
                  </a:tr>
                  <a:tr h="927413">
                    <a:tc>
                      <a:txBody>
                        <a:bodyPr/>
                        <a:lstStyle/>
                        <a:p>
                          <a:r>
                            <a:rPr lang="en-US" dirty="0">
                              <a:latin typeface="Times New Roman" panose="02020603050405020304" pitchFamily="18" charset="0"/>
                              <a:cs typeface="Times New Roman" panose="02020603050405020304" pitchFamily="18" charset="0"/>
                            </a:rPr>
                            <a:t>KANNAITHAMBI C</a:t>
                          </a:r>
                          <a:endParaRPr lang="en-IN"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𝑛𝑑</m:t>
                                  </m:r>
                                </m:sup>
                              </m:sSup>
                            </m:oMath>
                          </a14:m>
                          <a:r>
                            <a:rPr lang="en-IN" dirty="0">
                              <a:latin typeface="Times New Roman" panose="02020603050405020304" pitchFamily="18" charset="0"/>
                              <a:cs typeface="Times New Roman" panose="02020603050405020304" pitchFamily="18" charset="0"/>
                            </a:rPr>
                            <a:t>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ECE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kannai26@gmail.com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3510547"/>
                      </a:ext>
                    </a:extLst>
                  </a:tr>
                  <a:tr h="927413">
                    <a:tc>
                      <a:txBody>
                        <a:bodyPr/>
                        <a:lstStyle/>
                        <a:p>
                          <a:r>
                            <a:rPr lang="en-US" dirty="0">
                              <a:latin typeface="Times New Roman" panose="02020603050405020304" pitchFamily="18" charset="0"/>
                              <a:cs typeface="Times New Roman" panose="02020603050405020304" pitchFamily="18" charset="0"/>
                            </a:rPr>
                            <a:t>TAMILARASAN M</a:t>
                          </a:r>
                          <a:endParaRPr lang="en-IN" dirty="0">
                            <a:latin typeface="Times New Roman" panose="02020603050405020304" pitchFamily="18" charset="0"/>
                            <a:cs typeface="Times New Roman" panose="02020603050405020304" pitchFamily="18" charset="0"/>
                          </a:endParaRPr>
                        </a:p>
                      </a:txBody>
                      <a:tcPr/>
                    </a:tc>
                    <a:tc>
                      <a:txBody>
                        <a:bodyPr/>
                        <a:lstStyle/>
                        <a:p>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dirty="0">
                                      <a:latin typeface="Cambria Math" panose="02040503050406030204" pitchFamily="18" charset="0"/>
                                    </a:rPr>
                                    <m:t>2</m:t>
                                  </m:r>
                                </m:e>
                                <m:sup>
                                  <m:r>
                                    <a:rPr lang="en-IN" i="1" dirty="0">
                                      <a:latin typeface="Cambria Math" panose="02040503050406030204" pitchFamily="18" charset="0"/>
                                    </a:rPr>
                                    <m:t>𝑛𝑑</m:t>
                                  </m:r>
                                </m:sup>
                              </m:sSup>
                            </m:oMath>
                          </a14:m>
                          <a:r>
                            <a:rPr lang="en-IN" dirty="0">
                              <a:latin typeface="Times New Roman" panose="02020603050405020304" pitchFamily="18" charset="0"/>
                              <a:cs typeface="Times New Roman" panose="02020603050405020304" pitchFamily="18" charset="0"/>
                            </a:rPr>
                            <a:t> YEAR</a:t>
                          </a:r>
                        </a:p>
                      </a:txBody>
                      <a:tcPr/>
                    </a:tc>
                    <a:tc>
                      <a:txBody>
                        <a:bodyPr/>
                        <a:lstStyle/>
                        <a:p>
                          <a:pPr algn="ctr"/>
                          <a:r>
                            <a:rPr lang="en-US" dirty="0">
                              <a:latin typeface="Times New Roman" panose="02020603050405020304" pitchFamily="18" charset="0"/>
                              <a:cs typeface="Times New Roman" panose="02020603050405020304" pitchFamily="18" charset="0"/>
                            </a:rPr>
                            <a:t>ECE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mtamilarsan1@gmailcom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269643"/>
                      </a:ext>
                    </a:extLst>
                  </a:tr>
                </a:tbl>
              </a:graphicData>
            </a:graphic>
          </p:graphicFrame>
        </mc:Choice>
        <mc:Fallback xmlns="">
          <p:graphicFrame>
            <p:nvGraphicFramePr>
              <p:cNvPr id="3" name="Table 2">
                <a:extLst>
                  <a:ext uri="{FF2B5EF4-FFF2-40B4-BE49-F238E27FC236}">
                    <a16:creationId xmlns:a16="http://schemas.microsoft.com/office/drawing/2014/main" id="{AEDC7FDD-705D-2407-03C1-7F10E6DE0A99}"/>
                  </a:ext>
                </a:extLst>
              </p:cNvPr>
              <p:cNvGraphicFramePr>
                <a:graphicFrameLocks noGrp="1"/>
              </p:cNvGraphicFramePr>
              <p:nvPr>
                <p:extLst>
                  <p:ext uri="{D42A27DB-BD31-4B8C-83A1-F6EECF244321}">
                    <p14:modId xmlns:p14="http://schemas.microsoft.com/office/powerpoint/2010/main" val="719539763"/>
                  </p:ext>
                </p:extLst>
              </p:nvPr>
            </p:nvGraphicFramePr>
            <p:xfrm>
              <a:off x="65588" y="916435"/>
              <a:ext cx="12060823" cy="5941565"/>
            </p:xfrm>
            <a:graphic>
              <a:graphicData uri="http://schemas.openxmlformats.org/drawingml/2006/table">
                <a:tbl>
                  <a:tblPr firstRow="1" bandRow="1">
                    <a:tableStyleId>{793D81CF-94F2-401A-BA57-92F5A7B2D0C5}</a:tableStyleId>
                  </a:tblPr>
                  <a:tblGrid>
                    <a:gridCol w="2488556">
                      <a:extLst>
                        <a:ext uri="{9D8B030D-6E8A-4147-A177-3AD203B41FA5}">
                          <a16:colId xmlns:a16="http://schemas.microsoft.com/office/drawing/2014/main" val="4034953063"/>
                        </a:ext>
                      </a:extLst>
                    </a:gridCol>
                    <a:gridCol w="972273">
                      <a:extLst>
                        <a:ext uri="{9D8B030D-6E8A-4147-A177-3AD203B41FA5}">
                          <a16:colId xmlns:a16="http://schemas.microsoft.com/office/drawing/2014/main" val="4134274779"/>
                        </a:ext>
                      </a:extLst>
                    </a:gridCol>
                    <a:gridCol w="1875099">
                      <a:extLst>
                        <a:ext uri="{9D8B030D-6E8A-4147-A177-3AD203B41FA5}">
                          <a16:colId xmlns:a16="http://schemas.microsoft.com/office/drawing/2014/main" val="3839266433"/>
                        </a:ext>
                      </a:extLst>
                    </a:gridCol>
                    <a:gridCol w="1828800">
                      <a:extLst>
                        <a:ext uri="{9D8B030D-6E8A-4147-A177-3AD203B41FA5}">
                          <a16:colId xmlns:a16="http://schemas.microsoft.com/office/drawing/2014/main" val="3324152241"/>
                        </a:ext>
                      </a:extLst>
                    </a:gridCol>
                    <a:gridCol w="2847372">
                      <a:extLst>
                        <a:ext uri="{9D8B030D-6E8A-4147-A177-3AD203B41FA5}">
                          <a16:colId xmlns:a16="http://schemas.microsoft.com/office/drawing/2014/main" val="677062295"/>
                        </a:ext>
                      </a:extLst>
                    </a:gridCol>
                    <a:gridCol w="2048723">
                      <a:extLst>
                        <a:ext uri="{9D8B030D-6E8A-4147-A177-3AD203B41FA5}">
                          <a16:colId xmlns:a16="http://schemas.microsoft.com/office/drawing/2014/main" val="497981856"/>
                        </a:ext>
                      </a:extLst>
                    </a:gridCol>
                  </a:tblGrid>
                  <a:tr h="920382">
                    <a:tc>
                      <a:txBody>
                        <a:bodyPr/>
                        <a:lstStyle/>
                        <a:p>
                          <a:r>
                            <a:rPr lang="en-US" dirty="0">
                              <a:latin typeface="Times New Roman" panose="02020603050405020304" pitchFamily="18" charset="0"/>
                              <a:cs typeface="Times New Roman" panose="02020603050405020304" pitchFamily="18" charset="0"/>
                            </a:rPr>
                            <a:t>NAME OF THE STUSENTS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DEPTARMENT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DESIGNATION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MAIL 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STUDENTS PHOTOS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8843038"/>
                      </a:ext>
                    </a:extLst>
                  </a:tr>
                  <a:tr h="1040616">
                    <a:tc>
                      <a:txBody>
                        <a:bodyPr/>
                        <a:lstStyle/>
                        <a:p>
                          <a:pPr algn="ctr"/>
                          <a:r>
                            <a:rPr lang="en-US" dirty="0">
                              <a:latin typeface="Times New Roman" panose="02020603050405020304" pitchFamily="18" charset="0"/>
                              <a:cs typeface="Times New Roman" panose="02020603050405020304" pitchFamily="18" charset="0"/>
                            </a:rPr>
                            <a:t>ASHWIN S</a:t>
                          </a:r>
                        </a:p>
                        <a:p>
                          <a:pPr algn="ct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57862" t="-91228" r="-889308" b="-383626"/>
                          </a:stretch>
                        </a:blipFill>
                      </a:tcPr>
                    </a:tc>
                    <a:tc>
                      <a:txBody>
                        <a:bodyPr/>
                        <a:lstStyle/>
                        <a:p>
                          <a:pPr algn="ctr"/>
                          <a:r>
                            <a:rPr lang="en-US" dirty="0">
                              <a:latin typeface="Times New Roman" panose="02020603050405020304" pitchFamily="18" charset="0"/>
                              <a:cs typeface="Times New Roman" panose="02020603050405020304" pitchFamily="18" charset="0"/>
                            </a:rPr>
                            <a:t>ECE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ashwingopi95@gmail.com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4287532"/>
                      </a:ext>
                    </a:extLst>
                  </a:tr>
                  <a:tr h="1198328">
                    <a:tc>
                      <a:txBody>
                        <a:bodyPr/>
                        <a:lstStyle/>
                        <a:p>
                          <a:r>
                            <a:rPr lang="en-US" dirty="0">
                              <a:latin typeface="Times New Roman" panose="02020603050405020304" pitchFamily="18" charset="0"/>
                              <a:cs typeface="Times New Roman" panose="02020603050405020304" pitchFamily="18" charset="0"/>
                            </a:rPr>
                            <a:t>BALASUBRAMANI S</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57862" t="-166837" r="-889308" b="-23469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ECE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bala2436@gmail.com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5869258"/>
                      </a:ext>
                    </a:extLst>
                  </a:tr>
                  <a:tr h="927413">
                    <a:tc>
                      <a:txBody>
                        <a:bodyPr/>
                        <a:lstStyle/>
                        <a:p>
                          <a:r>
                            <a:rPr lang="en-US" dirty="0">
                              <a:latin typeface="Times New Roman" panose="02020603050405020304" pitchFamily="18" charset="0"/>
                              <a:cs typeface="Times New Roman" panose="02020603050405020304" pitchFamily="18" charset="0"/>
                            </a:rPr>
                            <a:t>HARISHASNKAR M</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57862" t="-341830" r="-889308" b="-20065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ECE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mharishankar772@gmail.com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436730"/>
                      </a:ext>
                    </a:extLst>
                  </a:tr>
                  <a:tr h="927413">
                    <a:tc>
                      <a:txBody>
                        <a:bodyPr/>
                        <a:lstStyle/>
                        <a:p>
                          <a:r>
                            <a:rPr lang="en-US" dirty="0">
                              <a:latin typeface="Times New Roman" panose="02020603050405020304" pitchFamily="18" charset="0"/>
                              <a:cs typeface="Times New Roman" panose="02020603050405020304" pitchFamily="18" charset="0"/>
                            </a:rPr>
                            <a:t>KANNAITHAMBI C</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57862" t="-444737" r="-889308" b="-10197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           ECE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kannai26@gmail.com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3510547"/>
                      </a:ext>
                    </a:extLst>
                  </a:tr>
                  <a:tr h="927413">
                    <a:tc>
                      <a:txBody>
                        <a:bodyPr/>
                        <a:lstStyle/>
                        <a:p>
                          <a:r>
                            <a:rPr lang="en-US" dirty="0">
                              <a:latin typeface="Times New Roman" panose="02020603050405020304" pitchFamily="18" charset="0"/>
                              <a:cs typeface="Times New Roman" panose="02020603050405020304" pitchFamily="18" charset="0"/>
                            </a:rPr>
                            <a:t>TAMILARASAN M</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257862" t="-544737" r="-889308" b="-1974"/>
                          </a:stretch>
                        </a:blipFill>
                      </a:tcPr>
                    </a:tc>
                    <a:tc>
                      <a:txBody>
                        <a:bodyPr/>
                        <a:lstStyle/>
                        <a:p>
                          <a:pPr algn="ctr"/>
                          <a:r>
                            <a:rPr lang="en-US" dirty="0">
                              <a:latin typeface="Times New Roman" panose="02020603050405020304" pitchFamily="18" charset="0"/>
                              <a:cs typeface="Times New Roman" panose="02020603050405020304" pitchFamily="18" charset="0"/>
                            </a:rPr>
                            <a:t>ECE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mtamilarsan1@gmailcom</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9269643"/>
                      </a:ext>
                    </a:extLst>
                  </a:tr>
                </a:tbl>
              </a:graphicData>
            </a:graphic>
          </p:graphicFrame>
        </mc:Fallback>
      </mc:AlternateContent>
      <p:pic>
        <p:nvPicPr>
          <p:cNvPr id="5" name="Picture 4" descr="A person with a serious face&#10;&#10;AI-generated content may be incorrect.">
            <a:extLst>
              <a:ext uri="{FF2B5EF4-FFF2-40B4-BE49-F238E27FC236}">
                <a16:creationId xmlns:a16="http://schemas.microsoft.com/office/drawing/2014/main" id="{8E60664F-059C-DFA4-7E18-7A081242B6F2}"/>
              </a:ext>
            </a:extLst>
          </p:cNvPr>
          <p:cNvPicPr>
            <a:picLocks noChangeAspect="1"/>
          </p:cNvPicPr>
          <p:nvPr/>
        </p:nvPicPr>
        <p:blipFill>
          <a:blip r:embed="rId3"/>
          <a:stretch>
            <a:fillRect/>
          </a:stretch>
        </p:blipFill>
        <p:spPr>
          <a:xfrm>
            <a:off x="10579259" y="5046562"/>
            <a:ext cx="937549" cy="895003"/>
          </a:xfrm>
          <a:prstGeom prst="rect">
            <a:avLst/>
          </a:prstGeom>
        </p:spPr>
      </p:pic>
      <p:pic>
        <p:nvPicPr>
          <p:cNvPr id="7" name="Picture 6">
            <a:extLst>
              <a:ext uri="{FF2B5EF4-FFF2-40B4-BE49-F238E27FC236}">
                <a16:creationId xmlns:a16="http://schemas.microsoft.com/office/drawing/2014/main" id="{7C244555-A123-A4FC-5C0A-E538689A2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259" y="1892461"/>
            <a:ext cx="937549" cy="978061"/>
          </a:xfrm>
          <a:prstGeom prst="rect">
            <a:avLst/>
          </a:prstGeom>
        </p:spPr>
      </p:pic>
      <p:pic>
        <p:nvPicPr>
          <p:cNvPr id="9" name="Picture 8">
            <a:extLst>
              <a:ext uri="{FF2B5EF4-FFF2-40B4-BE49-F238E27FC236}">
                <a16:creationId xmlns:a16="http://schemas.microsoft.com/office/drawing/2014/main" id="{09B9643D-989E-31B2-06F0-08A0F9F29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9258" y="2939970"/>
            <a:ext cx="937549" cy="1047509"/>
          </a:xfrm>
          <a:prstGeom prst="rect">
            <a:avLst/>
          </a:prstGeom>
        </p:spPr>
      </p:pic>
      <p:pic>
        <p:nvPicPr>
          <p:cNvPr id="6" name="Picture 5">
            <a:extLst>
              <a:ext uri="{FF2B5EF4-FFF2-40B4-BE49-F238E27FC236}">
                <a16:creationId xmlns:a16="http://schemas.microsoft.com/office/drawing/2014/main" id="{F8010F8A-9B82-65D8-134A-AB226A371D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8089" y="4130127"/>
            <a:ext cx="938718" cy="833870"/>
          </a:xfrm>
          <a:prstGeom prst="rect">
            <a:avLst/>
          </a:prstGeom>
        </p:spPr>
      </p:pic>
      <p:pic>
        <p:nvPicPr>
          <p:cNvPr id="8" name="Picture 7">
            <a:extLst>
              <a:ext uri="{FF2B5EF4-FFF2-40B4-BE49-F238E27FC236}">
                <a16:creationId xmlns:a16="http://schemas.microsoft.com/office/drawing/2014/main" id="{14C0D94A-62AF-AA2E-8AC7-644E7557CB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4172" y="6003812"/>
            <a:ext cx="937550" cy="782012"/>
          </a:xfrm>
          <a:prstGeom prst="rect">
            <a:avLst/>
          </a:prstGeom>
        </p:spPr>
      </p:pic>
    </p:spTree>
    <p:extLst>
      <p:ext uri="{BB962C8B-B14F-4D97-AF65-F5344CB8AC3E}">
        <p14:creationId xmlns:p14="http://schemas.microsoft.com/office/powerpoint/2010/main" val="344689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221DC-AEF2-D5BA-A908-FE32B150269C}"/>
              </a:ext>
            </a:extLst>
          </p:cNvPr>
          <p:cNvSpPr txBox="1"/>
          <p:nvPr/>
        </p:nvSpPr>
        <p:spPr>
          <a:xfrm>
            <a:off x="1039100" y="2257016"/>
            <a:ext cx="10104782" cy="3970318"/>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effectLst/>
                <a:latin typeface="Satoshi"/>
              </a:rPr>
              <a:t>Smart Agriculture Developing Model is a real -time monitoring system. It monitors the soil properties like temperature, humidity, soil moisture, pH, etc. It is possible to control many operations of the field remotely, from anywhere, anytime by </a:t>
            </a:r>
            <a:r>
              <a:rPr lang="en-US" sz="2800" b="0" i="0" dirty="0" err="1">
                <a:effectLst/>
                <a:latin typeface="Satoshi"/>
              </a:rPr>
              <a:t>IoT</a:t>
            </a:r>
            <a:r>
              <a:rPr lang="en-US" sz="2800" b="0" i="0" dirty="0">
                <a:effectLst/>
                <a:latin typeface="Satoshi"/>
              </a:rPr>
              <a:t>. </a:t>
            </a:r>
          </a:p>
          <a:p>
            <a:pPr algn="just"/>
            <a:endParaRPr lang="en-US" sz="2800" dirty="0">
              <a:latin typeface="Satoshi"/>
            </a:endParaRPr>
          </a:p>
          <a:p>
            <a:pPr marL="457200" indent="-457200" algn="just">
              <a:buFont typeface="Arial" panose="020B0604020202020204" pitchFamily="34" charset="0"/>
              <a:buChar char="•"/>
            </a:pPr>
            <a:r>
              <a:rPr lang="en-US" sz="2800" dirty="0"/>
              <a:t>A smart irrigation system uses sensors and data analysis to optimize watering schedules, saving water and energy while potentially improving crop yields compared to traditional methods. </a:t>
            </a:r>
          </a:p>
        </p:txBody>
      </p:sp>
      <p:sp>
        <p:nvSpPr>
          <p:cNvPr id="3" name="TextBox 2">
            <a:extLst>
              <a:ext uri="{FF2B5EF4-FFF2-40B4-BE49-F238E27FC236}">
                <a16:creationId xmlns:a16="http://schemas.microsoft.com/office/drawing/2014/main" id="{B2EDC6DD-BACB-08F6-E5A3-2AD3482F93B0}"/>
              </a:ext>
            </a:extLst>
          </p:cNvPr>
          <p:cNvSpPr txBox="1"/>
          <p:nvPr/>
        </p:nvSpPr>
        <p:spPr>
          <a:xfrm>
            <a:off x="1039100" y="982127"/>
            <a:ext cx="2914059" cy="646331"/>
          </a:xfrm>
          <a:prstGeom prst="rect">
            <a:avLst/>
          </a:prstGeom>
          <a:noFill/>
        </p:spPr>
        <p:txBody>
          <a:bodyPr wrap="square" rtlCol="0">
            <a:spAutoFit/>
          </a:bodyPr>
          <a:lstStyle/>
          <a:p>
            <a:pPr algn="just"/>
            <a:r>
              <a:rPr lang="en-US" sz="3600" b="1" u="sng" dirty="0"/>
              <a:t>ABSTRACT</a:t>
            </a:r>
            <a:r>
              <a:rPr lang="en-US" dirty="0"/>
              <a:t> </a:t>
            </a:r>
          </a:p>
        </p:txBody>
      </p:sp>
    </p:spTree>
    <p:extLst>
      <p:ext uri="{BB962C8B-B14F-4D97-AF65-F5344CB8AC3E}">
        <p14:creationId xmlns:p14="http://schemas.microsoft.com/office/powerpoint/2010/main" val="205341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7251B-565C-C8FA-A0B1-DF0F2F624816}"/>
              </a:ext>
            </a:extLst>
          </p:cNvPr>
          <p:cNvSpPr txBox="1"/>
          <p:nvPr/>
        </p:nvSpPr>
        <p:spPr>
          <a:xfrm>
            <a:off x="872275" y="872277"/>
            <a:ext cx="6238935" cy="646331"/>
          </a:xfrm>
          <a:prstGeom prst="rect">
            <a:avLst/>
          </a:prstGeom>
          <a:noFill/>
        </p:spPr>
        <p:txBody>
          <a:bodyPr wrap="square" rtlCol="0">
            <a:spAutoFit/>
          </a:bodyPr>
          <a:lstStyle/>
          <a:p>
            <a:pPr algn="just"/>
            <a:r>
              <a:rPr lang="en-US" sz="3600" b="1" u="sng" dirty="0"/>
              <a:t>IOT(INTERNET OF THINGS)</a:t>
            </a:r>
          </a:p>
        </p:txBody>
      </p:sp>
      <p:sp>
        <p:nvSpPr>
          <p:cNvPr id="3" name="TextBox 2">
            <a:extLst>
              <a:ext uri="{FF2B5EF4-FFF2-40B4-BE49-F238E27FC236}">
                <a16:creationId xmlns:a16="http://schemas.microsoft.com/office/drawing/2014/main" id="{DF2EF983-E5EF-ADD8-1A6A-3B0342497208}"/>
              </a:ext>
            </a:extLst>
          </p:cNvPr>
          <p:cNvSpPr txBox="1"/>
          <p:nvPr/>
        </p:nvSpPr>
        <p:spPr>
          <a:xfrm>
            <a:off x="1002195" y="1834005"/>
            <a:ext cx="10187609"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The Internet of Things ( IOT ) is the physical objects of “ things” embedded with electronics, software, sensors and network connectivity, which enables these objects to collect and exchange data.</a:t>
            </a:r>
          </a:p>
          <a:p>
            <a:pPr marL="285750" indent="-285750" algn="just">
              <a:buFont typeface="Arial" panose="020B0604020202020204" pitchFamily="34" charset="0"/>
              <a:buChar char="•"/>
            </a:pPr>
            <a:r>
              <a:rPr lang="en-US" sz="2800" dirty="0"/>
              <a:t>IOT allows objects to be sensed and controlled remotely across existing network infrastructure, creating opportunities for more direct integration between the physical world and computer –based systems and resulting in improved efficiency, accuracy and economic benefits.</a:t>
            </a:r>
          </a:p>
        </p:txBody>
      </p:sp>
    </p:spTree>
    <p:extLst>
      <p:ext uri="{BB962C8B-B14F-4D97-AF65-F5344CB8AC3E}">
        <p14:creationId xmlns:p14="http://schemas.microsoft.com/office/powerpoint/2010/main" val="362942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21F56A-4E36-78F6-3B36-F94625041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942" y="1491509"/>
            <a:ext cx="5254116" cy="4776979"/>
          </a:xfrm>
          <a:prstGeom prst="rect">
            <a:avLst/>
          </a:prstGeom>
        </p:spPr>
      </p:pic>
      <p:sp>
        <p:nvSpPr>
          <p:cNvPr id="3" name="TextBox 2">
            <a:extLst>
              <a:ext uri="{FF2B5EF4-FFF2-40B4-BE49-F238E27FC236}">
                <a16:creationId xmlns:a16="http://schemas.microsoft.com/office/drawing/2014/main" id="{B69D5E6E-7CFB-3AB8-90B8-CF21649070B6}"/>
              </a:ext>
            </a:extLst>
          </p:cNvPr>
          <p:cNvSpPr txBox="1"/>
          <p:nvPr/>
        </p:nvSpPr>
        <p:spPr>
          <a:xfrm>
            <a:off x="639089" y="589512"/>
            <a:ext cx="3180287" cy="646331"/>
          </a:xfrm>
          <a:prstGeom prst="rect">
            <a:avLst/>
          </a:prstGeom>
          <a:noFill/>
        </p:spPr>
        <p:txBody>
          <a:bodyPr wrap="square" rtlCol="0">
            <a:spAutoFit/>
          </a:bodyPr>
          <a:lstStyle/>
          <a:p>
            <a:pPr algn="just"/>
            <a:r>
              <a:rPr lang="en-US" sz="3600" b="1" u="sng" dirty="0"/>
              <a:t>FLOWCHART:</a:t>
            </a:r>
          </a:p>
        </p:txBody>
      </p:sp>
    </p:spTree>
    <p:extLst>
      <p:ext uri="{BB962C8B-B14F-4D97-AF65-F5344CB8AC3E}">
        <p14:creationId xmlns:p14="http://schemas.microsoft.com/office/powerpoint/2010/main" val="268660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A0D3B-8023-D9C1-9C16-ED658461ABDF}"/>
              </a:ext>
            </a:extLst>
          </p:cNvPr>
          <p:cNvSpPr txBox="1"/>
          <p:nvPr/>
        </p:nvSpPr>
        <p:spPr>
          <a:xfrm>
            <a:off x="884108" y="718456"/>
            <a:ext cx="8238594" cy="646331"/>
          </a:xfrm>
          <a:prstGeom prst="rect">
            <a:avLst/>
          </a:prstGeom>
          <a:noFill/>
        </p:spPr>
        <p:txBody>
          <a:bodyPr wrap="square" rtlCol="0">
            <a:spAutoFit/>
          </a:bodyPr>
          <a:lstStyle/>
          <a:p>
            <a:pPr algn="just"/>
            <a:r>
              <a:rPr lang="en-US" sz="3600" b="1" u="sng" dirty="0"/>
              <a:t>REQUIREMENTS OF THE PROJECT :</a:t>
            </a:r>
          </a:p>
        </p:txBody>
      </p:sp>
      <p:sp>
        <p:nvSpPr>
          <p:cNvPr id="3" name="TextBox 2">
            <a:extLst>
              <a:ext uri="{FF2B5EF4-FFF2-40B4-BE49-F238E27FC236}">
                <a16:creationId xmlns:a16="http://schemas.microsoft.com/office/drawing/2014/main" id="{36291F50-6265-0D00-09EC-E7D9E252141C}"/>
              </a:ext>
            </a:extLst>
          </p:cNvPr>
          <p:cNvSpPr txBox="1"/>
          <p:nvPr/>
        </p:nvSpPr>
        <p:spPr>
          <a:xfrm>
            <a:off x="884108" y="2454511"/>
            <a:ext cx="4890053"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ARDUINO UNO</a:t>
            </a:r>
          </a:p>
          <a:p>
            <a:pPr marL="457200" indent="-457200" algn="just">
              <a:buFont typeface="Arial" panose="020B0604020202020204" pitchFamily="34" charset="0"/>
              <a:buChar char="•"/>
            </a:pPr>
            <a:r>
              <a:rPr lang="en-US" sz="2800" dirty="0"/>
              <a:t>SOIL MOISTURE SENSOR </a:t>
            </a:r>
          </a:p>
          <a:p>
            <a:pPr marL="457200" indent="-457200" algn="just">
              <a:buFont typeface="Arial" panose="020B0604020202020204" pitchFamily="34" charset="0"/>
              <a:buChar char="•"/>
            </a:pPr>
            <a:r>
              <a:rPr lang="en-US" sz="2800" dirty="0"/>
              <a:t>WATER PUMP </a:t>
            </a:r>
          </a:p>
          <a:p>
            <a:pPr marL="457200" indent="-457200" algn="just">
              <a:buFont typeface="Arial" panose="020B0604020202020204" pitchFamily="34" charset="0"/>
              <a:buChar char="•"/>
            </a:pPr>
            <a:r>
              <a:rPr lang="en-US" sz="2800" dirty="0"/>
              <a:t>RELAY MODULE </a:t>
            </a:r>
          </a:p>
          <a:p>
            <a:pPr marL="457200" indent="-457200" algn="just">
              <a:buFont typeface="Arial" panose="020B0604020202020204" pitchFamily="34" charset="0"/>
              <a:buChar char="•"/>
            </a:pPr>
            <a:r>
              <a:rPr lang="en-US" sz="2800" dirty="0"/>
              <a:t>BATTERY</a:t>
            </a:r>
            <a:r>
              <a:rPr lang="en-US" dirty="0"/>
              <a:t> </a:t>
            </a:r>
          </a:p>
        </p:txBody>
      </p:sp>
      <p:pic>
        <p:nvPicPr>
          <p:cNvPr id="8" name="Picture 7">
            <a:extLst>
              <a:ext uri="{FF2B5EF4-FFF2-40B4-BE49-F238E27FC236}">
                <a16:creationId xmlns:a16="http://schemas.microsoft.com/office/drawing/2014/main" id="{8849F6E2-23CD-F02C-295F-180CA9909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824" y="1505506"/>
            <a:ext cx="2022397" cy="2653037"/>
          </a:xfrm>
          <a:prstGeom prst="rect">
            <a:avLst/>
          </a:prstGeom>
        </p:spPr>
      </p:pic>
      <p:pic>
        <p:nvPicPr>
          <p:cNvPr id="9" name="Picture 8">
            <a:extLst>
              <a:ext uri="{FF2B5EF4-FFF2-40B4-BE49-F238E27FC236}">
                <a16:creationId xmlns:a16="http://schemas.microsoft.com/office/drawing/2014/main" id="{34254C3F-82E3-766E-A26B-A63791F8D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824" y="4377166"/>
            <a:ext cx="2144032" cy="1664446"/>
          </a:xfrm>
          <a:prstGeom prst="rect">
            <a:avLst/>
          </a:prstGeom>
        </p:spPr>
      </p:pic>
      <p:pic>
        <p:nvPicPr>
          <p:cNvPr id="4" name="Picture 3">
            <a:extLst>
              <a:ext uri="{FF2B5EF4-FFF2-40B4-BE49-F238E27FC236}">
                <a16:creationId xmlns:a16="http://schemas.microsoft.com/office/drawing/2014/main" id="{6DC5C701-4FC4-2804-05B7-B4AE3AB48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8153" y="1507746"/>
            <a:ext cx="3022847" cy="2869419"/>
          </a:xfrm>
          <a:prstGeom prst="rect">
            <a:avLst/>
          </a:prstGeom>
        </p:spPr>
      </p:pic>
      <p:pic>
        <p:nvPicPr>
          <p:cNvPr id="5" name="Picture 4">
            <a:extLst>
              <a:ext uri="{FF2B5EF4-FFF2-40B4-BE49-F238E27FC236}">
                <a16:creationId xmlns:a16="http://schemas.microsoft.com/office/drawing/2014/main" id="{C3948641-A8F1-AD18-64D8-96BAFDD3D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9617120" y="3877730"/>
            <a:ext cx="1523511" cy="2804249"/>
          </a:xfrm>
          <a:prstGeom prst="rect">
            <a:avLst/>
          </a:prstGeom>
        </p:spPr>
      </p:pic>
    </p:spTree>
    <p:extLst>
      <p:ext uri="{BB962C8B-B14F-4D97-AF65-F5344CB8AC3E}">
        <p14:creationId xmlns:p14="http://schemas.microsoft.com/office/powerpoint/2010/main" val="402154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850F4A-D721-6E4E-8CA0-07FC0CD0F485}"/>
              </a:ext>
            </a:extLst>
          </p:cNvPr>
          <p:cNvSpPr txBox="1"/>
          <p:nvPr/>
        </p:nvSpPr>
        <p:spPr>
          <a:xfrm>
            <a:off x="992353" y="1027473"/>
            <a:ext cx="5103647" cy="646331"/>
          </a:xfrm>
          <a:prstGeom prst="rect">
            <a:avLst/>
          </a:prstGeom>
          <a:noFill/>
        </p:spPr>
        <p:txBody>
          <a:bodyPr wrap="square" rtlCol="0">
            <a:spAutoFit/>
          </a:bodyPr>
          <a:lstStyle/>
          <a:p>
            <a:pPr algn="just"/>
            <a:r>
              <a:rPr lang="en-US" sz="3600" b="1" u="sng" dirty="0"/>
              <a:t>ALGORITHM FOCUSSED </a:t>
            </a:r>
            <a:endParaRPr lang="en-US" dirty="0"/>
          </a:p>
        </p:txBody>
      </p:sp>
      <p:sp>
        <p:nvSpPr>
          <p:cNvPr id="4" name="TextBox 3">
            <a:extLst>
              <a:ext uri="{FF2B5EF4-FFF2-40B4-BE49-F238E27FC236}">
                <a16:creationId xmlns:a16="http://schemas.microsoft.com/office/drawing/2014/main" id="{1F14FC50-2388-1E7C-0899-394FDA0964FF}"/>
              </a:ext>
            </a:extLst>
          </p:cNvPr>
          <p:cNvSpPr txBox="1"/>
          <p:nvPr/>
        </p:nvSpPr>
        <p:spPr>
          <a:xfrm>
            <a:off x="992353" y="2305615"/>
            <a:ext cx="10520473" cy="2246769"/>
          </a:xfrm>
          <a:prstGeom prst="rect">
            <a:avLst/>
          </a:prstGeom>
          <a:noFill/>
        </p:spPr>
        <p:txBody>
          <a:bodyPr wrap="square" rtlCol="0">
            <a:spAutoFit/>
          </a:bodyPr>
          <a:lstStyle/>
          <a:p>
            <a:pPr algn="just"/>
            <a:r>
              <a:rPr lang="en-US" sz="2800" dirty="0"/>
              <a:t>In </a:t>
            </a:r>
            <a:r>
              <a:rPr lang="en-US" sz="2800" dirty="0" err="1"/>
              <a:t>IoT</a:t>
            </a:r>
            <a:r>
              <a:rPr lang="en-US" sz="2800" dirty="0"/>
              <a:t>-based smart irrigation systems, algorithms analyze sensor data (soil moisture, temperature, humidity) to optimize watering schedules, enhancing crop yield and conserving water. Techniques include fuzzy logic for adaptive control and neural networks for predictive analytics</a:t>
            </a:r>
            <a:r>
              <a:rPr lang="en-US" dirty="0"/>
              <a:t>.</a:t>
            </a:r>
          </a:p>
        </p:txBody>
      </p:sp>
    </p:spTree>
    <p:extLst>
      <p:ext uri="{BB962C8B-B14F-4D97-AF65-F5344CB8AC3E}">
        <p14:creationId xmlns:p14="http://schemas.microsoft.com/office/powerpoint/2010/main" val="364535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E27ADC-C946-12CC-02AE-0E05CA683D1D}"/>
              </a:ext>
            </a:extLst>
          </p:cNvPr>
          <p:cNvSpPr txBox="1"/>
          <p:nvPr/>
        </p:nvSpPr>
        <p:spPr>
          <a:xfrm>
            <a:off x="873536" y="587672"/>
            <a:ext cx="3724571" cy="646331"/>
          </a:xfrm>
          <a:prstGeom prst="rect">
            <a:avLst/>
          </a:prstGeom>
          <a:noFill/>
        </p:spPr>
        <p:txBody>
          <a:bodyPr wrap="square" rtlCol="0">
            <a:spAutoFit/>
          </a:bodyPr>
          <a:lstStyle/>
          <a:p>
            <a:pPr algn="just"/>
            <a:r>
              <a:rPr lang="en-US" sz="3600" b="1" u="sng" dirty="0"/>
              <a:t>ADVANTAGES</a:t>
            </a:r>
            <a:r>
              <a:rPr lang="en-US" dirty="0"/>
              <a:t> </a:t>
            </a:r>
          </a:p>
        </p:txBody>
      </p:sp>
      <p:sp>
        <p:nvSpPr>
          <p:cNvPr id="3" name="TextBox 2">
            <a:extLst>
              <a:ext uri="{FF2B5EF4-FFF2-40B4-BE49-F238E27FC236}">
                <a16:creationId xmlns:a16="http://schemas.microsoft.com/office/drawing/2014/main" id="{3CFAE154-FF14-CF0F-7F6B-71DDC7C92562}"/>
              </a:ext>
            </a:extLst>
          </p:cNvPr>
          <p:cNvSpPr txBox="1"/>
          <p:nvPr/>
        </p:nvSpPr>
        <p:spPr>
          <a:xfrm>
            <a:off x="873536" y="1234003"/>
            <a:ext cx="7394663"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Increase in productivity</a:t>
            </a:r>
          </a:p>
          <a:p>
            <a:pPr marL="285750" indent="-285750" algn="just">
              <a:buFont typeface="Arial" panose="020B0604020202020204" pitchFamily="34" charset="0"/>
              <a:buChar char="•"/>
            </a:pPr>
            <a:r>
              <a:rPr lang="en-US" sz="2800" dirty="0"/>
              <a:t>Reduced water consumption </a:t>
            </a:r>
          </a:p>
          <a:p>
            <a:pPr marL="285750" indent="-285750" algn="just">
              <a:buFont typeface="Arial" panose="020B0604020202020204" pitchFamily="34" charset="0"/>
              <a:buChar char="•"/>
            </a:pPr>
            <a:r>
              <a:rPr lang="en-US" sz="2800" dirty="0"/>
              <a:t>To safe to operate </a:t>
            </a:r>
          </a:p>
          <a:p>
            <a:pPr marL="285750" indent="-285750" algn="just">
              <a:buFont typeface="Arial" panose="020B0604020202020204" pitchFamily="34" charset="0"/>
              <a:buChar char="•"/>
            </a:pPr>
            <a:r>
              <a:rPr lang="en-US" sz="2800" dirty="0"/>
              <a:t>No manpower required </a:t>
            </a:r>
          </a:p>
          <a:p>
            <a:pPr marL="285750" indent="-285750" algn="just">
              <a:buFont typeface="Arial" panose="020B0604020202020204" pitchFamily="34" charset="0"/>
              <a:buChar char="•"/>
            </a:pPr>
            <a:r>
              <a:rPr lang="en-US" sz="2800" dirty="0"/>
              <a:t>Reduced soil erosion and nutrient leaching</a:t>
            </a:r>
            <a:r>
              <a:rPr lang="en-US" dirty="0"/>
              <a:t>.</a:t>
            </a:r>
          </a:p>
        </p:txBody>
      </p:sp>
      <p:sp>
        <p:nvSpPr>
          <p:cNvPr id="4" name="TextBox 3">
            <a:extLst>
              <a:ext uri="{FF2B5EF4-FFF2-40B4-BE49-F238E27FC236}">
                <a16:creationId xmlns:a16="http://schemas.microsoft.com/office/drawing/2014/main" id="{3CC0ED6A-0642-DDA2-075F-1638BFD633B6}"/>
              </a:ext>
            </a:extLst>
          </p:cNvPr>
          <p:cNvSpPr txBox="1"/>
          <p:nvPr/>
        </p:nvSpPr>
        <p:spPr>
          <a:xfrm>
            <a:off x="873536" y="3429000"/>
            <a:ext cx="3671326" cy="646331"/>
          </a:xfrm>
          <a:prstGeom prst="rect">
            <a:avLst/>
          </a:prstGeom>
          <a:noFill/>
        </p:spPr>
        <p:txBody>
          <a:bodyPr wrap="square" rtlCol="0">
            <a:spAutoFit/>
          </a:bodyPr>
          <a:lstStyle/>
          <a:p>
            <a:pPr algn="just"/>
            <a:r>
              <a:rPr lang="en-US" sz="3600" b="1" u="sng" dirty="0"/>
              <a:t>APPLICATIONS</a:t>
            </a:r>
            <a:r>
              <a:rPr lang="en-US" dirty="0"/>
              <a:t> </a:t>
            </a:r>
          </a:p>
        </p:txBody>
      </p:sp>
      <p:sp>
        <p:nvSpPr>
          <p:cNvPr id="5" name="TextBox 4">
            <a:extLst>
              <a:ext uri="{FF2B5EF4-FFF2-40B4-BE49-F238E27FC236}">
                <a16:creationId xmlns:a16="http://schemas.microsoft.com/office/drawing/2014/main" id="{D20D82B2-0695-0EA6-80BA-73A8C3418E51}"/>
              </a:ext>
            </a:extLst>
          </p:cNvPr>
          <p:cNvSpPr txBox="1"/>
          <p:nvPr/>
        </p:nvSpPr>
        <p:spPr>
          <a:xfrm>
            <a:off x="877069" y="4127103"/>
            <a:ext cx="7849390"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Useful in Irrigation Field </a:t>
            </a:r>
          </a:p>
          <a:p>
            <a:pPr marL="285750" indent="-285750" algn="just">
              <a:buFont typeface="Arial" panose="020B0604020202020204" pitchFamily="34" charset="0"/>
              <a:buChar char="•"/>
            </a:pPr>
            <a:r>
              <a:rPr lang="en-US" sz="2800" dirty="0"/>
              <a:t>Useful in Parks and Grounds </a:t>
            </a:r>
          </a:p>
          <a:p>
            <a:pPr marL="285750" indent="-285750" algn="just">
              <a:buFont typeface="Arial" panose="020B0604020202020204" pitchFamily="34" charset="0"/>
              <a:buChar char="•"/>
            </a:pPr>
            <a:r>
              <a:rPr lang="en-US" sz="2800" dirty="0"/>
              <a:t>It is also helpful in paddy areas and rice fields </a:t>
            </a:r>
          </a:p>
          <a:p>
            <a:pPr marL="285750" indent="-285750" algn="just">
              <a:buFont typeface="Arial" panose="020B0604020202020204" pitchFamily="34" charset="0"/>
              <a:buChar char="•"/>
            </a:pPr>
            <a:r>
              <a:rPr lang="en-US" sz="2800" dirty="0"/>
              <a:t>It is beneficial in </a:t>
            </a:r>
            <a:r>
              <a:rPr lang="en-US" sz="2800" dirty="0" err="1"/>
              <a:t>Pisciculture</a:t>
            </a:r>
            <a:r>
              <a:rPr lang="en-US" dirty="0"/>
              <a:t> </a:t>
            </a:r>
          </a:p>
        </p:txBody>
      </p:sp>
    </p:spTree>
    <p:extLst>
      <p:ext uri="{BB962C8B-B14F-4D97-AF65-F5344CB8AC3E}">
        <p14:creationId xmlns:p14="http://schemas.microsoft.com/office/powerpoint/2010/main" val="2083595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9B200-5D0E-9E6F-598D-2442911BFBE8}"/>
              </a:ext>
            </a:extLst>
          </p:cNvPr>
          <p:cNvSpPr txBox="1"/>
          <p:nvPr/>
        </p:nvSpPr>
        <p:spPr>
          <a:xfrm>
            <a:off x="999830" y="564637"/>
            <a:ext cx="4235962" cy="646331"/>
          </a:xfrm>
          <a:prstGeom prst="rect">
            <a:avLst/>
          </a:prstGeom>
          <a:noFill/>
        </p:spPr>
        <p:txBody>
          <a:bodyPr wrap="square" rtlCol="0">
            <a:spAutoFit/>
          </a:bodyPr>
          <a:lstStyle/>
          <a:p>
            <a:pPr algn="just"/>
            <a:r>
              <a:rPr lang="en-US" sz="3600" b="1" u="sng" dirty="0"/>
              <a:t>DEMONSTRATION</a:t>
            </a:r>
            <a:r>
              <a:rPr lang="en-US" dirty="0"/>
              <a:t> </a:t>
            </a:r>
          </a:p>
        </p:txBody>
      </p:sp>
      <p:pic>
        <p:nvPicPr>
          <p:cNvPr id="3" name="Picture 2">
            <a:extLst>
              <a:ext uri="{FF2B5EF4-FFF2-40B4-BE49-F238E27FC236}">
                <a16:creationId xmlns:a16="http://schemas.microsoft.com/office/drawing/2014/main" id="{AF2AFACF-9930-7ED9-1323-EB11555AA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315" y="1384379"/>
            <a:ext cx="7893370" cy="4706625"/>
          </a:xfrm>
          <a:prstGeom prst="rect">
            <a:avLst/>
          </a:prstGeom>
        </p:spPr>
      </p:pic>
    </p:spTree>
    <p:extLst>
      <p:ext uri="{BB962C8B-B14F-4D97-AF65-F5344CB8AC3E}">
        <p14:creationId xmlns:p14="http://schemas.microsoft.com/office/powerpoint/2010/main" val="161679718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219</TotalTime>
  <Words>91</Words>
  <Application>Microsoft Office PowerPoint</Application>
  <PresentationFormat>Widescreen</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Depth</vt:lpstr>
      <vt:lpstr>MAHENDRA  INSTITUTE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MAHENDRA  INSTITUTE  OF  TECHNOLOGY</dc:title>
  <dc:creator>Jilpata Mary R</dc:creator>
  <cp:lastModifiedBy>abis2005kak@gmail.com</cp:lastModifiedBy>
  <cp:revision>4</cp:revision>
  <dcterms:created xsi:type="dcterms:W3CDTF">2025-03-14T07:14:28Z</dcterms:created>
  <dcterms:modified xsi:type="dcterms:W3CDTF">2025-03-17T03:10:55Z</dcterms:modified>
</cp:coreProperties>
</file>