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ld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ild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ild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rian Lojo, Imran Siddique, Marvin Fürstenber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Arian Lojo, Imran Siddique, Marvin Fürstenberg</a:t>
            </a:r>
          </a:p>
        </p:txBody>
      </p:sp>
      <p:sp>
        <p:nvSpPr>
          <p:cNvPr id="152" name="Clust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Clustering</a:t>
            </a:r>
          </a:p>
        </p:txBody>
      </p:sp>
      <p:sp>
        <p:nvSpPr>
          <p:cNvPr id="153" name="Data Mining und Maschinelles Lern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Mining und Maschinelles Lernen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ilhouette_coefficients_complete_linkage_x1.png" descr="silhouette_coefficients_complete_linkage_x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760700" y="1655272"/>
            <a:ext cx="7423448" cy="4639656"/>
          </a:xfrm>
          <a:prstGeom prst="rect">
            <a:avLst/>
          </a:prstGeom>
        </p:spPr>
      </p:pic>
      <p:pic>
        <p:nvPicPr>
          <p:cNvPr id="183" name="silhouette_coefficients_complete_linkage_x2.png" descr="silhouette_coefficients_complete_linkage_x2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760700" y="7486481"/>
            <a:ext cx="7423560" cy="4639725"/>
          </a:xfrm>
          <a:prstGeom prst="rect">
            <a:avLst/>
          </a:prstGeom>
        </p:spPr>
      </p:pic>
      <p:pic>
        <p:nvPicPr>
          <p:cNvPr id="184" name="silhouette_coefficients_complete_linkage_x0.png" descr="silhouette_coefficients_complete_linkage_x0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99585" y="2934185"/>
            <a:ext cx="14168502" cy="8855315"/>
          </a:xfrm>
          <a:prstGeom prst="rect">
            <a:avLst/>
          </a:prstGeom>
        </p:spPr>
      </p:pic>
      <p:sp>
        <p:nvSpPr>
          <p:cNvPr id="185" name="Silhouettenkoeffizienten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Silhouettenkoeffizienten</a:t>
            </a:r>
          </a:p>
        </p:txBody>
      </p:sp>
      <p:sp>
        <p:nvSpPr>
          <p:cNvPr id="186" name="Complete-Linkag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Complete-Linkage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ilhouette_coefficients_average_linkage_x1.png" descr="silhouette_coefficients_average_linkage_x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760700" y="1655272"/>
            <a:ext cx="7423448" cy="4639656"/>
          </a:xfrm>
          <a:prstGeom prst="rect">
            <a:avLst/>
          </a:prstGeom>
        </p:spPr>
      </p:pic>
      <p:pic>
        <p:nvPicPr>
          <p:cNvPr id="189" name="silhouette_coefficients_average_linkage_x2.png" descr="silhouette_coefficients_average_linkage_x2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760700" y="7486481"/>
            <a:ext cx="7423560" cy="4639725"/>
          </a:xfrm>
          <a:prstGeom prst="rect">
            <a:avLst/>
          </a:prstGeom>
        </p:spPr>
      </p:pic>
      <p:pic>
        <p:nvPicPr>
          <p:cNvPr id="190" name="silhouette_coefficients_average_linkage_x0.png" descr="silhouette_coefficients_average_linkage_x0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99585" y="2934185"/>
            <a:ext cx="14168502" cy="8855315"/>
          </a:xfrm>
          <a:prstGeom prst="rect">
            <a:avLst/>
          </a:prstGeom>
        </p:spPr>
      </p:pic>
      <p:sp>
        <p:nvSpPr>
          <p:cNvPr id="191" name="Silhouettenkoeffizienten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Silhouettenkoeffizienten</a:t>
            </a:r>
          </a:p>
        </p:txBody>
      </p:sp>
      <p:sp>
        <p:nvSpPr>
          <p:cNvPr id="192" name="Average-Linkag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Average-Linkage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Hierarchisches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Hierarchisches Clustering</a:t>
            </a:r>
          </a:p>
        </p:txBody>
      </p:sp>
      <p:sp>
        <p:nvSpPr>
          <p:cNvPr id="195" name="Bestimmung der Clusteranzah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Bestimmung der Clusteranzahl</a:t>
            </a:r>
          </a:p>
        </p:txBody>
      </p:sp>
      <p:graphicFrame>
        <p:nvGraphicFramePr>
          <p:cNvPr id="196" name="Tabelle"/>
          <p:cNvGraphicFramePr/>
          <p:nvPr/>
        </p:nvGraphicFramePr>
        <p:xfrm>
          <a:off x="2667000" y="4566509"/>
          <a:ext cx="10985500" cy="82560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905000"/>
                <a:gridCol w="5715000"/>
                <a:gridCol w="5715000"/>
                <a:gridCol w="5715000"/>
              </a:tblGrid>
              <a:tr h="1905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Single-Linkage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Complete-Linkage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Average-Linkage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x0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x1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x2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Hierarchisches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Hierarchisches Clustering</a:t>
            </a:r>
          </a:p>
        </p:txBody>
      </p:sp>
      <p:sp>
        <p:nvSpPr>
          <p:cNvPr id="199" name="Bestimmung der Clusteranzah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Bestimmung der Clusteranzahl</a:t>
            </a:r>
          </a:p>
        </p:txBody>
      </p:sp>
      <p:graphicFrame>
        <p:nvGraphicFramePr>
          <p:cNvPr id="200" name="Tabelle"/>
          <p:cNvGraphicFramePr/>
          <p:nvPr/>
        </p:nvGraphicFramePr>
        <p:xfrm>
          <a:off x="2667000" y="4566509"/>
          <a:ext cx="10985500" cy="82560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905000"/>
                <a:gridCol w="5715000"/>
                <a:gridCol w="5715000"/>
                <a:gridCol w="5715000"/>
              </a:tblGrid>
              <a:tr h="1905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Single-Linkage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Complete-Linkage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Average-Linkage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x0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x1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x2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1" name="Single-Linkage-Verfahren ist nicht kompatibel mit Silhouettenkoeffizient"/>
          <p:cNvSpPr txBox="1"/>
          <p:nvPr/>
        </p:nvSpPr>
        <p:spPr>
          <a:xfrm>
            <a:off x="4587006" y="12331734"/>
            <a:ext cx="5689948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Single-Linkage-Verfahren ist nicht kompatibel mit Silhouettenkoeffizient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ingle_linkage_x1.png" descr="single_linkage_x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865623" y="1269999"/>
            <a:ext cx="7213601" cy="5410201"/>
          </a:xfrm>
          <a:prstGeom prst="rect">
            <a:avLst/>
          </a:prstGeom>
        </p:spPr>
      </p:pic>
      <p:pic>
        <p:nvPicPr>
          <p:cNvPr id="204" name="single_linkage_x2.png" descr="single_linkage_x2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862251" y="7098672"/>
            <a:ext cx="7220458" cy="5415343"/>
          </a:xfrm>
          <a:prstGeom prst="rect">
            <a:avLst/>
          </a:prstGeom>
        </p:spPr>
      </p:pic>
      <p:pic>
        <p:nvPicPr>
          <p:cNvPr id="205" name="single_linkage_x0.png" descr="single_linkage_x0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99585" y="2645467"/>
            <a:ext cx="14168502" cy="10626377"/>
          </a:xfrm>
          <a:prstGeom prst="rect">
            <a:avLst/>
          </a:prstGeom>
        </p:spPr>
      </p:pic>
      <p:sp>
        <p:nvSpPr>
          <p:cNvPr id="206" name="Clusteringergebnis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Clusteringergebnis</a:t>
            </a:r>
          </a:p>
        </p:txBody>
      </p:sp>
      <p:sp>
        <p:nvSpPr>
          <p:cNvPr id="207" name="Single-Linkag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Single-Linkage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complete_linkage_x1.png" descr="complete_linkage_x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865623" y="1269999"/>
            <a:ext cx="7213601" cy="5410201"/>
          </a:xfrm>
          <a:prstGeom prst="rect">
            <a:avLst/>
          </a:prstGeom>
        </p:spPr>
      </p:pic>
      <p:pic>
        <p:nvPicPr>
          <p:cNvPr id="210" name="complete_linkage_x2.png" descr="complete_linkage_x2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862251" y="7098672"/>
            <a:ext cx="7220458" cy="5415343"/>
          </a:xfrm>
          <a:prstGeom prst="rect">
            <a:avLst/>
          </a:prstGeom>
        </p:spPr>
      </p:pic>
      <p:pic>
        <p:nvPicPr>
          <p:cNvPr id="211" name="complete_linkage_x0.png" descr="complete_linkage_x0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99585" y="2645467"/>
            <a:ext cx="14168502" cy="10626377"/>
          </a:xfrm>
          <a:prstGeom prst="rect">
            <a:avLst/>
          </a:prstGeom>
        </p:spPr>
      </p:pic>
      <p:sp>
        <p:nvSpPr>
          <p:cNvPr id="212" name="Clusteringergebnis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Clusteringergebnis</a:t>
            </a:r>
          </a:p>
        </p:txBody>
      </p:sp>
      <p:sp>
        <p:nvSpPr>
          <p:cNvPr id="213" name="Complete-Linkag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Complete-Linkage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average_linkage_x1.png" descr="average_linkage_x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865623" y="1269999"/>
            <a:ext cx="7213601" cy="5410201"/>
          </a:xfrm>
          <a:prstGeom prst="rect">
            <a:avLst/>
          </a:prstGeom>
        </p:spPr>
      </p:pic>
      <p:pic>
        <p:nvPicPr>
          <p:cNvPr id="216" name="average_linkage_x2.png" descr="average_linkage_x2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862251" y="7098672"/>
            <a:ext cx="7220458" cy="5415343"/>
          </a:xfrm>
          <a:prstGeom prst="rect">
            <a:avLst/>
          </a:prstGeom>
        </p:spPr>
      </p:pic>
      <p:pic>
        <p:nvPicPr>
          <p:cNvPr id="217" name="average_linkage_x0.png" descr="average_linkage_x0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99585" y="2645467"/>
            <a:ext cx="14168502" cy="10626377"/>
          </a:xfrm>
          <a:prstGeom prst="rect">
            <a:avLst/>
          </a:prstGeom>
        </p:spPr>
      </p:pic>
      <p:sp>
        <p:nvSpPr>
          <p:cNvPr id="218" name="Clusteringergebnis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Clusteringergebnis</a:t>
            </a:r>
          </a:p>
        </p:txBody>
      </p:sp>
      <p:sp>
        <p:nvSpPr>
          <p:cNvPr id="219" name="Average-Linkag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Average-Linkage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k-Means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k-Means</a:t>
            </a:r>
          </a:p>
        </p:txBody>
      </p:sp>
      <p:sp>
        <p:nvSpPr>
          <p:cNvPr id="224" name="…"/>
          <p:cNvSpPr txBox="1"/>
          <p:nvPr>
            <p:ph type="body" idx="1"/>
          </p:nvPr>
        </p:nvSpPr>
        <p:spPr>
          <a:xfrm>
            <a:off x="1206500" y="2750682"/>
            <a:ext cx="21971000" cy="9741134"/>
          </a:xfrm>
          <a:prstGeom prst="rect">
            <a:avLst/>
          </a:prstGeom>
        </p:spPr>
        <p:txBody>
          <a:bodyPr/>
          <a:lstStyle/>
          <a:p>
            <a:pPr/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Vergleich (side-by-sid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Vergleich (side-by-side)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Clustering</a:t>
            </a:r>
          </a:p>
        </p:txBody>
      </p:sp>
      <p:sp>
        <p:nvSpPr>
          <p:cNvPr id="156" name="Motivation…"/>
          <p:cNvSpPr txBox="1"/>
          <p:nvPr>
            <p:ph type="body" idx="1"/>
          </p:nvPr>
        </p:nvSpPr>
        <p:spPr>
          <a:xfrm>
            <a:off x="1206500" y="3105288"/>
            <a:ext cx="21971000" cy="9399228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  <a:p>
            <a:pPr/>
            <a:r>
              <a:t>Hierarchisches Clustering</a:t>
            </a:r>
          </a:p>
          <a:p>
            <a:pPr/>
            <a:r>
              <a:t>k-Means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complete_linkage_x0.png" descr="complete_linkage_x0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865623" y="1269999"/>
            <a:ext cx="7213601" cy="5410201"/>
          </a:xfrm>
          <a:prstGeom prst="rect">
            <a:avLst/>
          </a:prstGeom>
        </p:spPr>
      </p:pic>
      <p:pic>
        <p:nvPicPr>
          <p:cNvPr id="229" name="average_linkage_x0.png" descr="average_linkage_x0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862251" y="7098672"/>
            <a:ext cx="7220458" cy="5415343"/>
          </a:xfrm>
          <a:prstGeom prst="rect">
            <a:avLst/>
          </a:prstGeom>
        </p:spPr>
      </p:pic>
      <p:pic>
        <p:nvPicPr>
          <p:cNvPr id="230" name="k_means_x0.png" descr="k_means_x0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99585" y="2048654"/>
            <a:ext cx="14168502" cy="10626377"/>
          </a:xfrm>
          <a:prstGeom prst="rect">
            <a:avLst/>
          </a:prstGeom>
        </p:spPr>
      </p:pic>
      <p:sp>
        <p:nvSpPr>
          <p:cNvPr id="231" name="Clusteringergebnis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Clusteringergebnis</a:t>
            </a:r>
          </a:p>
        </p:txBody>
      </p:sp>
      <p:sp>
        <p:nvSpPr>
          <p:cNvPr id="232" name="x0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x0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complete_linkage_x1.png" descr="complete_linkage_x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865623" y="1269999"/>
            <a:ext cx="7213601" cy="5410201"/>
          </a:xfrm>
          <a:prstGeom prst="rect">
            <a:avLst/>
          </a:prstGeom>
        </p:spPr>
      </p:pic>
      <p:pic>
        <p:nvPicPr>
          <p:cNvPr id="235" name="average_linkage_x1.png" descr="average_linkage_x1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862251" y="7098672"/>
            <a:ext cx="7220458" cy="5415343"/>
          </a:xfrm>
          <a:prstGeom prst="rect">
            <a:avLst/>
          </a:prstGeom>
        </p:spPr>
      </p:pic>
      <p:pic>
        <p:nvPicPr>
          <p:cNvPr id="236" name="k_means_x1.png" descr="k_means_x1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99585" y="2048654"/>
            <a:ext cx="14168502" cy="10626377"/>
          </a:xfrm>
          <a:prstGeom prst="rect">
            <a:avLst/>
          </a:prstGeom>
        </p:spPr>
      </p:pic>
      <p:sp>
        <p:nvSpPr>
          <p:cNvPr id="237" name="Clusteringergebnis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Clusteringergebnis</a:t>
            </a:r>
          </a:p>
        </p:txBody>
      </p:sp>
      <p:sp>
        <p:nvSpPr>
          <p:cNvPr id="238" name="x1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x1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complete_linkage_x2.png" descr="complete_linkage_x2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865623" y="1269999"/>
            <a:ext cx="7213601" cy="5410201"/>
          </a:xfrm>
          <a:prstGeom prst="rect">
            <a:avLst/>
          </a:prstGeom>
        </p:spPr>
      </p:pic>
      <p:pic>
        <p:nvPicPr>
          <p:cNvPr id="241" name="average_linkage_x2.png" descr="average_linkage_x2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862251" y="7098672"/>
            <a:ext cx="7220458" cy="5415343"/>
          </a:xfrm>
          <a:prstGeom prst="rect">
            <a:avLst/>
          </a:prstGeom>
        </p:spPr>
      </p:pic>
      <p:pic>
        <p:nvPicPr>
          <p:cNvPr id="242" name="k_means_x2.png" descr="k_means_x2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99585" y="2048654"/>
            <a:ext cx="14168502" cy="10626377"/>
          </a:xfrm>
          <a:prstGeom prst="rect">
            <a:avLst/>
          </a:prstGeom>
        </p:spPr>
      </p:pic>
      <p:sp>
        <p:nvSpPr>
          <p:cNvPr id="243" name="Clusteringergebnis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Clusteringergebnis</a:t>
            </a:r>
          </a:p>
        </p:txBody>
      </p:sp>
      <p:sp>
        <p:nvSpPr>
          <p:cNvPr id="244" name="x2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x2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el des Abschnit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olientit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Text für Folienpunkt"/>
          <p:cNvSpPr txBox="1"/>
          <p:nvPr>
            <p:ph type="body" idx="1"/>
          </p:nvPr>
        </p:nvSpPr>
        <p:spPr>
          <a:xfrm>
            <a:off x="1206500" y="2750682"/>
            <a:ext cx="21971000" cy="974113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61" name="Gruppierung ähnlicher Datenpunkte…"/>
          <p:cNvSpPr txBox="1"/>
          <p:nvPr>
            <p:ph type="body" idx="1"/>
          </p:nvPr>
        </p:nvSpPr>
        <p:spPr>
          <a:xfrm>
            <a:off x="1206500" y="2750682"/>
            <a:ext cx="21971000" cy="9741134"/>
          </a:xfrm>
          <a:prstGeom prst="rect">
            <a:avLst/>
          </a:prstGeom>
        </p:spPr>
        <p:txBody>
          <a:bodyPr/>
          <a:lstStyle/>
          <a:p>
            <a:pPr/>
            <a:r>
              <a:t>Gruppierung ähnlicher Datenpunkte</a:t>
            </a:r>
          </a:p>
          <a:p>
            <a:pPr lvl="1"/>
            <a:r>
              <a:t>Bestimmung der Ähnlichkeit anhand geeigneter Maße</a:t>
            </a:r>
          </a:p>
          <a:p>
            <a:pPr/>
            <a:r>
              <a:t>Identifizierung unbekannter Muster</a:t>
            </a:r>
          </a:p>
          <a:p>
            <a:pPr/>
            <a:r>
              <a:t>Generierung von Labels</a:t>
            </a:r>
          </a:p>
          <a:p>
            <a:pPr lvl="1"/>
            <a:r>
              <a:t>Vorbereitung auf überwachtes Lernen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10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ierarchisches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Hierarchisches Clustering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Hierarchisches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Hierarchisches Clustering</a:t>
            </a:r>
          </a:p>
        </p:txBody>
      </p:sp>
      <p:sp>
        <p:nvSpPr>
          <p:cNvPr id="166" name="Bestimmung der Clusteranzahl…"/>
          <p:cNvSpPr txBox="1"/>
          <p:nvPr>
            <p:ph type="body" idx="1"/>
          </p:nvPr>
        </p:nvSpPr>
        <p:spPr>
          <a:xfrm>
            <a:off x="1206500" y="3124200"/>
            <a:ext cx="21971000" cy="9741134"/>
          </a:xfrm>
          <a:prstGeom prst="rect">
            <a:avLst/>
          </a:prstGeom>
        </p:spPr>
        <p:txBody>
          <a:bodyPr/>
          <a:lstStyle/>
          <a:p>
            <a:pPr/>
            <a:r>
              <a:t>Bestimmung der Clusteranzahl</a:t>
            </a:r>
          </a:p>
          <a:p>
            <a:pPr lvl="1"/>
            <a:r>
              <a:t>Silhouettenkoeffizient</a:t>
            </a:r>
          </a:p>
          <a:p>
            <a:pPr/>
            <a:r>
              <a:t>Linkage</a:t>
            </a:r>
          </a:p>
          <a:p>
            <a:pPr lvl="1"/>
            <a:r>
              <a:t>Single-Linkage</a:t>
            </a:r>
          </a:p>
          <a:p>
            <a:pPr lvl="1"/>
            <a:r>
              <a:t>Average-Linkage</a:t>
            </a:r>
          </a:p>
          <a:p>
            <a:pPr lvl="1"/>
            <a:r>
              <a:t>Complete-Linkage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ierarchisches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Hierarchisches Clustering</a:t>
            </a:r>
          </a:p>
        </p:txBody>
      </p:sp>
      <p:sp>
        <p:nvSpPr>
          <p:cNvPr id="169" name="Bestimmung der Clusteranzah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Bestimmung der Clusteranzahl</a:t>
            </a:r>
          </a:p>
        </p:txBody>
      </p:sp>
      <p:sp>
        <p:nvSpPr>
          <p:cNvPr id="170" name="Silhouettenkoeffizi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Silhouettenkoeffizient</a:t>
            </a:r>
          </a:p>
          <a:p>
            <a:pPr lvl="3" marL="0" indent="1371600">
              <a:buSzTx/>
              <a:buNone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ierarchisches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Hierarchisches Clustering</a:t>
            </a:r>
          </a:p>
        </p:txBody>
      </p:sp>
      <p:sp>
        <p:nvSpPr>
          <p:cNvPr id="173" name="Agglomerative hierarchische Clusteringverfahr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Agglomerative hierarchische Clusteringverfahren</a:t>
            </a:r>
          </a:p>
        </p:txBody>
      </p:sp>
      <p:sp>
        <p:nvSpPr>
          <p:cNvPr id="174" name="Agglomerative Verfahren (bottom-up: anfangs jeder Punkt in eigenem Cluster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Agglomerative Verfahren (bottom-up: anfangs jeder Punkt in eigenem Cluster)</a:t>
            </a:r>
          </a:p>
          <a:p>
            <a:pPr lvl="1"/>
            <a:r>
              <a:t>Single-Linkage</a:t>
            </a:r>
          </a:p>
          <a:p>
            <a:pPr lvl="2"/>
            <a:r>
              <a:t>Minimaldistanz zwischen beliebigen Punkten zweier Cluster</a:t>
            </a:r>
          </a:p>
          <a:p>
            <a:pPr lvl="1"/>
            <a:r>
              <a:t>Average-Linkage</a:t>
            </a:r>
          </a:p>
          <a:p>
            <a:pPr lvl="2"/>
            <a:r>
              <a:t>Maximaldistanz zwischen beliebigen Punkten zweier Cluster</a:t>
            </a:r>
          </a:p>
          <a:p>
            <a:pPr lvl="1"/>
            <a:r>
              <a:t>Complete-Linkage</a:t>
            </a:r>
          </a:p>
          <a:p>
            <a:pPr lvl="2"/>
            <a:r>
              <a:t>Mittlere Distanz zwischen allen Punkten zweier 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ilhouette_coefficients_single_linkage_x1.png" descr="silhouette_coefficients_single_linkage_x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760700" y="1655272"/>
            <a:ext cx="7423448" cy="4639656"/>
          </a:xfrm>
          <a:prstGeom prst="rect">
            <a:avLst/>
          </a:prstGeom>
        </p:spPr>
      </p:pic>
      <p:pic>
        <p:nvPicPr>
          <p:cNvPr id="177" name="silhouette_coefficients_single_linkage_x2.png" descr="silhouette_coefficients_single_linkage_x2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760700" y="7486481"/>
            <a:ext cx="7423560" cy="4639725"/>
          </a:xfrm>
          <a:prstGeom prst="rect">
            <a:avLst/>
          </a:prstGeom>
        </p:spPr>
      </p:pic>
      <p:pic>
        <p:nvPicPr>
          <p:cNvPr id="178" name="silhouette_coefficients_single_linkage_x0.png" descr="silhouette_coefficients_single_linkage_x0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99585" y="2934185"/>
            <a:ext cx="14168502" cy="8855315"/>
          </a:xfrm>
          <a:prstGeom prst="rect">
            <a:avLst/>
          </a:prstGeom>
        </p:spPr>
      </p:pic>
      <p:sp>
        <p:nvSpPr>
          <p:cNvPr id="179" name="Silhouettenkoeffizienten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Silhouettenkoeffizienten</a:t>
            </a:r>
          </a:p>
        </p:txBody>
      </p:sp>
      <p:sp>
        <p:nvSpPr>
          <p:cNvPr id="180" name="Single-Linkag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Single-Linkage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