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74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3556000" y="0"/>
            <a:ext cx="8636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127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4489157" y="533400"/>
            <a:ext cx="68072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4472589" y="3539864"/>
            <a:ext cx="6819704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7828299" y="6557946"/>
            <a:ext cx="2669952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23E6DCE5-9136-4D2D-8515-94001AA6D09B}" type="datetimeFigureOut">
              <a:rPr lang="en-US" smtClean="0"/>
              <a:pPr/>
              <a:t>12/26/2020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3759200" y="6557946"/>
            <a:ext cx="3903629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507845" y="6556248"/>
            <a:ext cx="784448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63B156F6-98DE-421A-821C-6C440FF45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DCE5-9136-4D2D-8515-94001AA6D09B}" type="datetimeFigureOut">
              <a:rPr lang="en-US" smtClean="0"/>
              <a:pPr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156F6-98DE-421A-821C-6C440FF45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274956"/>
            <a:ext cx="2032000" cy="5851525"/>
          </a:xfrm>
        </p:spPr>
        <p:txBody>
          <a:bodyPr vert="eaVert"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7088" y="6557946"/>
            <a:ext cx="2669952" cy="226902"/>
          </a:xfrm>
        </p:spPr>
        <p:txBody>
          <a:bodyPr/>
          <a:lstStyle/>
          <a:p>
            <a:fld id="{23E6DCE5-9136-4D2D-8515-94001AA6D09B}" type="datetimeFigureOut">
              <a:rPr lang="en-US" smtClean="0"/>
              <a:pPr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556248"/>
            <a:ext cx="48768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9328" y="6553200"/>
            <a:ext cx="784448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3B156F6-98DE-421A-821C-6C440FF45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DCE5-9136-4D2D-8515-94001AA6D09B}" type="datetimeFigureOut">
              <a:rPr lang="en-US" smtClean="0"/>
              <a:pPr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156F6-98DE-421A-821C-6C440FF45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821838"/>
            <a:ext cx="8340651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400" y="1905001"/>
            <a:ext cx="8340651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98984" y="6556810"/>
            <a:ext cx="2669952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23E6DCE5-9136-4D2D-8515-94001AA6D09B}" type="datetimeFigureOut">
              <a:rPr lang="en-US" smtClean="0"/>
              <a:pPr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3811" y="6556810"/>
            <a:ext cx="38608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78603" y="6555112"/>
            <a:ext cx="784448" cy="228600"/>
          </a:xfrm>
        </p:spPr>
        <p:txBody>
          <a:bodyPr/>
          <a:lstStyle/>
          <a:p>
            <a:fld id="{63B156F6-98DE-421A-821C-6C440FF45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1744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DCE5-9136-4D2D-8515-94001AA6D09B}" type="datetimeFigureOut">
              <a:rPr lang="en-US" smtClean="0"/>
              <a:pPr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156F6-98DE-421A-821C-6C440FF45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571744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1744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DCE5-9136-4D2D-8515-94001AA6D09B}" type="datetimeFigureOut">
              <a:rPr lang="en-US" smtClean="0"/>
              <a:pPr/>
              <a:t>12/26/2020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156F6-98DE-421A-821C-6C440FF45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DCE5-9136-4D2D-8515-94001AA6D09B}" type="datetimeFigureOut">
              <a:rPr lang="en-US" smtClean="0"/>
              <a:pPr/>
              <a:t>12/26/2020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156F6-98DE-421A-821C-6C440FF45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23E6DCE5-9136-4D2D-8515-94001AA6D09B}" type="datetimeFigureOut">
              <a:rPr lang="en-US" smtClean="0"/>
              <a:pPr/>
              <a:t>12/26/2020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156F6-98DE-421A-821C-6C440FF45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6384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97416"/>
            <a:ext cx="786384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0"/>
            <a:ext cx="9652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DCE5-9136-4D2D-8515-94001AA6D09B}" type="datetimeFigureOut">
              <a:rPr lang="en-US" smtClean="0"/>
              <a:pPr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156F6-98DE-421A-821C-6C440FF45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797292" y="1004669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795609" y="998817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5464" y="1143000"/>
            <a:ext cx="4572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85464" y="3283634"/>
            <a:ext cx="4572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DCE5-9136-4D2D-8515-94001AA6D09B}" type="datetimeFigureOut">
              <a:rPr lang="en-US" smtClean="0"/>
              <a:pPr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156F6-98DE-421A-821C-6C440FF452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884909" y="1041002"/>
            <a:ext cx="560832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10871200" y="0"/>
            <a:ext cx="13208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609600" y="1609416"/>
            <a:ext cx="9652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661248" y="6557946"/>
            <a:ext cx="2669952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23E6DCE5-9136-4D2D-8515-94001AA6D09B}" type="datetimeFigureOut">
              <a:rPr lang="en-US" smtClean="0"/>
              <a:pPr/>
              <a:t>12/26/2020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09600" y="6557946"/>
            <a:ext cx="48768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5264" y="6556248"/>
            <a:ext cx="784448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63B156F6-98DE-421A-821C-6C440FF45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subTitle" idx="1"/>
          </p:nvPr>
        </p:nvSpPr>
        <p:spPr>
          <a:xfrm>
            <a:off x="1713187" y="2292263"/>
            <a:ext cx="9998650" cy="4371584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Computer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Science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Engineering </a:t>
            </a:r>
          </a:p>
          <a:p>
            <a:r>
              <a:rPr lang="en-US" dirty="0" smtClean="0"/>
              <a:t>Data Structure(CSE207)</a:t>
            </a:r>
          </a:p>
          <a:p>
            <a:endParaRPr lang="en-US" dirty="0"/>
          </a:p>
          <a:p>
            <a:r>
              <a:rPr lang="en-US" b="1" dirty="0" smtClean="0"/>
              <a:t>Project on: </a:t>
            </a:r>
            <a:r>
              <a:rPr lang="en-US" b="1" smtClean="0"/>
              <a:t>AA </a:t>
            </a:r>
            <a:r>
              <a:rPr lang="en-US" b="1" smtClean="0"/>
              <a:t>Tree</a:t>
            </a:r>
          </a:p>
          <a:p>
            <a:r>
              <a:rPr lang="en-US" sz="3600" b="1" u="sng" smtClean="0"/>
              <a:t>Author</a:t>
            </a:r>
            <a:r>
              <a:rPr lang="en-US" smtClean="0"/>
              <a:t> </a:t>
            </a:r>
            <a:endParaRPr lang="en-US" sz="1800" dirty="0"/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Imran Hosen</a:t>
            </a:r>
          </a:p>
          <a:p>
            <a:r>
              <a:rPr lang="en-US" dirty="0" smtClean="0"/>
              <a:t>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822" y="577987"/>
            <a:ext cx="5643955" cy="119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31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smtClean="0">
                <a:latin typeface="Courier New" pitchFamily="49" charset="0"/>
                <a:ea typeface="新細明體" pitchFamily="18" charset="-120"/>
              </a:rPr>
              <a:t>skew/split</a:t>
            </a:r>
            <a:endParaRPr lang="en-US" altLang="zh-TW" smtClean="0">
              <a:ea typeface="新細明體" pitchFamily="18" charset="-12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A </a:t>
            </a:r>
            <a:r>
              <a:rPr lang="en-US" altLang="zh-TW" b="1" smtClean="0">
                <a:latin typeface="Courier New" pitchFamily="49" charset="0"/>
                <a:ea typeface="新細明體" pitchFamily="18" charset="-120"/>
              </a:rPr>
              <a:t>skew</a:t>
            </a:r>
            <a:r>
              <a:rPr lang="en-US" altLang="zh-TW" smtClean="0">
                <a:ea typeface="新細明體" pitchFamily="18" charset="-120"/>
              </a:rPr>
              <a:t> removes a left horizontal link</a:t>
            </a:r>
          </a:p>
          <a:p>
            <a:r>
              <a:rPr lang="en-US" altLang="zh-TW" smtClean="0">
                <a:ea typeface="新細明體" pitchFamily="18" charset="-120"/>
              </a:rPr>
              <a:t>A </a:t>
            </a:r>
            <a:r>
              <a:rPr lang="en-US" altLang="zh-TW" b="1" smtClean="0">
                <a:latin typeface="Courier New" pitchFamily="49" charset="0"/>
                <a:ea typeface="新細明體" pitchFamily="18" charset="-120"/>
              </a:rPr>
              <a:t>skew</a:t>
            </a:r>
            <a:r>
              <a:rPr lang="en-US" altLang="zh-TW" smtClean="0">
                <a:ea typeface="新細明體" pitchFamily="18" charset="-120"/>
              </a:rPr>
              <a:t> might create consecutive right horizontal links</a:t>
            </a:r>
          </a:p>
          <a:p>
            <a:r>
              <a:rPr lang="en-US" altLang="zh-TW" smtClean="0">
                <a:ea typeface="新細明體" pitchFamily="18" charset="-120"/>
              </a:rPr>
              <a:t>We should first process a </a:t>
            </a:r>
            <a:r>
              <a:rPr lang="en-US" altLang="zh-TW" b="1" smtClean="0">
                <a:latin typeface="Courier New" pitchFamily="49" charset="0"/>
                <a:ea typeface="新細明體" pitchFamily="18" charset="-120"/>
              </a:rPr>
              <a:t>skew</a:t>
            </a:r>
            <a:r>
              <a:rPr lang="en-US" altLang="zh-TW" smtClean="0">
                <a:ea typeface="新細明體" pitchFamily="18" charset="-120"/>
              </a:rPr>
              <a:t> and then a </a:t>
            </a:r>
            <a:r>
              <a:rPr lang="en-US" altLang="zh-TW" b="1" smtClean="0">
                <a:latin typeface="Courier New" pitchFamily="49" charset="0"/>
                <a:ea typeface="新細明體" pitchFamily="18" charset="-120"/>
              </a:rPr>
              <a:t>split</a:t>
            </a:r>
            <a:r>
              <a:rPr lang="en-US" altLang="zh-TW" smtClean="0">
                <a:ea typeface="新細明體" pitchFamily="18" charset="-120"/>
              </a:rPr>
              <a:t>, if necessary</a:t>
            </a:r>
          </a:p>
          <a:p>
            <a:r>
              <a:rPr lang="en-US" altLang="zh-TW" smtClean="0">
                <a:ea typeface="新細明體" pitchFamily="18" charset="-120"/>
              </a:rPr>
              <a:t>After a split, the middle node increases a level, which may create a problem for the original parent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Real world applications of AA Tree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634" y="1394551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3600" dirty="0" smtClean="0">
                <a:latin typeface="Arial Narrow" pitchFamily="34" charset="0"/>
              </a:rPr>
              <a:t> So, we’ve just got some AA theory, but one may ask is this really useful? In fact, it pretty is. They are common in the Linux kernel. For example in a process scheduler or for keeping track of the virtual memory segments for a process. They are also used in map, </a:t>
            </a:r>
            <a:r>
              <a:rPr lang="en-US" sz="3600" dirty="0" err="1" smtClean="0">
                <a:latin typeface="Arial Narrow" pitchFamily="34" charset="0"/>
              </a:rPr>
              <a:t>multimap</a:t>
            </a:r>
            <a:r>
              <a:rPr lang="en-US" sz="3600" dirty="0" smtClean="0">
                <a:latin typeface="Arial Narrow" pitchFamily="34" charset="0"/>
              </a:rPr>
              <a:t>, </a:t>
            </a:r>
            <a:r>
              <a:rPr lang="en-US" sz="3600" dirty="0" err="1" smtClean="0">
                <a:latin typeface="Arial Narrow" pitchFamily="34" charset="0"/>
              </a:rPr>
              <a:t>multiset</a:t>
            </a:r>
            <a:r>
              <a:rPr lang="en-US" sz="3600" dirty="0" smtClean="0">
                <a:latin typeface="Arial Narrow" pitchFamily="34" charset="0"/>
              </a:rPr>
              <a:t> from C++ STL and </a:t>
            </a:r>
            <a:r>
              <a:rPr lang="en-US" sz="3600" dirty="0" err="1" smtClean="0">
                <a:latin typeface="Arial Narrow" pitchFamily="34" charset="0"/>
              </a:rPr>
              <a:t>java.util.TreeMap</a:t>
            </a:r>
            <a:r>
              <a:rPr lang="en-US" sz="3600" dirty="0" smtClean="0">
                <a:latin typeface="Arial Narrow" pitchFamily="34" charset="0"/>
              </a:rPr>
              <a:t> , </a:t>
            </a:r>
            <a:r>
              <a:rPr lang="en-US" sz="3600" dirty="0" err="1" smtClean="0">
                <a:latin typeface="Arial Narrow" pitchFamily="34" charset="0"/>
              </a:rPr>
              <a:t>java.util.TreeSet</a:t>
            </a:r>
            <a:r>
              <a:rPr lang="en-US" sz="3600" dirty="0" smtClean="0">
                <a:latin typeface="Arial Narrow" pitchFamily="34" charset="0"/>
              </a:rPr>
              <a:t> from Java. Besides they are use in K-mean clustering algorithm for reducing time complexity.</a:t>
            </a:r>
            <a:endParaRPr lang="en-US" sz="3600" dirty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Menu of our ADT</a:t>
            </a:r>
            <a:endParaRPr lang="en-US" dirty="0"/>
          </a:p>
        </p:txBody>
      </p:sp>
      <p:pic>
        <p:nvPicPr>
          <p:cNvPr id="4" name="Content Placeholder 3" descr="Screenshot (273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5374" y="1609725"/>
            <a:ext cx="8620452" cy="484663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67559"/>
            <a:ext cx="9652000" cy="5888177"/>
          </a:xfrm>
        </p:spPr>
        <p:txBody>
          <a:bodyPr/>
          <a:lstStyle/>
          <a:p>
            <a:r>
              <a:rPr lang="en-US" b="1" u="sng" dirty="0" smtClean="0"/>
              <a:t>Input from text.txt file:</a:t>
            </a:r>
          </a:p>
          <a:p>
            <a:endParaRPr lang="en-US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917" y="1215125"/>
            <a:ext cx="6810704" cy="542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775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012" y="169182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Bahnschrift" pitchFamily="34" charset="0"/>
              </a:rPr>
              <a:t>Insertion in AA Tree</a:t>
            </a:r>
            <a:endParaRPr lang="en-US" dirty="0">
              <a:latin typeface="Bahnschrift" pitchFamily="34" charset="0"/>
            </a:endParaRPr>
          </a:p>
        </p:txBody>
      </p:sp>
      <p:pic>
        <p:nvPicPr>
          <p:cNvPr id="4" name="Content Placeholder 3" descr="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3584" y="1609725"/>
            <a:ext cx="7764032" cy="484663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011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Bahnschrift" pitchFamily="34" charset="0"/>
              </a:rPr>
              <a:t>Displaying data of the Tree</a:t>
            </a:r>
            <a:endParaRPr lang="en-US" dirty="0">
              <a:latin typeface="Bahnschrift" pitchFamily="34" charset="0"/>
            </a:endParaRPr>
          </a:p>
        </p:txBody>
      </p:sp>
      <p:pic>
        <p:nvPicPr>
          <p:cNvPr id="4" name="Content Placeholder 3" descr="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886" y="1254034"/>
            <a:ext cx="10097588" cy="523820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76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Bahnschrift" pitchFamily="34" charset="0"/>
              </a:rPr>
              <a:t>Printing  total number of nodes</a:t>
            </a:r>
            <a:endParaRPr lang="en-US" dirty="0">
              <a:latin typeface="Bahnschrift" pitchFamily="34" charset="0"/>
            </a:endParaRPr>
          </a:p>
        </p:txBody>
      </p:sp>
      <p:pic>
        <p:nvPicPr>
          <p:cNvPr id="4" name="Content Placeholder 3" descr="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572" y="1384664"/>
            <a:ext cx="10293531" cy="517289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692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Bahnschrift" pitchFamily="34" charset="0"/>
              </a:rPr>
              <a:t>Exit from the previous tree</a:t>
            </a:r>
            <a:endParaRPr lang="en-US" dirty="0">
              <a:latin typeface="Bahnschrift" pitchFamily="34" charset="0"/>
            </a:endParaRPr>
          </a:p>
        </p:txBody>
      </p:sp>
      <p:pic>
        <p:nvPicPr>
          <p:cNvPr id="4" name="Content Placeholder 3" descr="96724357_270620503982096_42008757294596096_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514" y="1267097"/>
            <a:ext cx="9980023" cy="532964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wnload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0383" y="574765"/>
            <a:ext cx="9094954" cy="587590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62456"/>
            <a:ext cx="10515600" cy="5714508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 </a:t>
            </a:r>
          </a:p>
          <a:p>
            <a:pPr marL="0" indent="0">
              <a:buNone/>
            </a:pPr>
            <a:endParaRPr lang="en-US" b="1" u="sng" dirty="0" smtClean="0"/>
          </a:p>
          <a:p>
            <a:pPr marL="0" indent="0">
              <a:buNone/>
            </a:pPr>
            <a:r>
              <a:rPr lang="en-US" b="1" u="sng" dirty="0" smtClean="0"/>
              <a:t>Introduction </a:t>
            </a:r>
            <a:r>
              <a:rPr lang="en-US" b="1" u="sng" dirty="0"/>
              <a:t>to AA </a:t>
            </a:r>
            <a:r>
              <a:rPr lang="en-US" b="1" u="sng" dirty="0" smtClean="0"/>
              <a:t>Trees:</a:t>
            </a:r>
          </a:p>
          <a:p>
            <a:pPr marL="0" indent="0">
              <a:buNone/>
            </a:pPr>
            <a:endParaRPr lang="en-US" b="1" u="sng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of balanced binary search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Developed as a simpler alternative to red-black trees 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 balanced trees.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Introduced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Arne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Andersson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(hence the AA) in 1993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Eliminates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of the conditions that need to be considered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maintain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red- black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Fewer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conditions means AA trees are easier to implement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Comparable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performance to red-black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trees.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75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Similar </a:t>
            </a:r>
            <a:r>
              <a:rPr lang="en-US" dirty="0"/>
              <a:t>to red-black trees, but with the addition of a single new </a:t>
            </a:r>
            <a:r>
              <a:rPr lang="en-US" dirty="0" smtClean="0"/>
              <a:t>rule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Every </a:t>
            </a:r>
            <a:r>
              <a:rPr lang="en-US" dirty="0"/>
              <a:t>node is colored either red or </a:t>
            </a:r>
            <a:r>
              <a:rPr lang="en-US" dirty="0" smtClean="0"/>
              <a:t>black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The </a:t>
            </a:r>
            <a:r>
              <a:rPr lang="en-US" dirty="0"/>
              <a:t>root node is black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If a node is red, its children must be black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Every path from a node to a null link must contain the same </a:t>
            </a:r>
            <a:r>
              <a:rPr lang="en-US" dirty="0" smtClean="0"/>
              <a:t>number    of </a:t>
            </a:r>
            <a:r>
              <a:rPr lang="en-US" dirty="0"/>
              <a:t>black </a:t>
            </a:r>
            <a:r>
              <a:rPr lang="en-US" dirty="0" smtClean="0"/>
              <a:t>nodes.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27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56745"/>
            <a:ext cx="10515600" cy="580171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AA trees utilize the concept of levels to aid in balancing binary trees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-The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of a node represents the number of left links on the path to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the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nullNode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AA Tree Diagram: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special rule is left children may not be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balck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035" y="3083126"/>
            <a:ext cx="6500648" cy="357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80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9090"/>
            <a:ext cx="10515600" cy="55778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 of AA Tree using level information: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698" y="1810213"/>
            <a:ext cx="6852744" cy="367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21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82566"/>
            <a:ext cx="10744200" cy="5181599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AA 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trees must always satisfy the following five invariants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1) The level of a leaf node is 1</a:t>
            </a:r>
          </a:p>
          <a:p>
            <a:pPr marL="0" indent="0">
              <a:buNone/>
            </a:pPr>
            <a:r>
              <a:rPr lang="en-US" dirty="0"/>
              <a:t>2) The level of a left child is strictly less than that of its parent</a:t>
            </a:r>
          </a:p>
          <a:p>
            <a:pPr marL="0" indent="0">
              <a:buNone/>
            </a:pPr>
            <a:r>
              <a:rPr lang="en-US" dirty="0"/>
              <a:t>3) The level of a right child is less than or equal to that of its parent</a:t>
            </a:r>
          </a:p>
          <a:p>
            <a:pPr marL="0" indent="0">
              <a:buNone/>
            </a:pPr>
            <a:r>
              <a:rPr lang="en-US" dirty="0"/>
              <a:t>4) The level of a right grandchild is strictly less than that of </a:t>
            </a:r>
            <a:r>
              <a:rPr lang="en-US" dirty="0" smtClean="0"/>
              <a:t>its   grandparent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5</a:t>
            </a:r>
            <a:r>
              <a:rPr lang="en-US" dirty="0"/>
              <a:t>) Every node of level greater than one must have two children</a:t>
            </a:r>
          </a:p>
        </p:txBody>
      </p:sp>
    </p:spTree>
    <p:extLst>
      <p:ext uri="{BB962C8B-B14F-4D97-AF65-F5344CB8AC3E}">
        <p14:creationId xmlns:p14="http://schemas.microsoft.com/office/powerpoint/2010/main" val="313362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Insertion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smtClean="0">
                <a:ea typeface="新細明體" pitchFamily="18" charset="-120"/>
              </a:rPr>
              <a:t>A new item is always inserted at the bottom level</a:t>
            </a:r>
          </a:p>
          <a:p>
            <a:r>
              <a:rPr lang="en-US" altLang="zh-TW" sz="2800" dirty="0" smtClean="0">
                <a:ea typeface="新細明體" pitchFamily="18" charset="-120"/>
              </a:rPr>
              <a:t>It will create a horizontal left link.</a:t>
            </a:r>
          </a:p>
          <a:p>
            <a:r>
              <a:rPr lang="en-US" altLang="zh-TW" sz="2800" dirty="0" smtClean="0">
                <a:ea typeface="新細明體" pitchFamily="18" charset="-120"/>
              </a:rPr>
              <a:t>In the insertion it generates consecutive right links.</a:t>
            </a:r>
          </a:p>
          <a:p>
            <a:r>
              <a:rPr lang="en-US" altLang="zh-TW" sz="2800" dirty="0" smtClean="0">
                <a:ea typeface="新細明體" pitchFamily="18" charset="-120"/>
              </a:rPr>
              <a:t>After inserting at the bottom level, we may need to perform rotations to restore the horizontal link properties</a:t>
            </a:r>
            <a:endParaRPr lang="en-US" altLang="zh-TW" dirty="0" smtClean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smtClean="0">
                <a:latin typeface="Courier New" pitchFamily="49" charset="0"/>
                <a:ea typeface="新細明體" pitchFamily="18" charset="-120"/>
              </a:rPr>
              <a:t>skew</a:t>
            </a:r>
            <a:r>
              <a:rPr lang="en-US" altLang="zh-TW" smtClean="0">
                <a:ea typeface="新細明體" pitchFamily="18" charset="-120"/>
              </a:rPr>
              <a:t> - remove left horizontal links</a:t>
            </a:r>
          </a:p>
        </p:txBody>
      </p:sp>
      <p:sp>
        <p:nvSpPr>
          <p:cNvPr id="11267" name="Oval 5"/>
          <p:cNvSpPr>
            <a:spLocks noChangeArrowheads="1"/>
          </p:cNvSpPr>
          <p:nvPr/>
        </p:nvSpPr>
        <p:spPr bwMode="auto">
          <a:xfrm>
            <a:off x="2336800" y="2514600"/>
            <a:ext cx="812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>
                <a:ea typeface="新細明體" pitchFamily="18" charset="-120"/>
              </a:rPr>
              <a:t>P</a:t>
            </a:r>
          </a:p>
        </p:txBody>
      </p:sp>
      <p:sp>
        <p:nvSpPr>
          <p:cNvPr id="11268" name="Oval 6"/>
          <p:cNvSpPr>
            <a:spLocks noChangeArrowheads="1"/>
          </p:cNvSpPr>
          <p:nvPr/>
        </p:nvSpPr>
        <p:spPr bwMode="auto">
          <a:xfrm>
            <a:off x="3759200" y="2514600"/>
            <a:ext cx="812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>
                <a:ea typeface="新細明體" pitchFamily="18" charset="-120"/>
              </a:rPr>
              <a:t>X</a:t>
            </a:r>
          </a:p>
        </p:txBody>
      </p:sp>
      <p:sp>
        <p:nvSpPr>
          <p:cNvPr id="11269" name="Rectangle 9"/>
          <p:cNvSpPr>
            <a:spLocks noChangeArrowheads="1"/>
          </p:cNvSpPr>
          <p:nvPr/>
        </p:nvSpPr>
        <p:spPr bwMode="auto">
          <a:xfrm>
            <a:off x="1625600" y="3505200"/>
            <a:ext cx="6096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>
                <a:ea typeface="新細明體" pitchFamily="18" charset="-120"/>
              </a:rPr>
              <a:t>A</a:t>
            </a:r>
          </a:p>
        </p:txBody>
      </p:sp>
      <p:sp>
        <p:nvSpPr>
          <p:cNvPr id="11270" name="Rectangle 19"/>
          <p:cNvSpPr>
            <a:spLocks noChangeArrowheads="1"/>
          </p:cNvSpPr>
          <p:nvPr/>
        </p:nvSpPr>
        <p:spPr bwMode="auto">
          <a:xfrm>
            <a:off x="3048000" y="3581400"/>
            <a:ext cx="6096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>
                <a:ea typeface="新細明體" pitchFamily="18" charset="-120"/>
              </a:rPr>
              <a:t>B</a:t>
            </a:r>
          </a:p>
        </p:txBody>
      </p:sp>
      <p:sp>
        <p:nvSpPr>
          <p:cNvPr id="11271" name="Rectangle 20"/>
          <p:cNvSpPr>
            <a:spLocks noChangeArrowheads="1"/>
          </p:cNvSpPr>
          <p:nvPr/>
        </p:nvSpPr>
        <p:spPr bwMode="auto">
          <a:xfrm>
            <a:off x="4470400" y="3581400"/>
            <a:ext cx="6096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>
                <a:ea typeface="新細明體" pitchFamily="18" charset="-120"/>
              </a:rPr>
              <a:t>C</a:t>
            </a:r>
          </a:p>
        </p:txBody>
      </p:sp>
      <p:sp>
        <p:nvSpPr>
          <p:cNvPr id="11272" name="Line 21"/>
          <p:cNvSpPr>
            <a:spLocks noChangeShapeType="1"/>
          </p:cNvSpPr>
          <p:nvPr/>
        </p:nvSpPr>
        <p:spPr bwMode="auto">
          <a:xfrm flipH="1">
            <a:off x="2032000" y="3048000"/>
            <a:ext cx="406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Line 22"/>
          <p:cNvSpPr>
            <a:spLocks noChangeShapeType="1"/>
          </p:cNvSpPr>
          <p:nvPr/>
        </p:nvSpPr>
        <p:spPr bwMode="auto">
          <a:xfrm>
            <a:off x="2946400" y="3048000"/>
            <a:ext cx="406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Line 23"/>
          <p:cNvSpPr>
            <a:spLocks noChangeShapeType="1"/>
          </p:cNvSpPr>
          <p:nvPr/>
        </p:nvSpPr>
        <p:spPr bwMode="auto">
          <a:xfrm>
            <a:off x="4368800" y="3124200"/>
            <a:ext cx="406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5" name="Line 24"/>
          <p:cNvSpPr>
            <a:spLocks noChangeShapeType="1"/>
          </p:cNvSpPr>
          <p:nvPr/>
        </p:nvSpPr>
        <p:spPr bwMode="auto">
          <a:xfrm flipH="1">
            <a:off x="3149600" y="2819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6" name="Oval 25"/>
          <p:cNvSpPr>
            <a:spLocks noChangeArrowheads="1"/>
          </p:cNvSpPr>
          <p:nvPr/>
        </p:nvSpPr>
        <p:spPr bwMode="auto">
          <a:xfrm>
            <a:off x="7620000" y="2590800"/>
            <a:ext cx="812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>
                <a:ea typeface="新細明體" pitchFamily="18" charset="-120"/>
              </a:rPr>
              <a:t>P</a:t>
            </a:r>
          </a:p>
        </p:txBody>
      </p:sp>
      <p:sp>
        <p:nvSpPr>
          <p:cNvPr id="11277" name="Oval 26"/>
          <p:cNvSpPr>
            <a:spLocks noChangeArrowheads="1"/>
          </p:cNvSpPr>
          <p:nvPr/>
        </p:nvSpPr>
        <p:spPr bwMode="auto">
          <a:xfrm>
            <a:off x="9042400" y="2590800"/>
            <a:ext cx="812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>
                <a:ea typeface="新細明體" pitchFamily="18" charset="-120"/>
              </a:rPr>
              <a:t>X</a:t>
            </a:r>
          </a:p>
        </p:txBody>
      </p:sp>
      <p:sp>
        <p:nvSpPr>
          <p:cNvPr id="11278" name="Rectangle 27"/>
          <p:cNvSpPr>
            <a:spLocks noChangeArrowheads="1"/>
          </p:cNvSpPr>
          <p:nvPr/>
        </p:nvSpPr>
        <p:spPr bwMode="auto">
          <a:xfrm>
            <a:off x="6908800" y="3581400"/>
            <a:ext cx="6096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>
                <a:ea typeface="新細明體" pitchFamily="18" charset="-120"/>
              </a:rPr>
              <a:t>A</a:t>
            </a:r>
          </a:p>
        </p:txBody>
      </p:sp>
      <p:sp>
        <p:nvSpPr>
          <p:cNvPr id="11279" name="Rectangle 28"/>
          <p:cNvSpPr>
            <a:spLocks noChangeArrowheads="1"/>
          </p:cNvSpPr>
          <p:nvPr/>
        </p:nvSpPr>
        <p:spPr bwMode="auto">
          <a:xfrm>
            <a:off x="8331200" y="3657600"/>
            <a:ext cx="6096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>
                <a:ea typeface="新細明體" pitchFamily="18" charset="-120"/>
              </a:rPr>
              <a:t>B</a:t>
            </a:r>
          </a:p>
        </p:txBody>
      </p:sp>
      <p:sp>
        <p:nvSpPr>
          <p:cNvPr id="11280" name="Rectangle 29"/>
          <p:cNvSpPr>
            <a:spLocks noChangeArrowheads="1"/>
          </p:cNvSpPr>
          <p:nvPr/>
        </p:nvSpPr>
        <p:spPr bwMode="auto">
          <a:xfrm>
            <a:off x="9753600" y="3657600"/>
            <a:ext cx="6096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>
                <a:ea typeface="新細明體" pitchFamily="18" charset="-120"/>
              </a:rPr>
              <a:t>C</a:t>
            </a:r>
          </a:p>
        </p:txBody>
      </p:sp>
      <p:sp>
        <p:nvSpPr>
          <p:cNvPr id="11281" name="Line 30"/>
          <p:cNvSpPr>
            <a:spLocks noChangeShapeType="1"/>
          </p:cNvSpPr>
          <p:nvPr/>
        </p:nvSpPr>
        <p:spPr bwMode="auto">
          <a:xfrm flipH="1">
            <a:off x="7315200" y="3124200"/>
            <a:ext cx="406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2" name="Line 31"/>
          <p:cNvSpPr>
            <a:spLocks noChangeShapeType="1"/>
          </p:cNvSpPr>
          <p:nvPr/>
        </p:nvSpPr>
        <p:spPr bwMode="auto">
          <a:xfrm flipH="1">
            <a:off x="8636000" y="3124200"/>
            <a:ext cx="508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3" name="Line 32"/>
          <p:cNvSpPr>
            <a:spLocks noChangeShapeType="1"/>
          </p:cNvSpPr>
          <p:nvPr/>
        </p:nvSpPr>
        <p:spPr bwMode="auto">
          <a:xfrm>
            <a:off x="9652000" y="3200400"/>
            <a:ext cx="406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4" name="Line 34"/>
          <p:cNvSpPr>
            <a:spLocks noChangeShapeType="1"/>
          </p:cNvSpPr>
          <p:nvPr/>
        </p:nvSpPr>
        <p:spPr bwMode="auto">
          <a:xfrm>
            <a:off x="8432800" y="2895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5" name="Line 35"/>
          <p:cNvSpPr>
            <a:spLocks noChangeShapeType="1"/>
          </p:cNvSpPr>
          <p:nvPr/>
        </p:nvSpPr>
        <p:spPr bwMode="auto">
          <a:xfrm>
            <a:off x="5283200" y="3048000"/>
            <a:ext cx="13208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smtClean="0">
                <a:latin typeface="Courier New" pitchFamily="49" charset="0"/>
                <a:ea typeface="新細明體" pitchFamily="18" charset="-120"/>
              </a:rPr>
              <a:t>split</a:t>
            </a:r>
            <a:r>
              <a:rPr lang="en-US" altLang="zh-TW" smtClean="0">
                <a:ea typeface="新細明體" pitchFamily="18" charset="-120"/>
              </a:rPr>
              <a:t> - remove consecutive horizontal links</a:t>
            </a:r>
          </a:p>
        </p:txBody>
      </p:sp>
      <p:sp>
        <p:nvSpPr>
          <p:cNvPr id="12291" name="Oval 3"/>
          <p:cNvSpPr>
            <a:spLocks noChangeArrowheads="1"/>
          </p:cNvSpPr>
          <p:nvPr/>
        </p:nvSpPr>
        <p:spPr bwMode="auto">
          <a:xfrm>
            <a:off x="2336800" y="2514600"/>
            <a:ext cx="812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>
                <a:ea typeface="新細明體" pitchFamily="18" charset="-120"/>
              </a:rPr>
              <a:t>X</a:t>
            </a:r>
          </a:p>
        </p:txBody>
      </p:sp>
      <p:sp>
        <p:nvSpPr>
          <p:cNvPr id="12292" name="Oval 4"/>
          <p:cNvSpPr>
            <a:spLocks noChangeArrowheads="1"/>
          </p:cNvSpPr>
          <p:nvPr/>
        </p:nvSpPr>
        <p:spPr bwMode="auto">
          <a:xfrm>
            <a:off x="3759200" y="2514600"/>
            <a:ext cx="812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>
                <a:ea typeface="新細明體" pitchFamily="18" charset="-120"/>
              </a:rPr>
              <a:t>P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1625600" y="3505200"/>
            <a:ext cx="6096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>
                <a:ea typeface="新細明體" pitchFamily="18" charset="-120"/>
              </a:rPr>
              <a:t>A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3048000" y="3581400"/>
            <a:ext cx="6096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>
                <a:ea typeface="新細明體" pitchFamily="18" charset="-120"/>
              </a:rPr>
              <a:t>B</a:t>
            </a:r>
          </a:p>
        </p:txBody>
      </p:sp>
      <p:sp>
        <p:nvSpPr>
          <p:cNvPr id="12295" name="Line 8"/>
          <p:cNvSpPr>
            <a:spLocks noChangeShapeType="1"/>
          </p:cNvSpPr>
          <p:nvPr/>
        </p:nvSpPr>
        <p:spPr bwMode="auto">
          <a:xfrm flipH="1">
            <a:off x="2032000" y="3048000"/>
            <a:ext cx="406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Line 9"/>
          <p:cNvSpPr>
            <a:spLocks noChangeShapeType="1"/>
          </p:cNvSpPr>
          <p:nvPr/>
        </p:nvSpPr>
        <p:spPr bwMode="auto">
          <a:xfrm flipH="1">
            <a:off x="3352800" y="3048000"/>
            <a:ext cx="508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7" name="Line 12"/>
          <p:cNvSpPr>
            <a:spLocks noChangeShapeType="1"/>
          </p:cNvSpPr>
          <p:nvPr/>
        </p:nvSpPr>
        <p:spPr bwMode="auto">
          <a:xfrm>
            <a:off x="3149600" y="2819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8" name="Oval 13"/>
          <p:cNvSpPr>
            <a:spLocks noChangeArrowheads="1"/>
          </p:cNvSpPr>
          <p:nvPr/>
        </p:nvSpPr>
        <p:spPr bwMode="auto">
          <a:xfrm>
            <a:off x="5181600" y="2514600"/>
            <a:ext cx="812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>
                <a:ea typeface="新細明體" pitchFamily="18" charset="-120"/>
              </a:rPr>
              <a:t>G</a:t>
            </a:r>
          </a:p>
        </p:txBody>
      </p:sp>
      <p:sp>
        <p:nvSpPr>
          <p:cNvPr id="12299" name="Line 14"/>
          <p:cNvSpPr>
            <a:spLocks noChangeShapeType="1"/>
          </p:cNvSpPr>
          <p:nvPr/>
        </p:nvSpPr>
        <p:spPr bwMode="auto">
          <a:xfrm>
            <a:off x="4572000" y="2819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0" name="Oval 15"/>
          <p:cNvSpPr>
            <a:spLocks noChangeArrowheads="1"/>
          </p:cNvSpPr>
          <p:nvPr/>
        </p:nvSpPr>
        <p:spPr bwMode="auto">
          <a:xfrm>
            <a:off x="7620000" y="2819400"/>
            <a:ext cx="812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>
                <a:ea typeface="新細明體" pitchFamily="18" charset="-120"/>
              </a:rPr>
              <a:t>X</a:t>
            </a:r>
          </a:p>
        </p:txBody>
      </p:sp>
      <p:sp>
        <p:nvSpPr>
          <p:cNvPr id="12301" name="Oval 16"/>
          <p:cNvSpPr>
            <a:spLocks noChangeArrowheads="1"/>
          </p:cNvSpPr>
          <p:nvPr/>
        </p:nvSpPr>
        <p:spPr bwMode="auto">
          <a:xfrm>
            <a:off x="9042400" y="1905000"/>
            <a:ext cx="812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dirty="0">
                <a:ea typeface="新細明體" pitchFamily="18" charset="-120"/>
              </a:rPr>
              <a:t>P</a:t>
            </a:r>
          </a:p>
        </p:txBody>
      </p:sp>
      <p:sp>
        <p:nvSpPr>
          <p:cNvPr id="12302" name="Rectangle 17"/>
          <p:cNvSpPr>
            <a:spLocks noChangeArrowheads="1"/>
          </p:cNvSpPr>
          <p:nvPr/>
        </p:nvSpPr>
        <p:spPr bwMode="auto">
          <a:xfrm>
            <a:off x="6908800" y="3810000"/>
            <a:ext cx="6096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>
                <a:ea typeface="新細明體" pitchFamily="18" charset="-120"/>
              </a:rPr>
              <a:t>A</a:t>
            </a:r>
          </a:p>
        </p:txBody>
      </p:sp>
      <p:sp>
        <p:nvSpPr>
          <p:cNvPr id="12303" name="Rectangle 18"/>
          <p:cNvSpPr>
            <a:spLocks noChangeArrowheads="1"/>
          </p:cNvSpPr>
          <p:nvPr/>
        </p:nvSpPr>
        <p:spPr bwMode="auto">
          <a:xfrm>
            <a:off x="8331200" y="3886200"/>
            <a:ext cx="6096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>
                <a:ea typeface="新細明體" pitchFamily="18" charset="-120"/>
              </a:rPr>
              <a:t>B</a:t>
            </a:r>
          </a:p>
        </p:txBody>
      </p:sp>
      <p:sp>
        <p:nvSpPr>
          <p:cNvPr id="12304" name="Line 19"/>
          <p:cNvSpPr>
            <a:spLocks noChangeShapeType="1"/>
          </p:cNvSpPr>
          <p:nvPr/>
        </p:nvSpPr>
        <p:spPr bwMode="auto">
          <a:xfrm flipH="1">
            <a:off x="7315200" y="3352800"/>
            <a:ext cx="406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5" name="Line 20"/>
          <p:cNvSpPr>
            <a:spLocks noChangeShapeType="1"/>
          </p:cNvSpPr>
          <p:nvPr/>
        </p:nvSpPr>
        <p:spPr bwMode="auto">
          <a:xfrm>
            <a:off x="8229600" y="3429000"/>
            <a:ext cx="406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6" name="Line 21"/>
          <p:cNvSpPr>
            <a:spLocks noChangeShapeType="1"/>
          </p:cNvSpPr>
          <p:nvPr/>
        </p:nvSpPr>
        <p:spPr bwMode="auto">
          <a:xfrm flipH="1">
            <a:off x="8331200" y="2438400"/>
            <a:ext cx="812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7" name="Oval 22"/>
          <p:cNvSpPr>
            <a:spLocks noChangeArrowheads="1"/>
          </p:cNvSpPr>
          <p:nvPr/>
        </p:nvSpPr>
        <p:spPr bwMode="auto">
          <a:xfrm>
            <a:off x="9746343" y="3315788"/>
            <a:ext cx="812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dirty="0">
                <a:ea typeface="新細明體" pitchFamily="18" charset="-120"/>
              </a:rPr>
              <a:t>G</a:t>
            </a:r>
          </a:p>
        </p:txBody>
      </p:sp>
      <p:sp>
        <p:nvSpPr>
          <p:cNvPr id="12308" name="Line 23"/>
          <p:cNvSpPr>
            <a:spLocks noChangeShapeType="1"/>
          </p:cNvSpPr>
          <p:nvPr/>
        </p:nvSpPr>
        <p:spPr bwMode="auto">
          <a:xfrm>
            <a:off x="9652000" y="2438399"/>
            <a:ext cx="484777" cy="80118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9" name="Line 24"/>
          <p:cNvSpPr>
            <a:spLocks noChangeShapeType="1"/>
          </p:cNvSpPr>
          <p:nvPr/>
        </p:nvSpPr>
        <p:spPr bwMode="auto">
          <a:xfrm>
            <a:off x="4775200" y="3886200"/>
            <a:ext cx="13208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253</TotalTime>
  <Words>548</Words>
  <Application>Microsoft Office PowerPoint</Application>
  <PresentationFormat>Widescreen</PresentationFormat>
  <Paragraphs>76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 Narrow</vt:lpstr>
      <vt:lpstr>Bahnschrift</vt:lpstr>
      <vt:lpstr>Courier New</vt:lpstr>
      <vt:lpstr>新細明體</vt:lpstr>
      <vt:lpstr>Times New Roman</vt:lpstr>
      <vt:lpstr>Trebuchet MS</vt:lpstr>
      <vt:lpstr>Wingdings</vt:lpstr>
      <vt:lpstr>Wingdings 2</vt:lpstr>
      <vt:lpstr>Opulent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Insertion</vt:lpstr>
      <vt:lpstr>skew - remove left horizontal links</vt:lpstr>
      <vt:lpstr>split - remove consecutive horizontal links</vt:lpstr>
      <vt:lpstr>skew/split</vt:lpstr>
      <vt:lpstr>Real world applications of AA Tree </vt:lpstr>
      <vt:lpstr>Menu of our ADT</vt:lpstr>
      <vt:lpstr>PowerPoint Presentation</vt:lpstr>
      <vt:lpstr>Insertion in AA Tree</vt:lpstr>
      <vt:lpstr>Displaying data of the Tree</vt:lpstr>
      <vt:lpstr>Printing  total number of nodes</vt:lpstr>
      <vt:lpstr>Exit from the previous tree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Imu .</dc:creator>
  <cp:lastModifiedBy>Imu .</cp:lastModifiedBy>
  <cp:revision>33</cp:revision>
  <dcterms:created xsi:type="dcterms:W3CDTF">2020-05-08T04:08:16Z</dcterms:created>
  <dcterms:modified xsi:type="dcterms:W3CDTF">2020-12-26T17:40:02Z</dcterms:modified>
</cp:coreProperties>
</file>