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65" r:id="rId5"/>
    <p:sldId id="267" r:id="rId6"/>
    <p:sldId id="290" r:id="rId7"/>
    <p:sldId id="294" r:id="rId8"/>
    <p:sldId id="293" r:id="rId9"/>
    <p:sldId id="282" r:id="rId10"/>
    <p:sldId id="269" r:id="rId11"/>
    <p:sldId id="284" r:id="rId12"/>
    <p:sldId id="283" r:id="rId13"/>
    <p:sldId id="285" r:id="rId14"/>
    <p:sldId id="273" r:id="rId15"/>
    <p:sldId id="281" r:id="rId16"/>
    <p:sldId id="289" r:id="rId17"/>
    <p:sldId id="286" r:id="rId18"/>
    <p:sldId id="279" r:id="rId19"/>
    <p:sldId id="29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507"/>
    <a:srgbClr val="294968"/>
    <a:srgbClr val="3E5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6" autoAdjust="0"/>
    <p:restoredTop sz="94706" autoAdjust="0"/>
  </p:normalViewPr>
  <p:slideViewPr>
    <p:cSldViewPr showGuides="1">
      <p:cViewPr varScale="1">
        <p:scale>
          <a:sx n="74" d="100"/>
          <a:sy n="74" d="100"/>
        </p:scale>
        <p:origin x="134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1/11/20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1/11/20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5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4051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1/11/20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1/11/20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1/11/20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1/11/20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1/11/20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1/11/20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1/11/20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983" rtl="0" eaLnBrk="1" latinLnBrk="0" hangingPunct="1">
        <a:lnSpc>
          <a:spcPct val="80000"/>
        </a:lnSpc>
        <a:spcBef>
          <a:spcPct val="0"/>
        </a:spcBef>
        <a:buNone/>
        <a:defRPr sz="2701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05795" indent="-171496" algn="l" defTabSz="685983" rtl="0" eaLnBrk="1" latinLnBrk="0" hangingPunct="1">
        <a:lnSpc>
          <a:spcPct val="90000"/>
        </a:lnSpc>
        <a:spcBef>
          <a:spcPts val="13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45889" indent="-171496" algn="l" defTabSz="685983" rtl="0" eaLnBrk="1" latinLnBrk="0" hangingPunct="1">
        <a:lnSpc>
          <a:spcPct val="90000"/>
        </a:lnSpc>
        <a:spcBef>
          <a:spcPts val="7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83085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20282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823179" indent="-1028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26077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028974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131872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234769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2672719"/>
            <a:ext cx="9144000" cy="830997"/>
          </a:xfrm>
          <a:prstGeom prst="rect">
            <a:avLst/>
          </a:prstGeom>
          <a:solidFill>
            <a:srgbClr val="29496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dobe Gothic Std B" panose="020B0800000000000000" pitchFamily="34" charset="-128"/>
                <a:ea typeface="Adobe Gothic Std B" panose="020B0800000000000000" pitchFamily="34" charset="-128"/>
              </a:rPr>
              <a:t>Object Oriented Programming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55535" y="4149080"/>
            <a:ext cx="2032929" cy="120071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</a:t>
            </a:r>
          </a:p>
          <a:p>
            <a:pPr algn="ctr"/>
            <a:r>
              <a:rPr lang="en-US" sz="2401" dirty="0">
                <a:solidFill>
                  <a:schemeClr val="bg1">
                    <a:lumMod val="6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</a:t>
            </a:r>
          </a:p>
          <a:p>
            <a:pPr algn="ctr"/>
            <a:r>
              <a:rPr lang="en-US" sz="240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Shad Al Munir</a:t>
            </a:r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916832"/>
            <a:ext cx="3672408" cy="600293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Saves your money</a:t>
            </a:r>
          </a:p>
        </p:txBody>
      </p:sp>
      <p:sp>
        <p:nvSpPr>
          <p:cNvPr id="5" name="Rectangle 4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520" y="3573016"/>
            <a:ext cx="2708920" cy="270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50073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5459" y="548680"/>
            <a:ext cx="674864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Types of Enterprise Storage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1403648" y="2131501"/>
            <a:ext cx="6430221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 attached storage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1403648" y="3307631"/>
            <a:ext cx="6430222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 attached storage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38486" y="4459759"/>
            <a:ext cx="6495383" cy="7694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Storage area network</a:t>
            </a:r>
          </a:p>
        </p:txBody>
      </p:sp>
    </p:spTree>
    <p:extLst>
      <p:ext uri="{BB962C8B-B14F-4D97-AF65-F5344CB8AC3E}">
        <p14:creationId xmlns:p14="http://schemas.microsoft.com/office/powerpoint/2010/main" val="427878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9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9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8080" y="944518"/>
            <a:ext cx="6516798" cy="800308"/>
          </a:xfrm>
        </p:spPr>
        <p:txBody>
          <a:bodyPr>
            <a:noAutofit/>
          </a:bodyPr>
          <a:lstStyle/>
          <a:p>
            <a:pPr algn="ctr"/>
            <a:r>
              <a:rPr lang="en-US" sz="6602" dirty="0">
                <a:solidFill>
                  <a:schemeClr val="accent6">
                    <a:lumMod val="50000"/>
                  </a:schemeClr>
                </a:solidFill>
              </a:rPr>
              <a:t>DAS</a:t>
            </a:r>
            <a:br>
              <a:rPr lang="en-US" sz="4051" dirty="0"/>
            </a:br>
            <a:r>
              <a:rPr lang="en-US" sz="4051" dirty="0"/>
              <a:t>Direct Attached Storage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1087409" y="3068960"/>
            <a:ext cx="691276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DAS referred to a storage that is directly attached to a server</a:t>
            </a:r>
            <a:endParaRPr 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108520" y="1871113"/>
            <a:ext cx="950505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5178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2466" y="764704"/>
            <a:ext cx="4537686" cy="800308"/>
          </a:xfrm>
        </p:spPr>
        <p:txBody>
          <a:bodyPr>
            <a:normAutofit/>
          </a:bodyPr>
          <a:lstStyle/>
          <a:p>
            <a:r>
              <a:rPr lang="en-US" sz="4051" dirty="0"/>
              <a:t>Advantages of DAS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016355" y="2132856"/>
            <a:ext cx="7847594" cy="2226394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High availability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High access rate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Data security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4515" y="1565013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6" y="620688"/>
            <a:ext cx="1040056" cy="109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18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468032" y="2132856"/>
            <a:ext cx="9180250" cy="3018482"/>
          </a:xfrm>
          <a:prstGeom prst="rect">
            <a:avLst/>
          </a:prstGeom>
        </p:spPr>
        <p:txBody>
          <a:bodyPr vert="horz" lIns="68598" tIns="34299" rIns="68598" bIns="34299" rtlCol="0">
            <a:no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724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6012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097280" indent="-13716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65000"/>
                  <a:lumOff val="35000"/>
                </a:schemeClr>
              </a:buClr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23444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160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876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45920" indent="-137160" algn="l" defTabSz="914400" rtl="0" eaLnBrk="1" latinLnBrk="0" hangingPunct="1">
              <a:spcBef>
                <a:spcPts val="6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Not Scalable</a:t>
            </a:r>
          </a:p>
          <a:p>
            <a:pPr>
              <a:buFont typeface="Wingdings" panose="05000000000000000000" pitchFamily="2" charset="2"/>
              <a:buChar char="q"/>
            </a:pPr>
            <a:endParaRPr lang="en-GB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Allow only one user at a time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High administrative cost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456600" y="756484"/>
            <a:ext cx="5275640" cy="800308"/>
          </a:xfrm>
        </p:spPr>
        <p:txBody>
          <a:bodyPr>
            <a:noAutofit/>
          </a:bodyPr>
          <a:lstStyle/>
          <a:p>
            <a:r>
              <a:rPr lang="en-US" sz="4000" dirty="0" err="1"/>
              <a:t>Disdvantages</a:t>
            </a:r>
            <a:r>
              <a:rPr lang="en-US" sz="4000" dirty="0"/>
              <a:t> of DAS</a:t>
            </a:r>
          </a:p>
        </p:txBody>
      </p:sp>
      <p:sp>
        <p:nvSpPr>
          <p:cNvPr id="8" name="Rectangle 7"/>
          <p:cNvSpPr/>
          <p:nvPr/>
        </p:nvSpPr>
        <p:spPr>
          <a:xfrm>
            <a:off x="574515" y="1565013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45" y="908720"/>
            <a:ext cx="1127514" cy="118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865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-77213"/>
            <a:ext cx="6516798" cy="1880428"/>
          </a:xfrm>
        </p:spPr>
        <p:txBody>
          <a:bodyPr>
            <a:noAutofit/>
          </a:bodyPr>
          <a:lstStyle/>
          <a:p>
            <a:pPr algn="ctr"/>
            <a:r>
              <a:rPr lang="en-US" sz="6000" dirty="0">
                <a:solidFill>
                  <a:schemeClr val="accent6">
                    <a:lumMod val="50000"/>
                  </a:schemeClr>
                </a:solidFill>
              </a:rPr>
              <a:t>NAS</a:t>
            </a:r>
            <a:br>
              <a:rPr lang="en-US" sz="4051" dirty="0"/>
            </a:br>
            <a:r>
              <a:rPr lang="en-US" sz="4051" dirty="0"/>
              <a:t>Network Attached Storage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971600" y="2780928"/>
            <a:ext cx="80283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Provides a </a:t>
            </a:r>
            <a:r>
              <a:rPr lang="en-US" sz="3600" dirty="0">
                <a:solidFill>
                  <a:srgbClr val="0070C0"/>
                </a:solidFill>
              </a:rPr>
              <a:t>file sharing </a:t>
            </a: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system or storage management system</a:t>
            </a:r>
          </a:p>
          <a:p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Act Upon </a:t>
            </a:r>
            <a:r>
              <a:rPr lang="en-US" sz="3600" dirty="0">
                <a:solidFill>
                  <a:srgbClr val="0070C0"/>
                </a:solidFill>
              </a:rPr>
              <a:t>Ethernet</a:t>
            </a:r>
          </a:p>
        </p:txBody>
      </p:sp>
      <p:sp>
        <p:nvSpPr>
          <p:cNvPr id="4" name="Rectangle 3"/>
          <p:cNvSpPr/>
          <p:nvPr/>
        </p:nvSpPr>
        <p:spPr>
          <a:xfrm>
            <a:off x="-108520" y="1871113"/>
            <a:ext cx="9505055" cy="457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462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55"/>
          <a:stretch/>
        </p:blipFill>
        <p:spPr>
          <a:xfrm>
            <a:off x="899592" y="1484785"/>
            <a:ext cx="6519079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22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960466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6475" y="1196752"/>
            <a:ext cx="91811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What is Object Oriented Programming(OOP) ?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2852936"/>
            <a:ext cx="70766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OOP is a programming paradigm which mainly focuses on the concept of “objects” to construct the real world scenario to solve real world problem through programming.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73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81759" y="5445224"/>
            <a:ext cx="266130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Object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2EBD3-5D96-40BF-8E0D-26252FCBA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506" y="188640"/>
            <a:ext cx="3078988" cy="2656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21A04-6F0A-4780-8A73-5330F5590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57" y="3429000"/>
            <a:ext cx="3862117" cy="135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8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5616" y="5373216"/>
            <a:ext cx="21821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Object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2EBD3-5D96-40BF-8E0D-26252FCBA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506" y="188640"/>
            <a:ext cx="3078988" cy="2656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21A04-6F0A-4780-8A73-5330F5590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56" y="4012712"/>
            <a:ext cx="3144409" cy="1099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FE2B0A-83D0-4ED6-BFC1-55BFDDDD4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4012712"/>
            <a:ext cx="3144409" cy="10998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F188B5-69AF-4727-A364-FF2BD51B2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949" y="5214755"/>
            <a:ext cx="2188654" cy="9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81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86053" y="1340430"/>
            <a:ext cx="616309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348308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68289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What is Enterprise Storage?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</a:rPr>
              <a:t>Enterprise storage means the data storage system which is used for storing, manipulating, backing up data of an enterprise</a:t>
            </a:r>
            <a:endParaRPr lang="en-US" sz="36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39415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  <p:sp>
        <p:nvSpPr>
          <p:cNvPr id="4" name="Rectangle 3"/>
          <p:cNvSpPr/>
          <p:nvPr/>
        </p:nvSpPr>
        <p:spPr>
          <a:xfrm>
            <a:off x="2483768" y="2030860"/>
            <a:ext cx="41044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Secure data storage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501008"/>
            <a:ext cx="6084562" cy="2320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65592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04728" y="1836113"/>
            <a:ext cx="2918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Ease of access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356992"/>
            <a:ext cx="3960440" cy="284905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130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5776" y="1892603"/>
            <a:ext cx="3816424" cy="6002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50000"/>
                  </a:schemeClr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Always availability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434" y="3429000"/>
            <a:ext cx="5183140" cy="235832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4515" y="1289747"/>
            <a:ext cx="864321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25459" y="548680"/>
            <a:ext cx="460555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Why is it important?</a:t>
            </a:r>
          </a:p>
        </p:txBody>
      </p:sp>
    </p:spTree>
    <p:extLst>
      <p:ext uri="{BB962C8B-B14F-4D97-AF65-F5344CB8AC3E}">
        <p14:creationId xmlns:p14="http://schemas.microsoft.com/office/powerpoint/2010/main" val="185622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811</TotalTime>
  <Words>187</Words>
  <Application>Microsoft Office PowerPoint</Application>
  <PresentationFormat>On-screen Show (4:3)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Adobe Gothic Std B</vt:lpstr>
      <vt:lpstr>Adobe Kaiti Std R</vt:lpstr>
      <vt:lpstr>Arial</vt:lpstr>
      <vt:lpstr>Calibri</vt:lpstr>
      <vt:lpstr>Franklin Gothic Medium</vt:lpstr>
      <vt:lpstr>Wingdings</vt:lpstr>
      <vt:lpstr>Business Contrast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 Direct Attached Storage</vt:lpstr>
      <vt:lpstr>Advantages of DAS</vt:lpstr>
      <vt:lpstr>Disdvantages of DAS</vt:lpstr>
      <vt:lpstr>NAS Network Attached Storage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Backup</dc:title>
  <cp:lastModifiedBy>SHAH MD. IMRAN HOSSAIN</cp:lastModifiedBy>
  <cp:revision>59</cp:revision>
  <dcterms:created xsi:type="dcterms:W3CDTF">2017-02-24T06:14:39Z</dcterms:created>
  <dcterms:modified xsi:type="dcterms:W3CDTF">2020-01-11T18:27:51Z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