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8" r:id="rId7"/>
    <p:sldId id="263" r:id="rId8"/>
    <p:sldId id="264" r:id="rId9"/>
    <p:sldId id="262" r:id="rId10"/>
    <p:sldId id="265" r:id="rId11"/>
    <p:sldId id="269" r:id="rId12"/>
    <p:sldId id="266" r:id="rId13"/>
    <p:sldId id="267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AEF56-DD25-4D8A-9D30-6BF9232406DE}" type="datetimeFigureOut">
              <a:rPr lang="en-US" smtClean="0"/>
              <a:t>1/12/20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7D3F1-75F3-41A4-9834-1C23936F0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1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17D3F1-75F3-41A4-9834-1C23936F08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9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BD09A-9513-4AA5-9EE4-DFD102637EC9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52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3BCE-177A-4032-B51C-877AD0D7537A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9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2C979-DAA8-44C3-A72C-876311603503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1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8553-4C94-4C9A-8CFC-AE09C68CA936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5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F4CA-BFAA-4B69-8C7D-AAE0087834BF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3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FD15-6C57-4198-A9CE-13BC4E394894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6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2F785-DEAE-455B-8888-67F36B674874}" type="datetime1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6E708-2663-48CB-BC15-026375884A50}" type="datetime1">
              <a:rPr lang="en-US" smtClean="0"/>
              <a:t>1/12/20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6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F5E7-F2A9-467B-B032-97040D58E865}" type="datetime1">
              <a:rPr lang="en-US" smtClean="0"/>
              <a:t>1/12/20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0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2936097-6628-479A-9C00-F1F4C9549A5B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D22C-0481-418B-9F06-A3CD63730ED7}" type="datetime1">
              <a:rPr lang="en-US" smtClean="0"/>
              <a:t>1/12/20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3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90B8EC1-F7BD-411A-9063-9331F793FB69}" type="datetime1">
              <a:rPr lang="en-US" smtClean="0"/>
              <a:t>1/12/20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83ADBD-9F72-4F5B-AE3F-B73F7B9DE5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05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527" y="762001"/>
            <a:ext cx="11817928" cy="17088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COMPUTER NETWORKS:</a:t>
            </a:r>
            <a:br>
              <a:rPr lang="en-US" dirty="0"/>
            </a:br>
            <a:r>
              <a:rPr lang="en-US" sz="5400" dirty="0">
                <a:solidFill>
                  <a:schemeClr val="accent6">
                    <a:lumMod val="50000"/>
                  </a:schemeClr>
                </a:solidFill>
              </a:rPr>
              <a:t>Classful IP Addressing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61020"/>
            <a:ext cx="12192000" cy="102538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Muhammad Sad Al Munir</a:t>
            </a:r>
          </a:p>
          <a:p>
            <a:pPr algn="ctr"/>
            <a:r>
              <a:rPr lang="en-US" sz="4000" dirty="0">
                <a:solidFill>
                  <a:srgbClr val="002060"/>
                </a:solidFill>
              </a:rPr>
              <a:t>Tracking ID: 480484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F84E1-D4E1-4D1C-BC5E-1F664AC4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7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Network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86061"/>
            <a:ext cx="8459586" cy="357139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IP address		166.75.229.22/16</a:t>
            </a:r>
          </a:p>
          <a:p>
            <a:r>
              <a:rPr lang="en-US" sz="2400" dirty="0"/>
              <a:t>Network musk		/16</a:t>
            </a:r>
          </a:p>
          <a:p>
            <a:r>
              <a:rPr lang="en-US" sz="2400" dirty="0"/>
              <a:t>Network musk		255.255.0.0</a:t>
            </a:r>
          </a:p>
          <a:p>
            <a:r>
              <a:rPr lang="en-US" sz="2400" dirty="0"/>
              <a:t>IP address bits		1010 0110.0100 1011.1110 0101.0001 0110</a:t>
            </a:r>
          </a:p>
          <a:p>
            <a:pPr marL="1471400" lvl="8" indent="0">
              <a:buNone/>
            </a:pPr>
            <a:r>
              <a:rPr lang="en-US" dirty="0"/>
              <a:t>				</a:t>
            </a:r>
            <a:r>
              <a:rPr lang="en-US" sz="1800" b="1" dirty="0"/>
              <a:t>AND</a:t>
            </a:r>
          </a:p>
          <a:p>
            <a:r>
              <a:rPr lang="en-US" sz="2400" dirty="0"/>
              <a:t>Masking bits		1111 1111.1111 1111.0000 0000.0000 0000</a:t>
            </a:r>
          </a:p>
          <a:p>
            <a:r>
              <a:rPr lang="en-US" sz="2400" dirty="0"/>
              <a:t>Network ID		1010 0110.0100 1011. 0000 0000.0000 0000	</a:t>
            </a:r>
          </a:p>
          <a:p>
            <a:r>
              <a:rPr lang="en-US" sz="2400" dirty="0"/>
              <a:t>Network ID		166.75.0.0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71AFD-3FB5-499D-A404-FB5FB5F5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86061"/>
            <a:ext cx="8459586" cy="3571393"/>
          </a:xfrm>
        </p:spPr>
        <p:txBody>
          <a:bodyPr>
            <a:normAutofit/>
          </a:bodyPr>
          <a:lstStyle/>
          <a:p>
            <a:r>
              <a:rPr lang="en-US" sz="2400" dirty="0"/>
              <a:t>Find the class and network ID from the following address spaces</a:t>
            </a:r>
          </a:p>
          <a:p>
            <a:endParaRPr lang="en-US" sz="2400" dirty="0"/>
          </a:p>
          <a:p>
            <a:r>
              <a:rPr lang="en-US" sz="2400" dirty="0"/>
              <a:t>158.228.1.108</a:t>
            </a:r>
          </a:p>
          <a:p>
            <a:r>
              <a:rPr lang="en-US" sz="2400" dirty="0"/>
              <a:t>193.13.14.128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50413-3877-4117-B79F-B0FFF28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3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22825"/>
            <a:ext cx="8339051" cy="402336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158.228.1.108                   </a:t>
            </a:r>
          </a:p>
          <a:p>
            <a:pPr marL="0" indent="0">
              <a:buNone/>
            </a:pPr>
            <a:r>
              <a:rPr lang="en-US" sz="2400" dirty="0"/>
              <a:t>	128&lt;158&lt;191 		 Class B, Network ID: 158.228.0.0</a:t>
            </a:r>
          </a:p>
          <a:p>
            <a:r>
              <a:rPr lang="en-US" sz="2400" dirty="0"/>
              <a:t>193.13.14.128</a:t>
            </a:r>
          </a:p>
          <a:p>
            <a:pPr marL="871400" lvl="5" indent="0">
              <a:buNone/>
            </a:pPr>
            <a:r>
              <a:rPr lang="en-US" sz="2400" dirty="0"/>
              <a:t>191&lt;193&lt;223		 Class  C, Network ID: 193.13.14.0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3F2C1-333C-4816-B59C-F958B73A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99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505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Millions of Class A addresses wasted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Many Class B addresses wasted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Number of addresses in a Class C block smaller than the needs of most of the organizations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Class D addresses used for multicasting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Class E addresses reserved for special purposes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A476A-B4DF-40FF-B6AF-CEA3518A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7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2423593" y="1484785"/>
            <a:ext cx="6519079" cy="38164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10E0C-1255-4FC7-B25F-AB34CEF3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6468" y="2660073"/>
            <a:ext cx="7580024" cy="2743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IP addressing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IPv4 addressing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Classful IP addressing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Types of classes in Classful IP addressing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F34D6-7057-4281-A04B-95104E4C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66172"/>
            <a:ext cx="10058400" cy="30587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An address having information about how to reach a specific host, especially outside the LAN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IPv4 addresses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32 bits unique address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Dotted decimal / hexadecimal notations</a:t>
            </a:r>
          </a:p>
          <a:p>
            <a:pPr marL="0" indent="0">
              <a:buNone/>
            </a:pPr>
            <a:r>
              <a:rPr lang="en-US" sz="2400" dirty="0"/>
              <a:t>				128.228.0.1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B217F-323D-4D56-AF8F-4D35B852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8120" y="2552316"/>
            <a:ext cx="4236720" cy="28509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Net 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Broadcast 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Host ID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Mask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486AE-234E-4C17-B1AA-492DF0E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47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Classful IP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2883" y="2593881"/>
            <a:ext cx="6287193" cy="26292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Class A, B, C, D &amp;E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Class D used for multicasting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Class E reserved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65077-FDC7-4939-B9DC-A18CD8DAE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4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32 bits 		01111100 00000101 10101010 11110000</a:t>
            </a:r>
          </a:p>
          <a:p>
            <a:r>
              <a:rPr lang="en-US" sz="2400" dirty="0"/>
              <a:t>4 Octets                	</a:t>
            </a:r>
            <a:r>
              <a:rPr lang="en-US" sz="2400" u="sng" dirty="0"/>
              <a:t>01111100</a:t>
            </a:r>
            <a:r>
              <a:rPr lang="en-US" sz="2400" dirty="0"/>
              <a:t>  </a:t>
            </a:r>
            <a:r>
              <a:rPr lang="en-US" sz="2400" u="sng" dirty="0"/>
              <a:t>00000101</a:t>
            </a:r>
            <a:r>
              <a:rPr lang="en-US" sz="2400" dirty="0"/>
              <a:t>  </a:t>
            </a:r>
            <a:r>
              <a:rPr lang="en-US" sz="2400" u="sng" dirty="0"/>
              <a:t>10101010</a:t>
            </a:r>
            <a:r>
              <a:rPr lang="en-US" sz="2400" dirty="0"/>
              <a:t>  </a:t>
            </a:r>
            <a:r>
              <a:rPr lang="en-US" sz="2400" u="sng" dirty="0"/>
              <a:t>11110000</a:t>
            </a:r>
          </a:p>
          <a:p>
            <a:r>
              <a:rPr lang="en-US" sz="2400" dirty="0"/>
              <a:t>Dotted Notation    	01111100.00000101.10101010.11110000</a:t>
            </a:r>
          </a:p>
          <a:p>
            <a:r>
              <a:rPr lang="en-US" sz="2400" dirty="0"/>
              <a:t>Dotted Decimal Notation 124.5.170.240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254A-DC4C-4410-9878-54EC219C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0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class in binary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Class A </a:t>
            </a:r>
          </a:p>
          <a:p>
            <a:r>
              <a:rPr lang="en-US" dirty="0"/>
              <a:t>Class B</a:t>
            </a:r>
          </a:p>
          <a:p>
            <a:r>
              <a:rPr lang="en-US" dirty="0"/>
              <a:t>Class C</a:t>
            </a:r>
          </a:p>
          <a:p>
            <a:r>
              <a:rPr lang="en-US" dirty="0"/>
              <a:t>Class D</a:t>
            </a:r>
          </a:p>
          <a:p>
            <a:r>
              <a:rPr lang="en-US" dirty="0"/>
              <a:t>Class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33765"/>
              </p:ext>
            </p:extLst>
          </p:nvPr>
        </p:nvGraphicFramePr>
        <p:xfrm>
          <a:off x="2050473" y="2092037"/>
          <a:ext cx="6636328" cy="2743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8924">
                <a:tc>
                  <a:txBody>
                    <a:bodyPr/>
                    <a:lstStyle/>
                    <a:p>
                      <a:r>
                        <a:rPr lang="en-US" sz="1800" dirty="0"/>
                        <a:t>First Byte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Second Byte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Third Byte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Fourth Byte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804A-883C-45E4-BA87-B298FB94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6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class in decimal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Class A </a:t>
            </a:r>
          </a:p>
          <a:p>
            <a:r>
              <a:rPr lang="en-US" dirty="0"/>
              <a:t>Class B</a:t>
            </a:r>
          </a:p>
          <a:p>
            <a:r>
              <a:rPr lang="en-US" dirty="0"/>
              <a:t>Class C</a:t>
            </a:r>
          </a:p>
          <a:p>
            <a:r>
              <a:rPr lang="en-US" dirty="0"/>
              <a:t>Class D</a:t>
            </a:r>
          </a:p>
          <a:p>
            <a:r>
              <a:rPr lang="en-US" dirty="0"/>
              <a:t>Class 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98553"/>
              </p:ext>
            </p:extLst>
          </p:nvPr>
        </p:nvGraphicFramePr>
        <p:xfrm>
          <a:off x="2105891" y="2161310"/>
          <a:ext cx="6636328" cy="2664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9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9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9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454">
                <a:tc>
                  <a:txBody>
                    <a:bodyPr/>
                    <a:lstStyle/>
                    <a:p>
                      <a:r>
                        <a:rPr lang="en-US" sz="1800" dirty="0"/>
                        <a:t>First Byte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Second Byte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Third Byte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4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Fourth Byte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0 to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  <a:r>
                        <a:rPr lang="en-US" baseline="0" dirty="0"/>
                        <a:t> to 191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  <a:r>
                        <a:rPr lang="en-US" baseline="0" dirty="0"/>
                        <a:t> to 223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224</a:t>
                      </a:r>
                      <a:r>
                        <a:rPr lang="en-US" baseline="0" dirty="0"/>
                        <a:t> to 239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855">
                <a:tc>
                  <a:txBody>
                    <a:bodyPr/>
                    <a:lstStyle/>
                    <a:p>
                      <a:r>
                        <a:rPr lang="en-US" dirty="0"/>
                        <a:t>240 to</a:t>
                      </a:r>
                      <a:r>
                        <a:rPr lang="en-US" baseline="0" dirty="0"/>
                        <a:t> 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D2C38-86FF-4992-B996-82B4CE2C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9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space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7685978"/>
              </p:ext>
            </p:extLst>
          </p:nvPr>
        </p:nvGraphicFramePr>
        <p:xfrm>
          <a:off x="1097280" y="2677535"/>
          <a:ext cx="10058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Network Mask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</a:t>
                      </a:r>
                      <a:r>
                        <a:rPr lang="en-US" baseline="0" dirty="0"/>
                        <a:t> Networks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hosts</a:t>
                      </a:r>
                      <a:r>
                        <a:rPr lang="en-US" baseline="0" dirty="0"/>
                        <a:t> per network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255.0.0.0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8-1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24 </a:t>
                      </a:r>
                      <a:r>
                        <a:rPr lang="en-US" sz="2400" baseline="0" dirty="0"/>
                        <a:t> - 2</a:t>
                      </a:r>
                      <a:endParaRPr 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16-2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16 </a:t>
                      </a:r>
                      <a:r>
                        <a:rPr lang="en-US" sz="2400" baseline="0" dirty="0"/>
                        <a:t> - 2</a:t>
                      </a:r>
                      <a:endParaRPr 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255.255.255.0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24-3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8 </a:t>
                      </a:r>
                      <a:r>
                        <a:rPr lang="en-US" sz="2400" baseline="0" dirty="0"/>
                        <a:t> - 2</a:t>
                      </a:r>
                      <a:endParaRPr lang="en-US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9C0E9E-F84D-4817-9CEF-B9CBB33B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ADBD-9F72-4F5B-AE3F-B73F7B9DE5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51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570</TotalTime>
  <Words>386</Words>
  <Application>Microsoft Office PowerPoint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COMPUTER NETWORKS: Classful IP Addressing </vt:lpstr>
      <vt:lpstr>Index</vt:lpstr>
      <vt:lpstr>IP addressing</vt:lpstr>
      <vt:lpstr>Terms </vt:lpstr>
      <vt:lpstr>Classful IP addressing</vt:lpstr>
      <vt:lpstr>IPv4 address notations</vt:lpstr>
      <vt:lpstr>Finding the class in binary notation</vt:lpstr>
      <vt:lpstr>Finding the class in decimal notation</vt:lpstr>
      <vt:lpstr>IPv4 address space</vt:lpstr>
      <vt:lpstr>Calculation of Network ID</vt:lpstr>
      <vt:lpstr>Example</vt:lpstr>
      <vt:lpstr>Solution</vt:lpstr>
      <vt:lpstr>Notes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NETWORKS: Classful IP Addressing</dc:title>
  <dc:creator>Windows User</dc:creator>
  <cp:lastModifiedBy>SHAH MD. IMRAN HOSSAIN</cp:lastModifiedBy>
  <cp:revision>66</cp:revision>
  <dcterms:created xsi:type="dcterms:W3CDTF">2020-01-11T17:38:41Z</dcterms:created>
  <dcterms:modified xsi:type="dcterms:W3CDTF">2020-01-12T04:11:04Z</dcterms:modified>
</cp:coreProperties>
</file>