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5" r:id="rId5"/>
    <p:sldId id="267" r:id="rId6"/>
    <p:sldId id="282" r:id="rId7"/>
    <p:sldId id="290" r:id="rId8"/>
    <p:sldId id="269" r:id="rId9"/>
    <p:sldId id="284" r:id="rId10"/>
    <p:sldId id="283" r:id="rId11"/>
    <p:sldId id="285" r:id="rId12"/>
    <p:sldId id="273" r:id="rId13"/>
    <p:sldId id="281" r:id="rId14"/>
    <p:sldId id="289" r:id="rId15"/>
    <p:sldId id="286" r:id="rId16"/>
    <p:sldId id="279" r:id="rId17"/>
    <p:sldId id="277" r:id="rId18"/>
    <p:sldId id="278" r:id="rId19"/>
    <p:sldId id="293" r:id="rId20"/>
    <p:sldId id="276" r:id="rId21"/>
    <p:sldId id="291" r:id="rId22"/>
    <p:sldId id="29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1/11/20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72719"/>
            <a:ext cx="9144000" cy="830997"/>
          </a:xfrm>
          <a:prstGeom prst="rect">
            <a:avLst/>
          </a:prstGeom>
          <a:solidFill>
            <a:srgbClr val="29496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Object Oriented Programming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9238" y="4401362"/>
            <a:ext cx="4536819" cy="8312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by </a:t>
            </a:r>
          </a:p>
          <a:p>
            <a:pPr algn="ctr"/>
            <a:r>
              <a:rPr lang="en-US" sz="240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Shah Mohammad Imran Hossain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80" y="944518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DAS</a:t>
            </a:r>
            <a:br>
              <a:rPr lang="en-US" sz="4051" dirty="0"/>
            </a:br>
            <a:r>
              <a:rPr lang="en-US" sz="4051" dirty="0"/>
              <a:t>Direct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409" y="3068960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DAS referred to a storage that is directly attached to a server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66" y="764704"/>
            <a:ext cx="4537686" cy="800308"/>
          </a:xfrm>
        </p:spPr>
        <p:txBody>
          <a:bodyPr>
            <a:normAutofit/>
          </a:bodyPr>
          <a:lstStyle/>
          <a:p>
            <a:r>
              <a:rPr lang="en-US" sz="4051" dirty="0"/>
              <a:t>Advantages of DAS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16355" y="2132856"/>
            <a:ext cx="7847594" cy="2226394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availability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access rate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Data security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68032" y="2132856"/>
            <a:ext cx="9180250" cy="3018482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Not Scalable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Allow only one user at a time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High administrative cost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56600" y="756484"/>
            <a:ext cx="5275640" cy="800308"/>
          </a:xfrm>
        </p:spPr>
        <p:txBody>
          <a:bodyPr>
            <a:noAutofit/>
          </a:bodyPr>
          <a:lstStyle/>
          <a:p>
            <a:r>
              <a:rPr lang="en-US" sz="4000" dirty="0" err="1"/>
              <a:t>Disdvantages</a:t>
            </a:r>
            <a:r>
              <a:rPr lang="en-US" sz="4000" dirty="0"/>
              <a:t> of DAS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77213"/>
            <a:ext cx="6516798" cy="188042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NAS</a:t>
            </a:r>
            <a:br>
              <a:rPr lang="en-US" sz="4051" dirty="0"/>
            </a:br>
            <a:r>
              <a:rPr lang="en-US" sz="4051" dirty="0"/>
              <a:t>Network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780928"/>
            <a:ext cx="8028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Provides a </a:t>
            </a:r>
            <a:r>
              <a:rPr lang="en-US" sz="3600" dirty="0">
                <a:solidFill>
                  <a:srgbClr val="0070C0"/>
                </a:solidFill>
              </a:rPr>
              <a:t>file sharing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system or storage management system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Act Upon </a:t>
            </a:r>
            <a:r>
              <a:rPr lang="en-US" sz="3600" dirty="0">
                <a:solidFill>
                  <a:srgbClr val="0070C0"/>
                </a:solidFill>
              </a:rPr>
              <a:t>Ethernet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78704" y="206084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Accessibility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Scalability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Cheaper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User friendly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49096" y="764704"/>
            <a:ext cx="6031216" cy="800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Advantages of NAS</a:t>
            </a:r>
          </a:p>
        </p:txBody>
      </p:sp>
      <p:sp>
        <p:nvSpPr>
          <p:cNvPr id="7" name="Rectangle 6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98642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852936"/>
            <a:ext cx="6822711" cy="23583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Slower Process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Dependency upon network</a:t>
            </a:r>
          </a:p>
          <a:p>
            <a:pPr marL="34299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84592" y="764704"/>
            <a:ext cx="6427768" cy="800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Disadvantages of NAS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9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772" y="760542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SAN</a:t>
            </a:r>
            <a:br>
              <a:rPr lang="en-US" sz="6602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4051" dirty="0"/>
              <a:t>Storage Area Network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894787" y="2420888"/>
            <a:ext cx="69127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v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SAN describes a data network</a:t>
            </a:r>
          </a:p>
          <a:p>
            <a:pPr lvl="0"/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lvl="0" indent="-571500">
              <a:buFont typeface="Wingdings" panose="05000000000000000000" pitchFamily="2" charset="2"/>
              <a:buChar char="v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It provides </a:t>
            </a:r>
            <a:r>
              <a:rPr lang="en-GB" sz="3600" dirty="0">
                <a:solidFill>
                  <a:srgbClr val="0070C0"/>
                </a:solidFill>
              </a:rPr>
              <a:t>block-level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 storage</a:t>
            </a:r>
          </a:p>
          <a:p>
            <a:pPr lvl="0"/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lvl="0" indent="-5715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accent6">
                    <a:lumMod val="50000"/>
                  </a:schemeClr>
                </a:solidFill>
              </a:rPr>
              <a:t>SAN runs on </a:t>
            </a:r>
            <a:r>
              <a:rPr lang="en-GB" sz="3200" dirty="0">
                <a:solidFill>
                  <a:srgbClr val="0070C0"/>
                </a:solidFill>
              </a:rPr>
              <a:t>LAN</a:t>
            </a:r>
            <a:r>
              <a:rPr lang="en-GB" sz="3200" dirty="0">
                <a:solidFill>
                  <a:schemeClr val="accent6">
                    <a:lumMod val="50000"/>
                  </a:schemeClr>
                </a:solidFill>
              </a:rPr>
              <a:t> or </a:t>
            </a:r>
            <a:r>
              <a:rPr lang="en-GB" sz="3200" dirty="0">
                <a:solidFill>
                  <a:srgbClr val="0070C0"/>
                </a:solidFill>
              </a:rPr>
              <a:t>WAN</a:t>
            </a:r>
            <a:r>
              <a:rPr lang="en-GB" sz="3200" dirty="0">
                <a:solidFill>
                  <a:schemeClr val="accent6">
                    <a:lumMod val="50000"/>
                  </a:schemeClr>
                </a:solidFill>
              </a:rPr>
              <a:t> type network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584805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1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8741" y="1700808"/>
            <a:ext cx="6516798" cy="2281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Scalability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Performance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Data Isolation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Uptime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12584" y="548680"/>
            <a:ext cx="5419656" cy="800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Advantages of SAN</a:t>
            </a:r>
          </a:p>
        </p:txBody>
      </p:sp>
      <p:sp>
        <p:nvSpPr>
          <p:cNvPr id="8" name="Rectangle 7"/>
          <p:cNvSpPr/>
          <p:nvPr/>
        </p:nvSpPr>
        <p:spPr>
          <a:xfrm>
            <a:off x="1240576" y="1337568"/>
            <a:ext cx="7977150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404664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4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2852936"/>
            <a:ext cx="6822711" cy="23583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Distance Problem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Costly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84592" y="764704"/>
            <a:ext cx="5419656" cy="800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Disdvantages</a:t>
            </a:r>
            <a:r>
              <a:rPr lang="en-US" sz="4400" dirty="0"/>
              <a:t> of SAN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6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48819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What is Enterprise?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Enterprise basically means big or large business entity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68289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What is Enterprise Storage?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Enterprise storage means the data storage system which is used for storing, manipulating, backing up data of an enterprise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6053" y="1340430"/>
            <a:ext cx="61630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636912"/>
            <a:ext cx="238157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8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203086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Secure data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084562" cy="2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5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Enterprise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728</TotalTime>
  <Words>210</Words>
  <Application>Microsoft Office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Adobe Gothic Std B</vt:lpstr>
      <vt:lpstr>Adobe Kaiti Std R</vt:lpstr>
      <vt:lpstr>Arial</vt:lpstr>
      <vt:lpstr>Calibri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 Direct Attached Storage</vt:lpstr>
      <vt:lpstr>Advantages of DAS</vt:lpstr>
      <vt:lpstr>Disdvantages of DAS</vt:lpstr>
      <vt:lpstr>NAS Network Attached Storage</vt:lpstr>
      <vt:lpstr>PowerPoint Presentation</vt:lpstr>
      <vt:lpstr>PowerPoint Presentation</vt:lpstr>
      <vt:lpstr>SAN Storage Area Network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47</cp:revision>
  <dcterms:created xsi:type="dcterms:W3CDTF">2017-02-24T06:14:39Z</dcterms:created>
  <dcterms:modified xsi:type="dcterms:W3CDTF">2020-01-11T17:04:01Z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