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67" r:id="rId5"/>
    <p:sldId id="294" r:id="rId6"/>
    <p:sldId id="282" r:id="rId7"/>
    <p:sldId id="295" r:id="rId8"/>
    <p:sldId id="296" r:id="rId9"/>
    <p:sldId id="297" r:id="rId10"/>
    <p:sldId id="298" r:id="rId11"/>
    <p:sldId id="299" r:id="rId12"/>
    <p:sldId id="300" r:id="rId13"/>
    <p:sldId id="301" r:id="rId14"/>
    <p:sldId id="302" r:id="rId15"/>
    <p:sldId id="303" r:id="rId16"/>
    <p:sldId id="292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8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0507"/>
    <a:srgbClr val="294968"/>
    <a:srgbClr val="3E5E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76" autoAdjust="0"/>
    <p:restoredTop sz="94706" autoAdjust="0"/>
  </p:normalViewPr>
  <p:slideViewPr>
    <p:cSldViewPr showGuides="1">
      <p:cViewPr varScale="1">
        <p:scale>
          <a:sx n="74" d="100"/>
          <a:sy n="74" d="100"/>
        </p:scale>
        <p:origin x="1344" y="5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CE221E-83ED-4F6C-BA5F-3F9E6FDB6953}" type="datetimeFigureOut">
              <a:rPr lang="en-US"/>
              <a:t>1/11/20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4CBEF8-5CDE-472B-839B-B8BB0C88100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63289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53E5F-CE67-483C-A264-F17AC70E9CA2}" type="datetimeFigureOut">
              <a:rPr lang="en-US"/>
              <a:t>1/11/20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98AFB-CB0D-4DFE-87B9-B4B0D0DE73C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128058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9118" y="533401"/>
            <a:ext cx="3772883" cy="2514601"/>
          </a:xfrm>
        </p:spPr>
        <p:txBody>
          <a:bodyPr>
            <a:normAutofit/>
          </a:bodyPr>
          <a:lstStyle>
            <a:lvl1pPr>
              <a:defRPr sz="405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9118" y="3403600"/>
            <a:ext cx="3772883" cy="1397000"/>
          </a:xfrm>
        </p:spPr>
        <p:txBody>
          <a:bodyPr>
            <a:normAutofit/>
          </a:bodyPr>
          <a:lstStyle>
            <a:lvl1pPr marL="0" indent="0" algn="l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9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97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9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9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9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93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E0257-9E0E-49BF-98FD-946C8DEC6D91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6475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31B29-D0A6-476D-B857-3BEA01DDE1C2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8093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72771" y="533400"/>
            <a:ext cx="17721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9118" y="533400"/>
            <a:ext cx="560215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BB58D-9127-4C31-B5C4-E2A4F469E4C0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8244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25321-C03F-4302-8F0F-926504B36450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29153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9" y="533400"/>
            <a:ext cx="6516797" cy="2286000"/>
          </a:xfrm>
        </p:spPr>
        <p:txBody>
          <a:bodyPr anchor="b">
            <a:normAutofit/>
          </a:bodyPr>
          <a:lstStyle>
            <a:lvl1pPr algn="l">
              <a:defRPr sz="4051" b="1" cap="none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9" y="3124200"/>
            <a:ext cx="6516797" cy="1371600"/>
          </a:xfrm>
        </p:spPr>
        <p:txBody>
          <a:bodyPr anchor="t">
            <a:normAutofit/>
          </a:bodyPr>
          <a:lstStyle>
            <a:lvl1pPr marL="0" indent="0">
              <a:spcBef>
                <a:spcPts val="450"/>
              </a:spcBef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983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974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966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957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949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94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932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FA090E-0412-420F-AF47-1789F3854625}" type="datetime1">
              <a:rPr lang="en-US" smtClean="0"/>
              <a:t>1/12/20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1331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9117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99516" y="1828800"/>
            <a:ext cx="3189801" cy="4191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D56556-F93D-4F3D-B3D8-8D8723B5FC35}" type="datetime1">
              <a:rPr lang="en-US" smtClean="0"/>
              <a:t>1/12/20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137094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8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9118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126114" y="1828800"/>
            <a:ext cx="3189801" cy="685801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1500" b="0"/>
            </a:lvl1pPr>
            <a:lvl2pPr marL="342991" indent="0">
              <a:buNone/>
              <a:defRPr sz="1500" b="1"/>
            </a:lvl2pPr>
            <a:lvl3pPr marL="685983" indent="0">
              <a:buNone/>
              <a:defRPr sz="1350" b="1"/>
            </a:lvl3pPr>
            <a:lvl4pPr marL="1028974" indent="0">
              <a:buNone/>
              <a:defRPr sz="1200" b="1"/>
            </a:lvl4pPr>
            <a:lvl5pPr marL="1371966" indent="0">
              <a:buNone/>
              <a:defRPr sz="1200" b="1"/>
            </a:lvl5pPr>
            <a:lvl6pPr marL="1714957" indent="0">
              <a:buNone/>
              <a:defRPr sz="1200" b="1"/>
            </a:lvl6pPr>
            <a:lvl7pPr marL="2057949" indent="0">
              <a:buNone/>
              <a:defRPr sz="1200" b="1"/>
            </a:lvl7pPr>
            <a:lvl8pPr marL="2400940" indent="0">
              <a:buNone/>
              <a:defRPr sz="1200" b="1"/>
            </a:lvl8pPr>
            <a:lvl9pPr marL="2743932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126114" y="2590800"/>
            <a:ext cx="3189801" cy="34290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5DCB9-BCB3-4177-B980-70C7A97908F0}" type="datetime1">
              <a:rPr lang="en-US" smtClean="0"/>
              <a:t>1/12/20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00784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8AEB0-84DD-4ACB-83BA-5041EB7A1BE2}" type="datetime1">
              <a:rPr lang="en-US" smtClean="0"/>
              <a:t>1/12/20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715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331F9-F66D-4FE7-84AE-06FC77C878F2}" type="datetime1">
              <a:rPr lang="en-US" smtClean="0"/>
              <a:t>1/12/20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41531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rm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00506" y="533400"/>
            <a:ext cx="4401696" cy="5486400"/>
          </a:xfrm>
        </p:spPr>
        <p:txBody>
          <a:bodyPr>
            <a:normAutofit/>
          </a:bodyPr>
          <a:lstStyle>
            <a:lvl1pPr>
              <a:defRPr sz="1500"/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1050"/>
            </a:lvl5pPr>
            <a:lvl6pPr>
              <a:defRPr sz="1050"/>
            </a:lvl6pPr>
            <a:lvl7pPr>
              <a:defRPr sz="1050"/>
            </a:lvl7pPr>
            <a:lvl8pPr>
              <a:defRPr sz="1050"/>
            </a:lvl8pPr>
            <a:lvl9pPr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4C59B7-306F-4EE3-B311-A76FE574CAE9}" type="datetime1">
              <a:rPr lang="en-US" smtClean="0"/>
              <a:t>1/12/20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EAE4A8-A6E5-453E-B946-FB774B73F48C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0171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118" y="533400"/>
            <a:ext cx="3086904" cy="1524000"/>
          </a:xfrm>
        </p:spPr>
        <p:txBody>
          <a:bodyPr anchor="b">
            <a:noAutofit/>
          </a:bodyPr>
          <a:lstStyle>
            <a:lvl1pPr algn="l">
              <a:defRPr sz="2701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4400505" y="533400"/>
            <a:ext cx="4336259" cy="5791200"/>
          </a:xfrm>
          <a:ln w="50800">
            <a:solidFill>
              <a:schemeClr val="tx1">
                <a:lumMod val="65000"/>
                <a:lumOff val="35000"/>
              </a:schemeClr>
            </a:solidFill>
            <a:miter lim="800000"/>
          </a:ln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342991" indent="0">
              <a:buNone/>
              <a:defRPr sz="2101"/>
            </a:lvl2pPr>
            <a:lvl3pPr marL="685983" indent="0">
              <a:buNone/>
              <a:defRPr sz="1800"/>
            </a:lvl3pPr>
            <a:lvl4pPr marL="1028974" indent="0">
              <a:buNone/>
              <a:defRPr sz="1500"/>
            </a:lvl4pPr>
            <a:lvl5pPr marL="1371966" indent="0">
              <a:buNone/>
              <a:defRPr sz="1500"/>
            </a:lvl5pPr>
            <a:lvl6pPr marL="1714957" indent="0">
              <a:buNone/>
              <a:defRPr sz="1500"/>
            </a:lvl6pPr>
            <a:lvl7pPr marL="2057949" indent="0">
              <a:buNone/>
              <a:defRPr sz="1500"/>
            </a:lvl7pPr>
            <a:lvl8pPr marL="2400940" indent="0">
              <a:buNone/>
              <a:defRPr sz="1500"/>
            </a:lvl8pPr>
            <a:lvl9pPr marL="2743932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118" y="2209800"/>
            <a:ext cx="3086904" cy="38100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450"/>
              </a:spcBef>
              <a:buNone/>
              <a:defRPr sz="1350"/>
            </a:lvl1pPr>
            <a:lvl2pPr marL="342991" indent="0">
              <a:buNone/>
              <a:defRPr sz="900"/>
            </a:lvl2pPr>
            <a:lvl3pPr marL="685983" indent="0">
              <a:buNone/>
              <a:defRPr sz="750"/>
            </a:lvl3pPr>
            <a:lvl4pPr marL="1028974" indent="0">
              <a:buNone/>
              <a:defRPr sz="675"/>
            </a:lvl4pPr>
            <a:lvl5pPr marL="1371966" indent="0">
              <a:buNone/>
              <a:defRPr sz="675"/>
            </a:lvl5pPr>
            <a:lvl6pPr marL="1714957" indent="0">
              <a:buNone/>
              <a:defRPr sz="675"/>
            </a:lvl6pPr>
            <a:lvl7pPr marL="2057949" indent="0">
              <a:buNone/>
              <a:defRPr sz="675"/>
            </a:lvl7pPr>
            <a:lvl8pPr marL="2400940" indent="0">
              <a:buNone/>
              <a:defRPr sz="675"/>
            </a:lvl8pPr>
            <a:lvl9pPr marL="2743932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1960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9117" y="533400"/>
            <a:ext cx="6516798" cy="10668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9117" y="1828800"/>
            <a:ext cx="6516798" cy="4191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99118" y="6155268"/>
            <a:ext cx="4240920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200813" y="6155268"/>
            <a:ext cx="1028968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F74488D-6012-4834-A510-A9BC30B6F19D}" type="datetime1">
              <a:rPr lang="en-US" smtClean="0"/>
              <a:t>1/12/20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01276" y="6155268"/>
            <a:ext cx="914639" cy="27304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AAEAE4A8-A6E5-453E-B946-FB774B73F48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70541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685983" rtl="0" eaLnBrk="1" latinLnBrk="0" hangingPunct="1">
        <a:lnSpc>
          <a:spcPct val="80000"/>
        </a:lnSpc>
        <a:spcBef>
          <a:spcPct val="0"/>
        </a:spcBef>
        <a:buNone/>
        <a:defRPr sz="2701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05795" indent="-171496" algn="l" defTabSz="685983" rtl="0" eaLnBrk="1" latinLnBrk="0" hangingPunct="1">
        <a:lnSpc>
          <a:spcPct val="90000"/>
        </a:lnSpc>
        <a:spcBef>
          <a:spcPts val="13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5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45889" indent="-171496" algn="l" defTabSz="685983" rtl="0" eaLnBrk="1" latinLnBrk="0" hangingPunct="1">
        <a:lnSpc>
          <a:spcPct val="90000"/>
        </a:lnSpc>
        <a:spcBef>
          <a:spcPts val="7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3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583085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2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720282" indent="-1371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823179" indent="-102897" algn="l" defTabSz="685983" rtl="0" eaLnBrk="1" latinLnBrk="0" hangingPunct="1">
        <a:lnSpc>
          <a:spcPct val="90000"/>
        </a:lnSpc>
        <a:spcBef>
          <a:spcPts val="450"/>
        </a:spcBef>
        <a:buClr>
          <a:schemeClr val="tx1">
            <a:lumMod val="65000"/>
            <a:lumOff val="35000"/>
          </a:schemeClr>
        </a:buClr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926077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028974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1131872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1234769" indent="-102897" algn="l" defTabSz="685983" rtl="0" eaLnBrk="1" latinLnBrk="0" hangingPunct="1">
        <a:spcBef>
          <a:spcPts val="450"/>
        </a:spcBef>
        <a:buSzPct val="80000"/>
        <a:buFont typeface="Arial" pitchFamily="34" charset="0"/>
        <a:buChar char="•"/>
        <a:defRPr sz="105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91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983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974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966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957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949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940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932" algn="l" defTabSz="6859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880" userDrawn="1">
          <p15:clr>
            <a:srgbClr val="F26B43"/>
          </p15:clr>
        </p15:guide>
        <p15:guide id="2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960466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6475" y="1196752"/>
            <a:ext cx="918110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accent1">
                    <a:lumMod val="75000"/>
                  </a:schemeClr>
                </a:solidFill>
              </a:rPr>
              <a:t>What is Object Oriented Programming(OOP) ?</a:t>
            </a:r>
          </a:p>
        </p:txBody>
      </p:sp>
      <p:sp>
        <p:nvSpPr>
          <p:cNvPr id="4" name="Rectangle 3"/>
          <p:cNvSpPr/>
          <p:nvPr/>
        </p:nvSpPr>
        <p:spPr>
          <a:xfrm>
            <a:off x="971600" y="2852936"/>
            <a:ext cx="70766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2800" dirty="0">
                <a:solidFill>
                  <a:schemeClr val="accent6">
                    <a:lumMod val="50000"/>
                  </a:schemeClr>
                </a:solidFill>
              </a:rPr>
              <a:t>OOP is a programming paradigm which mainly focuses on the concept of “objects” to construct the real world scenario to solve real world problem through programming.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773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Types of Polymorphism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0B8E838-D227-45D7-8077-003C487CC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614" y="2102154"/>
            <a:ext cx="6724772" cy="3775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29193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Compile Time Polymorphism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3686" y="2542454"/>
            <a:ext cx="70766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Overloaded function </a:t>
            </a:r>
            <a:r>
              <a:rPr lang="en-US" sz="2800">
                <a:solidFill>
                  <a:schemeClr val="accent6">
                    <a:lumMod val="50000"/>
                  </a:schemeClr>
                </a:solidFill>
              </a:rPr>
              <a:t>or overloaded </a:t>
            </a:r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operator is invoked in </a:t>
            </a:r>
            <a:r>
              <a:rPr lang="en-US" sz="2800">
                <a:solidFill>
                  <a:schemeClr val="accent6">
                    <a:lumMod val="50000"/>
                  </a:schemeClr>
                </a:solidFill>
              </a:rPr>
              <a:t>compile time </a:t>
            </a:r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8342885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Run Time </a:t>
            </a:r>
            <a:r>
              <a:rPr lang="en-US" sz="4400" dirty="0" err="1">
                <a:solidFill>
                  <a:schemeClr val="accent1">
                    <a:lumMod val="75000"/>
                  </a:schemeClr>
                </a:solidFill>
              </a:rPr>
              <a:t>Polyphism</a:t>
            </a:r>
            <a:endParaRPr lang="en-US" sz="4400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033686" y="2542454"/>
            <a:ext cx="70766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The term polymorphism is the combination of “poly” + “morphs” means which means many forms</a:t>
            </a:r>
          </a:p>
        </p:txBody>
      </p:sp>
    </p:spTree>
    <p:extLst>
      <p:ext uri="{BB962C8B-B14F-4D97-AF65-F5344CB8AC3E}">
        <p14:creationId xmlns:p14="http://schemas.microsoft.com/office/powerpoint/2010/main" val="10405834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2255"/>
          <a:stretch/>
        </p:blipFill>
        <p:spPr>
          <a:xfrm>
            <a:off x="899592" y="1484785"/>
            <a:ext cx="6519079" cy="3816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5225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115616" y="5373216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Object 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F32EBD3-5D96-40BF-8E0D-26252FCBA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2506" y="188640"/>
            <a:ext cx="3078988" cy="2656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1821A04-6F0A-4780-8A73-5330F5590B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56" y="4012712"/>
            <a:ext cx="3144409" cy="10998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1FE2B0A-83D0-4ED6-BFC1-55BFDDDD40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0072" y="4012712"/>
            <a:ext cx="3144409" cy="10998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BF188B5-69AF-4727-A364-FF2BD51B2D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949" y="5214755"/>
            <a:ext cx="2188654" cy="96325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7AC320D-6ABA-4342-860B-B0DAD2982ACE}"/>
              </a:ext>
            </a:extLst>
          </p:cNvPr>
          <p:cNvSpPr/>
          <p:nvPr/>
        </p:nvSpPr>
        <p:spPr>
          <a:xfrm>
            <a:off x="3565188" y="2583678"/>
            <a:ext cx="16548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2315813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4374916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Principles of OOP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33146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Abstraction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Encapsulation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Inheritance</a:t>
            </a:r>
          </a:p>
          <a:p>
            <a:pPr marL="571500" indent="-5715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3600" dirty="0">
                <a:solidFill>
                  <a:schemeClr val="accent6">
                    <a:lumMod val="50000"/>
                  </a:schemeClr>
                </a:solidFill>
              </a:rPr>
              <a:t>Polymorphism</a:t>
            </a:r>
          </a:p>
        </p:txBody>
      </p:sp>
    </p:spTree>
    <p:extLst>
      <p:ext uri="{BB962C8B-B14F-4D97-AF65-F5344CB8AC3E}">
        <p14:creationId xmlns:p14="http://schemas.microsoft.com/office/powerpoint/2010/main" val="4292339415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43749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Abstraction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Abstraction means implementation hiding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When a user calls printf() and use it C program without knowing how it is implemented, Then it is Abstraction</a:t>
            </a:r>
          </a:p>
        </p:txBody>
      </p:sp>
    </p:spTree>
    <p:extLst>
      <p:ext uri="{BB962C8B-B14F-4D97-AF65-F5344CB8AC3E}">
        <p14:creationId xmlns:p14="http://schemas.microsoft.com/office/powerpoint/2010/main" val="3021019536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437491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Encapsulation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27584" y="2513883"/>
            <a:ext cx="707662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Encapsulation means data hiding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Encapsulation is binding data and methods together to protect it from outer world</a:t>
            </a:r>
          </a:p>
        </p:txBody>
      </p:sp>
    </p:spTree>
    <p:extLst>
      <p:ext uri="{BB962C8B-B14F-4D97-AF65-F5344CB8AC3E}">
        <p14:creationId xmlns:p14="http://schemas.microsoft.com/office/powerpoint/2010/main" val="3347875562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Abstraction vs Encapsulation</a:t>
            </a:r>
          </a:p>
        </p:txBody>
      </p:sp>
      <p:sp>
        <p:nvSpPr>
          <p:cNvPr id="4" name="Rectangle 3"/>
          <p:cNvSpPr/>
          <p:nvPr/>
        </p:nvSpPr>
        <p:spPr>
          <a:xfrm>
            <a:off x="800615" y="5081987"/>
            <a:ext cx="70766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Abstraction – Cash withdraw</a:t>
            </a: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Encapsulation – Can not change statements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0B3928-87E6-4AD8-8D82-5FF9B9389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8611" y="1961616"/>
            <a:ext cx="2306777" cy="229983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2BD3311-A0EF-4563-B489-974ECA3B0A6E}"/>
              </a:ext>
            </a:extLst>
          </p:cNvPr>
          <p:cNvSpPr/>
          <p:nvPr/>
        </p:nvSpPr>
        <p:spPr>
          <a:xfrm>
            <a:off x="3095205" y="4307615"/>
            <a:ext cx="29535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ATM Machine</a:t>
            </a:r>
          </a:p>
        </p:txBody>
      </p:sp>
    </p:spTree>
    <p:extLst>
      <p:ext uri="{BB962C8B-B14F-4D97-AF65-F5344CB8AC3E}">
        <p14:creationId xmlns:p14="http://schemas.microsoft.com/office/powerpoint/2010/main" val="2914746012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Inheritance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3686" y="2542454"/>
            <a:ext cx="7076628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Inheritance means borrowing</a:t>
            </a:r>
          </a:p>
          <a:p>
            <a:endParaRPr lang="en-US" sz="2800" dirty="0">
              <a:solidFill>
                <a:schemeClr val="accent6">
                  <a:lumMod val="50000"/>
                </a:schemeClr>
              </a:solidFill>
            </a:endParaRPr>
          </a:p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In OOP, Inheritance is a mechanism in which one class acquires the property of another class</a:t>
            </a:r>
          </a:p>
        </p:txBody>
      </p:sp>
    </p:spTree>
    <p:extLst>
      <p:ext uri="{BB962C8B-B14F-4D97-AF65-F5344CB8AC3E}">
        <p14:creationId xmlns:p14="http://schemas.microsoft.com/office/powerpoint/2010/main" val="3624677081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628800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859359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Types of Inheritance</a:t>
            </a:r>
          </a:p>
        </p:txBody>
      </p:sp>
      <p:sp>
        <p:nvSpPr>
          <p:cNvPr id="4" name="Rectangle 3"/>
          <p:cNvSpPr/>
          <p:nvPr/>
        </p:nvSpPr>
        <p:spPr>
          <a:xfrm>
            <a:off x="574515" y="4149080"/>
            <a:ext cx="115937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Single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5DDEEB2-6EF6-4333-A73B-F5EDC1ED6A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204864"/>
            <a:ext cx="590550" cy="162877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D9D2E6F-0BA0-42A7-80E1-85E9B2A087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1896" y="2204864"/>
            <a:ext cx="590550" cy="27717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A6F4879-ED1B-40DC-89E7-A4CEFD9BD1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067" y="2204864"/>
            <a:ext cx="2182129" cy="16573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52459567-5A81-4F8F-AFB9-F0C4E5153771}"/>
              </a:ext>
            </a:extLst>
          </p:cNvPr>
          <p:cNvSpPr/>
          <p:nvPr/>
        </p:nvSpPr>
        <p:spPr>
          <a:xfrm>
            <a:off x="1224721" y="5402763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Multilevel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44F852D-8EBF-4C61-B78C-FFB172C67F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9573" y="2176289"/>
            <a:ext cx="2505075" cy="165735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0A17F127-3BCF-4865-8D41-28D523A3698C}"/>
              </a:ext>
            </a:extLst>
          </p:cNvPr>
          <p:cNvSpPr/>
          <p:nvPr/>
        </p:nvSpPr>
        <p:spPr>
          <a:xfrm>
            <a:off x="3261830" y="4288338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Multiple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545BA43-C2A9-480F-A416-D0D7296A2A23}"/>
              </a:ext>
            </a:extLst>
          </p:cNvPr>
          <p:cNvSpPr/>
          <p:nvPr/>
        </p:nvSpPr>
        <p:spPr>
          <a:xfrm>
            <a:off x="6342519" y="4288338"/>
            <a:ext cx="21821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Hierarchical</a:t>
            </a:r>
          </a:p>
        </p:txBody>
      </p:sp>
    </p:spTree>
    <p:extLst>
      <p:ext uri="{BB962C8B-B14F-4D97-AF65-F5344CB8AC3E}">
        <p14:creationId xmlns:p14="http://schemas.microsoft.com/office/powerpoint/2010/main" val="1040787022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74515" y="1744442"/>
            <a:ext cx="8697231" cy="3429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7544" y="980728"/>
            <a:ext cx="743666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accent1">
                    <a:lumMod val="75000"/>
                  </a:schemeClr>
                </a:solidFill>
              </a:rPr>
              <a:t>Polymorphism</a:t>
            </a:r>
          </a:p>
        </p:txBody>
      </p:sp>
      <p:sp>
        <p:nvSpPr>
          <p:cNvPr id="4" name="Rectangle 3"/>
          <p:cNvSpPr/>
          <p:nvPr/>
        </p:nvSpPr>
        <p:spPr>
          <a:xfrm>
            <a:off x="1033686" y="2542454"/>
            <a:ext cx="707662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6">
                    <a:lumMod val="50000"/>
                  </a:schemeClr>
                </a:solidFill>
              </a:rPr>
              <a:t>The term polymorphism is the combination of “poly” + “morphs” means which means many forms</a:t>
            </a:r>
          </a:p>
        </p:txBody>
      </p:sp>
    </p:spTree>
    <p:extLst>
      <p:ext uri="{BB962C8B-B14F-4D97-AF65-F5344CB8AC3E}">
        <p14:creationId xmlns:p14="http://schemas.microsoft.com/office/powerpoint/2010/main" val="1001448468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Business Contrast 16x9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contrast presentation (widescreen).potx" id="{79BDEE8A-06BD-4498-8DA2-039F108111A7}" vid="{371B0C30-7F71-4EED-A6A3-8F238779D534}"/>
    </a:ext>
  </a:extLst>
</a:theme>
</file>

<file path=ppt/theme/theme2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usinessContrast">
      <a:dk1>
        <a:srgbClr val="000000"/>
      </a:dk1>
      <a:lt1>
        <a:sysClr val="window" lastClr="FFFFFF"/>
      </a:lt1>
      <a:dk2>
        <a:srgbClr val="000000"/>
      </a:dk2>
      <a:lt2>
        <a:srgbClr val="E5E8E8"/>
      </a:lt2>
      <a:accent1>
        <a:srgbClr val="00AEEF"/>
      </a:accent1>
      <a:accent2>
        <a:srgbClr val="EA428A"/>
      </a:accent2>
      <a:accent3>
        <a:srgbClr val="EED500"/>
      </a:accent3>
      <a:accent4>
        <a:srgbClr val="F5A70D"/>
      </a:accent4>
      <a:accent5>
        <a:srgbClr val="8BCB30"/>
      </a:accent5>
      <a:accent6>
        <a:srgbClr val="9962C1"/>
      </a:accent6>
      <a:hlink>
        <a:srgbClr val="00AEEF"/>
      </a:hlink>
      <a:folHlink>
        <a:srgbClr val="9962C1"/>
      </a:folHlink>
    </a:clrScheme>
    <a:fontScheme name="Franklin Gothic Medium">
      <a:maj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SO_x0020_item_x0020_id xmlns="40262f94-9f35-4ac3-9a90-690165a166b7" xsi:nil="true"/>
    <Assetid_x0020_ xmlns="40262f94-9f35-4ac3-9a90-690165a166b7" xsi:nil="true"/>
    <Item_x0020_Details xmlns="40262f94-9f35-4ac3-9a90-690165a166b7" xsi:nil="true"/>
    <Template_x0020_details xmlns="40262f94-9f35-4ac3-9a90-690165a166b7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3F7D94069FF64A86F7DFF56D60E3BE" ma:contentTypeVersion="6" ma:contentTypeDescription="Create a new document." ma:contentTypeScope="" ma:versionID="c32302c77d4085ecf495bdddb7f5e889">
  <xsd:schema xmlns:xsd="http://www.w3.org/2001/XMLSchema" xmlns:xs="http://www.w3.org/2001/XMLSchema" xmlns:p="http://schemas.microsoft.com/office/2006/metadata/properties" xmlns:ns2="a4f35948-e619-41b3-aa29-22878b09cfd2" xmlns:ns3="40262f94-9f35-4ac3-9a90-690165a166b7" targetNamespace="http://schemas.microsoft.com/office/2006/metadata/properties" ma:root="true" ma:fieldsID="4ab5ae46be95f9d0be6107e8200be7a2" ns2:_="" ns3:_="">
    <xsd:import namespace="a4f35948-e619-41b3-aa29-22878b09cfd2"/>
    <xsd:import namespace="40262f94-9f35-4ac3-9a90-690165a166b7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VSO_x0020_item_x0020_id" minOccurs="0"/>
                <xsd:element ref="ns3:Item_x0020_Details" minOccurs="0"/>
                <xsd:element ref="ns3:Template_x0020_details" minOccurs="0"/>
                <xsd:element ref="ns3:Assetid_x0020_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f35948-e619-41b3-aa29-22878b09cfd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262f94-9f35-4ac3-9a90-690165a166b7" elementFormDefault="qualified">
    <xsd:import namespace="http://schemas.microsoft.com/office/2006/documentManagement/types"/>
    <xsd:import namespace="http://schemas.microsoft.com/office/infopath/2007/PartnerControls"/>
    <xsd:element name="VSO_x0020_item_x0020_id" ma:index="10" nillable="true" ma:displayName="VSO item id" ma:description="Please add the bug number to refer to VSO items." ma:internalName="VSO_x0020_item_x0020_id">
      <xsd:simpleType>
        <xsd:restriction base="dms:Text">
          <xsd:maxLength value="255"/>
        </xsd:restriction>
      </xsd:simpleType>
    </xsd:element>
    <xsd:element name="Item_x0020_Details" ma:index="11" nillable="true" ma:displayName="Item Details" ma:internalName="Item_x0020_Details">
      <xsd:simpleType>
        <xsd:restriction base="dms:Note">
          <xsd:maxLength value="255"/>
        </xsd:restriction>
      </xsd:simpleType>
    </xsd:element>
    <xsd:element name="Template_x0020_details" ma:index="12" nillable="true" ma:displayName="Template details" ma:internalName="Template_x0020_details">
      <xsd:simpleType>
        <xsd:restriction base="dms:Text"/>
      </xsd:simpleType>
    </xsd:element>
    <xsd:element name="Assetid_x0020_" ma:index="13" nillable="true" ma:displayName="Assetid " ma:internalName="Assetid_x0020_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2F2BE50-DDB3-465B-A26E-975A276D436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9220E13-D325-4A9E-AA7A-0D1409275EB9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40262f94-9f35-4ac3-9a90-690165a166b7"/>
    <ds:schemaRef ds:uri="a4f35948-e619-41b3-aa29-22878b09cfd2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C80FAF7-F941-4D3E-A3C3-283A6110793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4f35948-e619-41b3-aa29-22878b09cfd2"/>
    <ds:schemaRef ds:uri="40262f94-9f35-4ac3-9a90-690165a166b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contrast presentation (widescreen)</Template>
  <TotalTime>935</TotalTime>
  <Words>194</Words>
  <Application>Microsoft Office PowerPoint</Application>
  <PresentationFormat>On-screen Show (4:3)</PresentationFormat>
  <Paragraphs>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Franklin Gothic Medium</vt:lpstr>
      <vt:lpstr>Wingdings</vt:lpstr>
      <vt:lpstr>Business Contrast 16x9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Backup</dc:title>
  <cp:lastModifiedBy>SHAH MD. IMRAN HOSSAIN</cp:lastModifiedBy>
  <cp:revision>87</cp:revision>
  <dcterms:created xsi:type="dcterms:W3CDTF">2017-02-24T06:14:39Z</dcterms:created>
  <dcterms:modified xsi:type="dcterms:W3CDTF">2020-01-11T20:31:52Z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0x010100AA3F7D94069FF64A86F7DFF56D60E3BE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