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79" r:id="rId4"/>
    <p:sldId id="260" r:id="rId5"/>
    <p:sldId id="286" r:id="rId6"/>
    <p:sldId id="281" r:id="rId7"/>
    <p:sldId id="287" r:id="rId8"/>
    <p:sldId id="288" r:id="rId9"/>
    <p:sldId id="280" r:id="rId10"/>
    <p:sldId id="292" r:id="rId11"/>
    <p:sldId id="295" r:id="rId12"/>
    <p:sldId id="289" r:id="rId13"/>
    <p:sldId id="290" r:id="rId14"/>
    <p:sldId id="282" r:id="rId15"/>
    <p:sldId id="297" r:id="rId16"/>
    <p:sldId id="283" r:id="rId17"/>
    <p:sldId id="296" r:id="rId18"/>
    <p:sldId id="291" r:id="rId19"/>
    <p:sldId id="284" r:id="rId20"/>
    <p:sldId id="285" r:id="rId21"/>
  </p:sldIdLst>
  <p:sldSz cx="18288000" cy="10287000"/>
  <p:notesSz cx="6858000" cy="9144000"/>
  <p:embeddedFontLst>
    <p:embeddedFont>
      <p:font typeface="Abadi" panose="020B0604020104020204" pitchFamily="34" charset="0"/>
      <p:regular r:id="rId23"/>
    </p:embeddedFont>
    <p:embeddedFont>
      <p:font typeface="Agency FB" panose="020B0503020202020204" pitchFamily="34" charset="0"/>
      <p:regular r:id="rId24"/>
      <p:bold r:id="rId25"/>
    </p:embeddedFont>
    <p:embeddedFont>
      <p:font typeface="Berlin Sans FB" panose="020E0602020502020306" pitchFamily="34" charset="0"/>
      <p:regular r:id="rId26"/>
      <p:bold r:id="rId27"/>
    </p:embeddedFont>
    <p:embeddedFont>
      <p:font typeface="Berlin Sans FB Demi" panose="020E0802020502020306" pitchFamily="34" charset="0"/>
      <p:bold r:id="rId28"/>
    </p:embeddedFont>
    <p:embeddedFont>
      <p:font typeface="Helios" panose="020B0604020202020204" charset="0"/>
      <p:regular r:id="rId29"/>
    </p:embeddedFont>
    <p:embeddedFont>
      <p:font typeface="Klein" panose="020B0604020202020204" charset="0"/>
      <p:regular r:id="rId30"/>
    </p:embeddedFont>
    <p:embeddedFont>
      <p:font typeface="Klein Bold" panose="020B0604020202020204" charset="0"/>
      <p:regular r:id="rId31"/>
    </p:embeddedFont>
    <p:embeddedFont>
      <p:font typeface="Tw Cen MT Condensed Extra Bold" panose="020B0803020202020204" pitchFamily="34" charset="0"/>
      <p:regular r:id="rId32"/>
    </p:embeddedFont>
    <p:embeddedFont>
      <p:font typeface="Verdana" panose="020B060403050404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1C66AE-3776-4734-BD33-3E7FCF374952}">
          <p14:sldIdLst>
            <p14:sldId id="256"/>
            <p14:sldId id="257"/>
            <p14:sldId id="279"/>
          </p14:sldIdLst>
        </p14:section>
        <p14:section name="Untitled Section" id="{4CC8C5F1-64AB-4E7B-9B54-360FC1B53296}">
          <p14:sldIdLst>
            <p14:sldId id="260"/>
            <p14:sldId id="286"/>
            <p14:sldId id="281"/>
            <p14:sldId id="287"/>
            <p14:sldId id="288"/>
            <p14:sldId id="280"/>
            <p14:sldId id="292"/>
            <p14:sldId id="295"/>
            <p14:sldId id="289"/>
            <p14:sldId id="290"/>
            <p14:sldId id="282"/>
            <p14:sldId id="297"/>
          </p14:sldIdLst>
        </p14:section>
        <p14:section name="Untitled Section" id="{913E6EF0-BAAB-40A9-9C01-12FEF5936F0A}">
          <p14:sldIdLst>
            <p14:sldId id="283"/>
            <p14:sldId id="296"/>
            <p14:sldId id="291"/>
            <p14:sldId id="284"/>
            <p14:sldId id="285"/>
          </p14:sldIdLst>
        </p14:section>
        <p14:section name="Untitled Section" id="{0D2F43DE-923A-4D4B-8AE2-0108D83F1DE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13BD4-3C4E-4637-9B2E-DED640F4463B}" v="26" dt="2025-02-24T09:30:57.1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22" autoAdjust="0"/>
  </p:normalViewPr>
  <p:slideViewPr>
    <p:cSldViewPr>
      <p:cViewPr varScale="1">
        <p:scale>
          <a:sx n="49" d="100"/>
          <a:sy n="49" d="100"/>
        </p:scale>
        <p:origin x="106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FF417-D123-4DC7-BD4F-FE734CA72B58}"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022CF-9F40-4EDF-8A12-015C4BD1DCCA}" type="slidenum">
              <a:rPr lang="en-IN" smtClean="0"/>
              <a:t>‹#›</a:t>
            </a:fld>
            <a:endParaRPr lang="en-IN"/>
          </a:p>
        </p:txBody>
      </p:sp>
    </p:spTree>
    <p:extLst>
      <p:ext uri="{BB962C8B-B14F-4D97-AF65-F5344CB8AC3E}">
        <p14:creationId xmlns:p14="http://schemas.microsoft.com/office/powerpoint/2010/main" val="324083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D022CF-9F40-4EDF-8A12-015C4BD1DCCA}" type="slidenum">
              <a:rPr lang="en-IN" smtClean="0"/>
              <a:t>1</a:t>
            </a:fld>
            <a:endParaRPr lang="en-IN"/>
          </a:p>
        </p:txBody>
      </p:sp>
    </p:spTree>
    <p:extLst>
      <p:ext uri="{BB962C8B-B14F-4D97-AF65-F5344CB8AC3E}">
        <p14:creationId xmlns:p14="http://schemas.microsoft.com/office/powerpoint/2010/main" val="4175358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D022CF-9F40-4EDF-8A12-015C4BD1DCCA}" type="slidenum">
              <a:rPr lang="en-IN" smtClean="0"/>
              <a:t>9</a:t>
            </a:fld>
            <a:endParaRPr lang="en-IN"/>
          </a:p>
        </p:txBody>
      </p:sp>
    </p:spTree>
    <p:extLst>
      <p:ext uri="{BB962C8B-B14F-4D97-AF65-F5344CB8AC3E}">
        <p14:creationId xmlns:p14="http://schemas.microsoft.com/office/powerpoint/2010/main" val="3185310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D022CF-9F40-4EDF-8A12-015C4BD1DCCA}" type="slidenum">
              <a:rPr lang="en-IN" smtClean="0"/>
              <a:t>14</a:t>
            </a:fld>
            <a:endParaRPr lang="en-IN" dirty="0"/>
          </a:p>
        </p:txBody>
      </p:sp>
    </p:spTree>
    <p:extLst>
      <p:ext uri="{BB962C8B-B14F-4D97-AF65-F5344CB8AC3E}">
        <p14:creationId xmlns:p14="http://schemas.microsoft.com/office/powerpoint/2010/main" val="365247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125837"/>
            <a:ext cx="4702618" cy="618185"/>
            <a:chOff x="0" y="0"/>
            <a:chExt cx="6270157" cy="824246"/>
          </a:xfrm>
        </p:grpSpPr>
        <p:sp>
          <p:nvSpPr>
            <p:cNvPr id="3" name="Freeform 3"/>
            <p:cNvSpPr/>
            <p:nvPr/>
          </p:nvSpPr>
          <p:spPr>
            <a:xfrm>
              <a:off x="0" y="0"/>
              <a:ext cx="785282" cy="824246"/>
            </a:xfrm>
            <a:custGeom>
              <a:avLst/>
              <a:gdLst/>
              <a:ahLst/>
              <a:cxnLst/>
              <a:rect l="l" t="t" r="r" b="b"/>
              <a:pathLst>
                <a:path w="785282" h="824246">
                  <a:moveTo>
                    <a:pt x="0" y="0"/>
                  </a:moveTo>
                  <a:lnTo>
                    <a:pt x="785282" y="0"/>
                  </a:lnTo>
                  <a:lnTo>
                    <a:pt x="785282" y="824246"/>
                  </a:lnTo>
                  <a:lnTo>
                    <a:pt x="0" y="8242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119714" y="116233"/>
              <a:ext cx="5150443" cy="534630"/>
            </a:xfrm>
            <a:prstGeom prst="rect">
              <a:avLst/>
            </a:prstGeom>
          </p:spPr>
          <p:txBody>
            <a:bodyPr lIns="0" tIns="0" rIns="0" bIns="0" rtlCol="0" anchor="t">
              <a:spAutoFit/>
            </a:bodyPr>
            <a:lstStyle/>
            <a:p>
              <a:pPr algn="l">
                <a:lnSpc>
                  <a:spcPts val="3361"/>
                </a:lnSpc>
                <a:spcBef>
                  <a:spcPct val="0"/>
                </a:spcBef>
              </a:pPr>
              <a:r>
                <a:rPr lang="en-US" sz="2401" dirty="0">
                  <a:solidFill>
                    <a:srgbClr val="F4F4F4"/>
                  </a:solidFill>
                  <a:latin typeface="Helios"/>
                  <a:ea typeface="Helios"/>
                  <a:cs typeface="Helios"/>
                  <a:sym typeface="Helios"/>
                </a:rPr>
                <a:t>ADD COMPANY NAME</a:t>
              </a:r>
            </a:p>
          </p:txBody>
        </p:sp>
      </p:grpSp>
      <p:sp>
        <p:nvSpPr>
          <p:cNvPr id="5" name="Freeform 5"/>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sp>
      <p:sp>
        <p:nvSpPr>
          <p:cNvPr id="6" name="Freeform 6"/>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5">
              <a:alphaModFix amt="80000"/>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832944" y="241581"/>
            <a:ext cx="16830909" cy="552471"/>
          </a:xfrm>
          <a:prstGeom prst="rect">
            <a:avLst/>
          </a:prstGeom>
        </p:spPr>
        <p:txBody>
          <a:bodyPr lIns="0" tIns="0" rIns="0" bIns="0" rtlCol="0" anchor="t">
            <a:spAutoFit/>
          </a:bodyPr>
          <a:lstStyle/>
          <a:p>
            <a:pPr algn="ctr">
              <a:lnSpc>
                <a:spcPts val="4200"/>
              </a:lnSpc>
            </a:pPr>
            <a:r>
              <a:rPr lang="en-US" sz="3500" b="1" dirty="0">
                <a:solidFill>
                  <a:srgbClr val="2A2E3A"/>
                </a:solidFill>
                <a:latin typeface="Klein Bold"/>
                <a:ea typeface="Klein Bold"/>
                <a:cs typeface="Klein Bold"/>
                <a:sym typeface="Klein Bold"/>
              </a:rPr>
              <a:t>SRI VENKATESWARA COLLEGE OF ENGINEERING </a:t>
            </a:r>
          </a:p>
        </p:txBody>
      </p:sp>
      <p:sp>
        <p:nvSpPr>
          <p:cNvPr id="10" name="TextBox 10"/>
          <p:cNvSpPr txBox="1"/>
          <p:nvPr/>
        </p:nvSpPr>
        <p:spPr>
          <a:xfrm>
            <a:off x="723290" y="900914"/>
            <a:ext cx="16830909" cy="307777"/>
          </a:xfrm>
          <a:prstGeom prst="rect">
            <a:avLst/>
          </a:prstGeom>
        </p:spPr>
        <p:txBody>
          <a:bodyPr lIns="0" tIns="0" rIns="0" bIns="0" rtlCol="0" anchor="t">
            <a:spAutoFit/>
          </a:bodyPr>
          <a:lstStyle/>
          <a:p>
            <a:pPr algn="ctr">
              <a:lnSpc>
                <a:spcPts val="2400"/>
              </a:lnSpc>
            </a:pPr>
            <a:r>
              <a:rPr lang="en-US" sz="2000" dirty="0">
                <a:solidFill>
                  <a:srgbClr val="2A2E3A"/>
                </a:solidFill>
                <a:latin typeface="Klein"/>
                <a:ea typeface="Klein"/>
                <a:cs typeface="Klein"/>
                <a:sym typeface="Klein"/>
              </a:rPr>
              <a:t>(Approved by AICTE, New Delhi &amp; Affiliated to JNTUA, Ananthapuram) Balaji Nagar, KADAPA – 516003</a:t>
            </a:r>
          </a:p>
        </p:txBody>
      </p:sp>
      <p:sp>
        <p:nvSpPr>
          <p:cNvPr id="11" name="TextBox 11"/>
          <p:cNvSpPr txBox="1"/>
          <p:nvPr/>
        </p:nvSpPr>
        <p:spPr>
          <a:xfrm>
            <a:off x="2882191" y="9462157"/>
            <a:ext cx="13197080" cy="428582"/>
          </a:xfrm>
          <a:prstGeom prst="rect">
            <a:avLst/>
          </a:prstGeom>
        </p:spPr>
        <p:txBody>
          <a:bodyPr lIns="0" tIns="0" rIns="0" bIns="0" rtlCol="0" anchor="t">
            <a:spAutoFit/>
          </a:bodyPr>
          <a:lstStyle/>
          <a:p>
            <a:pPr algn="ctr">
              <a:lnSpc>
                <a:spcPts val="3240"/>
              </a:lnSpc>
            </a:pPr>
            <a:r>
              <a:rPr lang="en-US" sz="2700" b="1" dirty="0">
                <a:solidFill>
                  <a:srgbClr val="2A2E3A"/>
                </a:solidFill>
                <a:latin typeface="Klein Bold"/>
                <a:ea typeface="Klein Bold"/>
                <a:cs typeface="Klein Bold"/>
                <a:sym typeface="Klein Bold"/>
              </a:rPr>
              <a:t>DEPARTMENT OF ELECTRONICS AND COMMUNICATION ENGINEERING</a:t>
            </a:r>
          </a:p>
        </p:txBody>
      </p:sp>
      <p:sp>
        <p:nvSpPr>
          <p:cNvPr id="12" name="TextBox 12"/>
          <p:cNvSpPr txBox="1"/>
          <p:nvPr/>
        </p:nvSpPr>
        <p:spPr>
          <a:xfrm>
            <a:off x="874375" y="3695700"/>
            <a:ext cx="16830909" cy="1969770"/>
          </a:xfrm>
          <a:prstGeom prst="rect">
            <a:avLst/>
          </a:prstGeom>
        </p:spPr>
        <p:txBody>
          <a:bodyPr lIns="0" tIns="0" rIns="0" bIns="0" rtlCol="0" anchor="t">
            <a:spAutoFit/>
          </a:bodyPr>
          <a:lstStyle/>
          <a:p>
            <a:pPr algn="ctr"/>
            <a:r>
              <a:rPr lang="en-US" sz="3200" b="1" dirty="0">
                <a:effectLst/>
                <a:latin typeface="Times New Roman" panose="02020603050405020304" pitchFamily="18" charset="0"/>
                <a:ea typeface="Times New Roman" panose="02020603050405020304" pitchFamily="18" charset="0"/>
              </a:rPr>
              <a:t>A Presentation</a:t>
            </a:r>
          </a:p>
          <a:p>
            <a:pPr algn="ctr"/>
            <a:r>
              <a:rPr lang="en-US" sz="3200" b="1" dirty="0">
                <a:latin typeface="Times New Roman" panose="02020603050405020304" pitchFamily="18" charset="0"/>
                <a:ea typeface="Times New Roman" panose="02020603050405020304" pitchFamily="18" charset="0"/>
              </a:rPr>
              <a:t>on</a:t>
            </a:r>
            <a:endParaRPr lang="en-IN" sz="3200" b="1" dirty="0">
              <a:effectLst/>
              <a:latin typeface="Times New Roman" panose="02020603050405020304" pitchFamily="18" charset="0"/>
              <a:ea typeface="Times New Roman" panose="02020603050405020304" pitchFamily="18" charset="0"/>
            </a:endParaRPr>
          </a:p>
          <a:p>
            <a:pPr algn="ctr"/>
            <a:r>
              <a:rPr lang="en-US" sz="3200" b="1" dirty="0">
                <a:effectLst/>
                <a:latin typeface="Times New Roman" panose="02020603050405020304" pitchFamily="18" charset="0"/>
                <a:ea typeface="Times New Roman" panose="02020603050405020304" pitchFamily="18" charset="0"/>
              </a:rPr>
              <a:t> Major Project </a:t>
            </a:r>
            <a:endParaRPr lang="en-IN" sz="3200" b="1" dirty="0">
              <a:effectLst/>
              <a:latin typeface="Times New Roman" panose="02020603050405020304" pitchFamily="18" charset="0"/>
              <a:ea typeface="Times New Roman" panose="02020603050405020304" pitchFamily="18" charset="0"/>
            </a:endParaRPr>
          </a:p>
          <a:p>
            <a:pPr algn="ctr"/>
            <a:r>
              <a:rPr lang="en-US" sz="3200" b="1" dirty="0">
                <a:effectLst/>
                <a:latin typeface="Times New Roman" panose="02020603050405020304" pitchFamily="18" charset="0"/>
                <a:ea typeface="Times New Roman" panose="02020603050405020304" pitchFamily="18" charset="0"/>
              </a:rPr>
              <a:t>“LEAF DISEASE DETECTION USING IMAGE PROCESSING”</a:t>
            </a:r>
            <a:endParaRPr lang="en-IN" sz="3200" dirty="0">
              <a:effectLst/>
              <a:latin typeface="Times New Roman" panose="02020603050405020304" pitchFamily="18" charset="0"/>
              <a:ea typeface="Times New Roman" panose="02020603050405020304" pitchFamily="18" charset="0"/>
            </a:endParaRPr>
          </a:p>
        </p:txBody>
      </p:sp>
      <p:sp>
        <p:nvSpPr>
          <p:cNvPr id="13" name="TextBox 13"/>
          <p:cNvSpPr txBox="1"/>
          <p:nvPr/>
        </p:nvSpPr>
        <p:spPr>
          <a:xfrm>
            <a:off x="707524" y="5788022"/>
            <a:ext cx="16830909" cy="409596"/>
          </a:xfrm>
          <a:prstGeom prst="rect">
            <a:avLst/>
          </a:prstGeom>
        </p:spPr>
        <p:txBody>
          <a:bodyPr lIns="0" tIns="0" rIns="0" bIns="0" rtlCol="0" anchor="t">
            <a:spAutoFit/>
          </a:bodyPr>
          <a:lstStyle/>
          <a:p>
            <a:pPr algn="ctr">
              <a:lnSpc>
                <a:spcPts val="3120"/>
              </a:lnSpc>
            </a:pPr>
            <a:r>
              <a:rPr lang="en-US" sz="2600" i="1" dirty="0">
                <a:solidFill>
                  <a:srgbClr val="2A2E3A"/>
                </a:solidFill>
                <a:latin typeface="Klein"/>
                <a:ea typeface="Klein"/>
                <a:cs typeface="Klein"/>
                <a:sym typeface="Klein"/>
              </a:rPr>
              <a:t>Submitted by</a:t>
            </a:r>
          </a:p>
        </p:txBody>
      </p:sp>
      <p:sp>
        <p:nvSpPr>
          <p:cNvPr id="14" name="TextBox 14"/>
          <p:cNvSpPr txBox="1"/>
          <p:nvPr/>
        </p:nvSpPr>
        <p:spPr>
          <a:xfrm>
            <a:off x="903278" y="6294736"/>
            <a:ext cx="16830909" cy="1846659"/>
          </a:xfrm>
          <a:prstGeom prst="rect">
            <a:avLst/>
          </a:prstGeom>
        </p:spPr>
        <p:txBody>
          <a:bodyPr lIns="0" tIns="0" rIns="0" bIns="0" rtlCol="0" anchor="t">
            <a:spAutoFit/>
          </a:bodyPr>
          <a:lstStyle/>
          <a:p>
            <a:pPr algn="ctr">
              <a:tabLst>
                <a:tab pos="6229350" algn="l"/>
                <a:tab pos="6343650" algn="l"/>
              </a:tabLst>
            </a:pPr>
            <a:r>
              <a:rPr lang="en-US" sz="2400" b="1" dirty="0">
                <a:solidFill>
                  <a:schemeClr val="accent1">
                    <a:lumMod val="75000"/>
                  </a:schemeClr>
                </a:solidFill>
                <a:effectLst/>
                <a:latin typeface="Verdana" panose="020B0604030504040204" pitchFamily="34" charset="0"/>
                <a:ea typeface="Times New Roman" panose="02020603050405020304" pitchFamily="18" charset="0"/>
              </a:rPr>
              <a:t>SHAIK IMRAN                                           21KH1A0478</a:t>
            </a:r>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a:p>
            <a:pPr algn="ctr">
              <a:tabLst>
                <a:tab pos="6229350" algn="l"/>
                <a:tab pos="6343650" algn="l"/>
              </a:tabLst>
            </a:pPr>
            <a:r>
              <a:rPr lang="en-US" sz="2400" b="1" dirty="0">
                <a:solidFill>
                  <a:schemeClr val="accent1">
                    <a:lumMod val="75000"/>
                  </a:schemeClr>
                </a:solidFill>
                <a:effectLst/>
                <a:latin typeface="Verdana" panose="020B0604030504040204" pitchFamily="34" charset="0"/>
                <a:ea typeface="Times New Roman" panose="02020603050405020304" pitchFamily="18" charset="0"/>
              </a:rPr>
              <a:t>VALLURU BHARGAVI                                21KH1A0490</a:t>
            </a:r>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a:p>
            <a:pPr algn="ctr">
              <a:tabLst>
                <a:tab pos="6229350" algn="l"/>
                <a:tab pos="6343650" algn="l"/>
              </a:tabLst>
            </a:pPr>
            <a:r>
              <a:rPr lang="en-US" sz="2400" b="1" dirty="0">
                <a:solidFill>
                  <a:schemeClr val="accent1">
                    <a:lumMod val="75000"/>
                  </a:schemeClr>
                </a:solidFill>
                <a:effectLst/>
                <a:latin typeface="Verdana" panose="020B0604030504040204" pitchFamily="34" charset="0"/>
                <a:ea typeface="Times New Roman" panose="02020603050405020304" pitchFamily="18" charset="0"/>
              </a:rPr>
              <a:t>P.A. BHARATH KUMAR REDDY                 22KH5A0415</a:t>
            </a:r>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a:p>
            <a:pPr algn="ctr">
              <a:tabLst>
                <a:tab pos="6229350" algn="l"/>
                <a:tab pos="6343650" algn="l"/>
              </a:tabLst>
            </a:pPr>
            <a:r>
              <a:rPr lang="en-US" sz="2400" b="1" dirty="0">
                <a:solidFill>
                  <a:schemeClr val="accent1">
                    <a:lumMod val="75000"/>
                  </a:schemeClr>
                </a:solidFill>
                <a:effectLst/>
                <a:latin typeface="Verdana" panose="020B0604030504040204" pitchFamily="34" charset="0"/>
                <a:ea typeface="Times New Roman" panose="02020603050405020304" pitchFamily="18" charset="0"/>
              </a:rPr>
              <a:t>CHIRLU KRISHNA MOHAN                       22KH5A0405</a:t>
            </a:r>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a:p>
            <a:pPr algn="ctr"/>
            <a:r>
              <a:rPr lang="en-US" sz="2400" dirty="0">
                <a:solidFill>
                  <a:schemeClr val="accent1">
                    <a:lumMod val="75000"/>
                  </a:schemeClr>
                </a:solidFill>
                <a:effectLst/>
                <a:latin typeface="Times New Roman" panose="02020603050405020304" pitchFamily="18" charset="0"/>
                <a:ea typeface="Times New Roman" panose="02020603050405020304" pitchFamily="18" charset="0"/>
              </a:rPr>
              <a:t> </a:t>
            </a:r>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sp>
        <p:nvSpPr>
          <p:cNvPr id="15" name="TextBox 15"/>
          <p:cNvSpPr txBox="1"/>
          <p:nvPr/>
        </p:nvSpPr>
        <p:spPr>
          <a:xfrm>
            <a:off x="903277" y="7759921"/>
            <a:ext cx="16830909" cy="1508105"/>
          </a:xfrm>
          <a:prstGeom prst="rect">
            <a:avLst/>
          </a:prstGeom>
        </p:spPr>
        <p:txBody>
          <a:bodyPr lIns="0" tIns="0" rIns="0" bIns="0" rtlCol="0" anchor="t">
            <a:spAutoFit/>
          </a:bodyPr>
          <a:lstStyle/>
          <a:p>
            <a:pPr algn="ctr">
              <a:lnSpc>
                <a:spcPct val="150000"/>
              </a:lnSpc>
            </a:pPr>
            <a:r>
              <a:rPr lang="en-US" sz="2800" b="0" dirty="0">
                <a:effectLst/>
                <a:latin typeface="Times New Roman" panose="02020603050405020304" pitchFamily="18" charset="0"/>
                <a:ea typeface="Times New Roman" panose="02020603050405020304" pitchFamily="18" charset="0"/>
              </a:rPr>
              <a:t>Under the guidance of</a:t>
            </a:r>
            <a:endParaRPr lang="en-IN" sz="2800" b="1" dirty="0">
              <a:effectLst/>
              <a:latin typeface="Times New Roman" panose="02020603050405020304" pitchFamily="18" charset="0"/>
              <a:ea typeface="Times New Roman" panose="02020603050405020304" pitchFamily="18" charset="0"/>
            </a:endParaRPr>
          </a:p>
          <a:p>
            <a:pPr algn="ctr"/>
            <a:r>
              <a:rPr lang="en-US" sz="2800" b="1" dirty="0">
                <a:effectLst/>
                <a:latin typeface="Times New Roman" panose="02020603050405020304" pitchFamily="18" charset="0"/>
                <a:ea typeface="Times New Roman" panose="02020603050405020304" pitchFamily="18" charset="0"/>
              </a:rPr>
              <a:t>Mr. A. M. SHAFEEULLA, </a:t>
            </a:r>
            <a:r>
              <a:rPr lang="en-US" sz="2800" b="1" baseline="-25000" dirty="0">
                <a:latin typeface="Times New Roman" panose="02020603050405020304" pitchFamily="18" charset="0"/>
                <a:ea typeface="Times New Roman" panose="02020603050405020304" pitchFamily="18" charset="0"/>
              </a:rPr>
              <a:t>M</a:t>
            </a:r>
            <a:r>
              <a:rPr lang="en-US" sz="2800" b="1" baseline="-25000" dirty="0">
                <a:effectLst/>
                <a:latin typeface="Times New Roman" panose="02020603050405020304" pitchFamily="18" charset="0"/>
                <a:ea typeface="Times New Roman" panose="02020603050405020304" pitchFamily="18" charset="0"/>
              </a:rPr>
              <a:t>.</a:t>
            </a:r>
            <a:r>
              <a:rPr lang="en-US" sz="2800" b="1" baseline="-25000" dirty="0">
                <a:latin typeface="Times New Roman" panose="02020603050405020304" pitchFamily="18" charset="0"/>
                <a:ea typeface="Times New Roman" panose="02020603050405020304" pitchFamily="18" charset="0"/>
              </a:rPr>
              <a:t>Tech.</a:t>
            </a:r>
            <a:endParaRPr lang="en-IN" sz="2800" b="1" dirty="0">
              <a:effectLst/>
              <a:latin typeface="Times New Roman" panose="02020603050405020304" pitchFamily="18" charset="0"/>
              <a:ea typeface="Times New Roman" panose="02020603050405020304" pitchFamily="18" charset="0"/>
            </a:endParaRPr>
          </a:p>
          <a:p>
            <a:pPr algn="ctr"/>
            <a:r>
              <a:rPr lang="en-US" sz="2800" b="0" dirty="0">
                <a:effectLst/>
                <a:latin typeface="Times New Roman" panose="02020603050405020304" pitchFamily="18" charset="0"/>
                <a:ea typeface="Times New Roman" panose="02020603050405020304" pitchFamily="18" charset="0"/>
              </a:rPr>
              <a:t>Assistant Professor, Department of ECE</a:t>
            </a:r>
            <a:endParaRPr lang="en-IN" sz="2800" b="1"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BB9015C-87C0-A472-05CB-FEDA83A3A930}"/>
              </a:ext>
            </a:extLst>
          </p:cNvPr>
          <p:cNvPicPr>
            <a:picLocks noChangeAspect="1"/>
          </p:cNvPicPr>
          <p:nvPr/>
        </p:nvPicPr>
        <p:blipFill>
          <a:blip r:embed="rId7"/>
          <a:stretch>
            <a:fillRect/>
          </a:stretch>
        </p:blipFill>
        <p:spPr>
          <a:xfrm>
            <a:off x="8131810" y="1373005"/>
            <a:ext cx="2373846" cy="23248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D231EC11-9788-BC04-1A03-EA062A72FA06}"/>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B80F8563-46E8-EB17-A769-6DF260EDBCE0}"/>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7" name="Text Placeholder 2">
            <a:extLst>
              <a:ext uri="{FF2B5EF4-FFF2-40B4-BE49-F238E27FC236}">
                <a16:creationId xmlns:a16="http://schemas.microsoft.com/office/drawing/2014/main" id="{34F7FEDD-5BF5-49CB-38CB-9F4651D06B49}"/>
              </a:ext>
            </a:extLst>
          </p:cNvPr>
          <p:cNvSpPr txBox="1">
            <a:spLocks/>
          </p:cNvSpPr>
          <p:nvPr/>
        </p:nvSpPr>
        <p:spPr>
          <a:xfrm>
            <a:off x="1066800" y="495300"/>
            <a:ext cx="15468600" cy="1702361"/>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badi" panose="020B0604020104020204" pitchFamily="34" charset="0"/>
              </a:rPr>
              <a:t>Image Segmentation</a:t>
            </a:r>
            <a:r>
              <a:rPr kumimoji="0" lang="en-US" altLang="en-US" sz="3600" b="0" i="0" u="none" strike="noStrike" cap="none" normalizeH="0" baseline="0" dirty="0">
                <a:ln>
                  <a:noFill/>
                </a:ln>
                <a:solidFill>
                  <a:schemeClr val="tx1"/>
                </a:solidFill>
                <a:effectLst/>
                <a:latin typeface="Abadi" panose="020B0604020104020204" pitchFamily="34" charset="0"/>
              </a:rPr>
              <a:t>: The diseased part of the leaf is separated </a:t>
            </a:r>
          </a:p>
          <a:p>
            <a:pPr marR="0" lvl="0" algn="just"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Abadi" panose="020B0604020104020204" pitchFamily="34" charset="0"/>
              </a:rPr>
              <a:t>    from the background using techniques like thresholding or clustering.</a:t>
            </a:r>
          </a:p>
        </p:txBody>
      </p:sp>
      <p:pic>
        <p:nvPicPr>
          <p:cNvPr id="19" name="Picture 18">
            <a:extLst>
              <a:ext uri="{FF2B5EF4-FFF2-40B4-BE49-F238E27FC236}">
                <a16:creationId xmlns:a16="http://schemas.microsoft.com/office/drawing/2014/main" id="{11B62F6C-9DEE-05C4-D7F0-F41D8ADC6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6474" y="4436009"/>
            <a:ext cx="4110880" cy="4791075"/>
          </a:xfrm>
          <a:prstGeom prst="rect">
            <a:avLst/>
          </a:prstGeom>
        </p:spPr>
      </p:pic>
      <p:pic>
        <p:nvPicPr>
          <p:cNvPr id="21" name="Picture 20">
            <a:extLst>
              <a:ext uri="{FF2B5EF4-FFF2-40B4-BE49-F238E27FC236}">
                <a16:creationId xmlns:a16="http://schemas.microsoft.com/office/drawing/2014/main" id="{D054F405-2C6F-8210-14BD-8398FD3406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2330" y="4429653"/>
            <a:ext cx="4284578" cy="4867283"/>
          </a:xfrm>
          <a:prstGeom prst="rect">
            <a:avLst/>
          </a:prstGeom>
        </p:spPr>
      </p:pic>
      <p:pic>
        <p:nvPicPr>
          <p:cNvPr id="23" name="Picture 22">
            <a:extLst>
              <a:ext uri="{FF2B5EF4-FFF2-40B4-BE49-F238E27FC236}">
                <a16:creationId xmlns:a16="http://schemas.microsoft.com/office/drawing/2014/main" id="{5B865DA3-8C35-C50B-C1C7-B3A8FA2B6E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4031" y="4432068"/>
            <a:ext cx="4083292" cy="4867284"/>
          </a:xfrm>
          <a:prstGeom prst="rect">
            <a:avLst/>
          </a:prstGeom>
        </p:spPr>
      </p:pic>
      <p:sp>
        <p:nvSpPr>
          <p:cNvPr id="24" name="Text Placeholder 2">
            <a:extLst>
              <a:ext uri="{FF2B5EF4-FFF2-40B4-BE49-F238E27FC236}">
                <a16:creationId xmlns:a16="http://schemas.microsoft.com/office/drawing/2014/main" id="{FC3006FD-A591-E5BD-01E3-044AB7E37C86}"/>
              </a:ext>
            </a:extLst>
          </p:cNvPr>
          <p:cNvSpPr>
            <a:spLocks noGrp="1"/>
          </p:cNvSpPr>
          <p:nvPr>
            <p:ph type="body" idx="1"/>
          </p:nvPr>
        </p:nvSpPr>
        <p:spPr>
          <a:xfrm>
            <a:off x="1061545" y="2497062"/>
            <a:ext cx="15849600" cy="1905001"/>
          </a:xfrm>
        </p:spPr>
        <p:txBody>
          <a:bodyPr>
            <a:norm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badi" panose="020B0604020104020204" pitchFamily="34" charset="0"/>
              </a:rPr>
              <a:t>Feature Extraction</a:t>
            </a:r>
            <a:r>
              <a:rPr kumimoji="0" lang="en-US" altLang="en-US" sz="3600" b="0" i="0" u="none" strike="noStrike" cap="none" normalizeH="0" baseline="0" dirty="0">
                <a:ln>
                  <a:noFill/>
                </a:ln>
                <a:solidFill>
                  <a:schemeClr val="tx1"/>
                </a:solidFill>
                <a:effectLst/>
                <a:latin typeface="Abadi" panose="020B0604020104020204" pitchFamily="34" charset="0"/>
              </a:rPr>
              <a:t>: Specific features such as </a:t>
            </a:r>
            <a:r>
              <a:rPr kumimoji="0" lang="en-US" altLang="en-US" sz="3600" b="1" i="0" u="none" strike="noStrike" cap="none" normalizeH="0" baseline="0" dirty="0">
                <a:ln>
                  <a:noFill/>
                </a:ln>
                <a:solidFill>
                  <a:schemeClr val="tx1"/>
                </a:solidFill>
                <a:effectLst/>
                <a:latin typeface="Abadi" panose="020B0604020104020204" pitchFamily="34" charset="0"/>
              </a:rPr>
              <a:t>color</a:t>
            </a:r>
            <a:r>
              <a:rPr kumimoji="0" lang="en-US" altLang="en-US" sz="3600" b="0" i="0" u="none" strike="noStrike" cap="none" normalizeH="0" baseline="0" dirty="0">
                <a:ln>
                  <a:noFill/>
                </a:ln>
                <a:solidFill>
                  <a:schemeClr val="tx1"/>
                </a:solidFill>
                <a:effectLst/>
                <a:latin typeface="Abadi" panose="020B0604020104020204" pitchFamily="34" charset="0"/>
              </a:rPr>
              <a:t>, </a:t>
            </a:r>
            <a:r>
              <a:rPr kumimoji="0" lang="en-US" altLang="en-US" sz="3600" b="1" i="0" u="none" strike="noStrike" cap="none" normalizeH="0" baseline="0" dirty="0">
                <a:ln>
                  <a:noFill/>
                </a:ln>
                <a:solidFill>
                  <a:schemeClr val="tx1"/>
                </a:solidFill>
                <a:effectLst/>
                <a:latin typeface="Abadi" panose="020B0604020104020204" pitchFamily="34" charset="0"/>
              </a:rPr>
              <a:t>texture</a:t>
            </a:r>
            <a:r>
              <a:rPr kumimoji="0" lang="en-US" altLang="en-US" sz="3600" b="0" i="0" u="none" strike="noStrike" cap="none" normalizeH="0" baseline="0" dirty="0">
                <a:ln>
                  <a:noFill/>
                </a:ln>
                <a:solidFill>
                  <a:schemeClr val="tx1"/>
                </a:solidFill>
                <a:effectLst/>
                <a:latin typeface="Abadi" panose="020B0604020104020204" pitchFamily="34" charset="0"/>
              </a:rPr>
              <a:t>, and </a:t>
            </a:r>
            <a:r>
              <a:rPr kumimoji="0" lang="en-US" altLang="en-US" sz="3600" b="1" i="0" u="none" strike="noStrike" cap="none" normalizeH="0" baseline="0" dirty="0">
                <a:ln>
                  <a:noFill/>
                </a:ln>
                <a:solidFill>
                  <a:schemeClr val="tx1"/>
                </a:solidFill>
                <a:effectLst/>
                <a:latin typeface="Abadi" panose="020B0604020104020204" pitchFamily="34" charset="0"/>
              </a:rPr>
              <a:t>shape</a:t>
            </a:r>
            <a:r>
              <a:rPr kumimoji="0" lang="en-US" altLang="en-US" sz="3600" b="0" i="0" u="none" strike="noStrike" cap="none" normalizeH="0" baseline="0" dirty="0">
                <a:ln>
                  <a:noFill/>
                </a:ln>
                <a:solidFill>
                  <a:schemeClr val="tx1"/>
                </a:solidFill>
                <a:effectLst/>
                <a:latin typeface="Abadi" panose="020B0604020104020204" pitchFamily="34" charset="0"/>
              </a:rPr>
              <a:t> are extracted from the segmented region.</a:t>
            </a:r>
          </a:p>
          <a:p>
            <a:endParaRPr lang="en-IN" sz="3600" dirty="0"/>
          </a:p>
        </p:txBody>
      </p:sp>
    </p:spTree>
    <p:extLst>
      <p:ext uri="{BB962C8B-B14F-4D97-AF65-F5344CB8AC3E}">
        <p14:creationId xmlns:p14="http://schemas.microsoft.com/office/powerpoint/2010/main" val="62888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28BBCA-E97E-21B8-FDEE-FDADD79CBF4B}"/>
              </a:ext>
            </a:extLst>
          </p:cNvPr>
          <p:cNvSpPr>
            <a:spLocks noGrp="1"/>
          </p:cNvSpPr>
          <p:nvPr>
            <p:ph type="body" idx="1"/>
          </p:nvPr>
        </p:nvSpPr>
        <p:spPr>
          <a:xfrm>
            <a:off x="1066800" y="971625"/>
            <a:ext cx="15849600" cy="2895600"/>
          </a:xfrm>
        </p:spPr>
        <p:txBody>
          <a:bodyPr>
            <a:norm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badi" panose="020B0604020104020204" pitchFamily="34" charset="0"/>
              </a:rPr>
              <a:t>Classifier</a:t>
            </a:r>
            <a:r>
              <a:rPr kumimoji="0" lang="en-US" altLang="en-US" sz="3600" b="0" i="0" u="none" strike="noStrike" cap="none" normalizeH="0" baseline="0" dirty="0">
                <a:ln>
                  <a:noFill/>
                </a:ln>
                <a:solidFill>
                  <a:schemeClr val="tx1"/>
                </a:solidFill>
                <a:effectLst/>
                <a:latin typeface="Abadi" panose="020B0604020104020204" pitchFamily="34" charset="0"/>
              </a:rPr>
              <a:t>: A machine learning or deep learning model uses the extracted features to classify the type of disease.</a:t>
            </a:r>
          </a:p>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badi" panose="020B0604020104020204" pitchFamily="34" charset="0"/>
            </a:endParaRPr>
          </a:p>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badi" panose="020B0604020104020204" pitchFamily="34" charset="0"/>
              </a:rPr>
              <a:t>Output</a:t>
            </a:r>
            <a:r>
              <a:rPr kumimoji="0" lang="en-US" altLang="en-US" sz="3600" b="0" i="0" u="none" strike="noStrike" cap="none" normalizeH="0" baseline="0" dirty="0">
                <a:ln>
                  <a:noFill/>
                </a:ln>
                <a:solidFill>
                  <a:schemeClr val="tx1"/>
                </a:solidFill>
                <a:effectLst/>
                <a:latin typeface="Abadi" panose="020B0604020104020204" pitchFamily="34" charset="0"/>
              </a:rPr>
              <a:t>: The system recognizes and identifies the plant disease based on the classification </a:t>
            </a:r>
          </a:p>
          <a:p>
            <a:endParaRPr lang="en-IN" sz="3600" dirty="0"/>
          </a:p>
        </p:txBody>
      </p:sp>
      <p:sp>
        <p:nvSpPr>
          <p:cNvPr id="4" name="Freeform 5">
            <a:extLst>
              <a:ext uri="{FF2B5EF4-FFF2-40B4-BE49-F238E27FC236}">
                <a16:creationId xmlns:a16="http://schemas.microsoft.com/office/drawing/2014/main" id="{EF836CB4-3165-11E5-A2C8-7BC9EA670B5B}"/>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352B73D6-5DB7-7175-2B2D-1FD24548FC70}"/>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pic>
        <p:nvPicPr>
          <p:cNvPr id="6" name="Picture 5">
            <a:extLst>
              <a:ext uri="{FF2B5EF4-FFF2-40B4-BE49-F238E27FC236}">
                <a16:creationId xmlns:a16="http://schemas.microsoft.com/office/drawing/2014/main" id="{7FC77408-D313-47E8-9BFB-B43D5F8D1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5200" y="4404476"/>
            <a:ext cx="4912133" cy="3360475"/>
          </a:xfrm>
          <a:prstGeom prst="rect">
            <a:avLst/>
          </a:prstGeom>
        </p:spPr>
      </p:pic>
      <p:pic>
        <p:nvPicPr>
          <p:cNvPr id="9" name="Picture 8">
            <a:extLst>
              <a:ext uri="{FF2B5EF4-FFF2-40B4-BE49-F238E27FC236}">
                <a16:creationId xmlns:a16="http://schemas.microsoft.com/office/drawing/2014/main" id="{E55F64AC-5454-8543-C742-E69BC97CD8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0808" y="4404478"/>
            <a:ext cx="4912132" cy="3360473"/>
          </a:xfrm>
          <a:prstGeom prst="rect">
            <a:avLst/>
          </a:prstGeom>
        </p:spPr>
      </p:pic>
    </p:spTree>
    <p:extLst>
      <p:ext uri="{BB962C8B-B14F-4D97-AF65-F5344CB8AC3E}">
        <p14:creationId xmlns:p14="http://schemas.microsoft.com/office/powerpoint/2010/main" val="364059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4073-0746-B02E-69BD-3A90D4E227AD}"/>
              </a:ext>
            </a:extLst>
          </p:cNvPr>
          <p:cNvSpPr>
            <a:spLocks noGrp="1"/>
          </p:cNvSpPr>
          <p:nvPr>
            <p:ph type="title"/>
          </p:nvPr>
        </p:nvSpPr>
        <p:spPr>
          <a:xfrm>
            <a:off x="737553" y="571500"/>
            <a:ext cx="7772400" cy="1362075"/>
          </a:xfrm>
        </p:spPr>
        <p:txBody>
          <a:bodyPr>
            <a:normAutofit/>
          </a:bodyPr>
          <a:lstStyle/>
          <a:p>
            <a:r>
              <a:rPr lang="en-US" sz="4800" u="sng" dirty="0">
                <a:solidFill>
                  <a:schemeClr val="accent1"/>
                </a:solidFill>
                <a:latin typeface="Berlin Sans FB" panose="020E0602020502020306" pitchFamily="34" charset="0"/>
              </a:rPr>
              <a:t>ALGORITHMS USED</a:t>
            </a:r>
            <a:endParaRPr lang="en-IN" sz="4800" dirty="0"/>
          </a:p>
        </p:txBody>
      </p:sp>
      <p:sp>
        <p:nvSpPr>
          <p:cNvPr id="5" name="TextBox 4">
            <a:extLst>
              <a:ext uri="{FF2B5EF4-FFF2-40B4-BE49-F238E27FC236}">
                <a16:creationId xmlns:a16="http://schemas.microsoft.com/office/drawing/2014/main" id="{3649F1AA-4AE6-2F6A-CCE7-617723D55EB7}"/>
              </a:ext>
            </a:extLst>
          </p:cNvPr>
          <p:cNvSpPr txBox="1"/>
          <p:nvPr/>
        </p:nvSpPr>
        <p:spPr>
          <a:xfrm>
            <a:off x="1219200" y="2552700"/>
            <a:ext cx="16255047" cy="1569660"/>
          </a:xfrm>
          <a:prstGeom prst="rect">
            <a:avLst/>
          </a:prstGeom>
          <a:noFill/>
        </p:spPr>
        <p:txBody>
          <a:bodyPr wrap="square">
            <a:spAutoFit/>
          </a:bodyPr>
          <a:lstStyle/>
          <a:p>
            <a:pPr algn="just"/>
            <a:r>
              <a:rPr lang="en-US" sz="3200" dirty="0">
                <a:latin typeface="Abadi" panose="020B0604020104020204" pitchFamily="34" charset="0"/>
              </a:rPr>
              <a:t>	K-Means is an </a:t>
            </a:r>
            <a:r>
              <a:rPr lang="en-US" sz="3200" b="1" dirty="0">
                <a:latin typeface="Abadi" panose="020B0604020104020204" pitchFamily="34" charset="0"/>
              </a:rPr>
              <a:t>unsupervised machine learning algorithm</a:t>
            </a:r>
            <a:r>
              <a:rPr lang="en-US" sz="3200" dirty="0">
                <a:latin typeface="Abadi" panose="020B0604020104020204" pitchFamily="34" charset="0"/>
              </a:rPr>
              <a:t> used for </a:t>
            </a:r>
            <a:r>
              <a:rPr lang="en-US" sz="3200" b="1" dirty="0">
                <a:latin typeface="Abadi" panose="020B0604020104020204" pitchFamily="34" charset="0"/>
              </a:rPr>
              <a:t>clustering</a:t>
            </a:r>
            <a:r>
              <a:rPr lang="en-US" sz="3200" dirty="0">
                <a:latin typeface="Abadi" panose="020B0604020104020204" pitchFamily="34" charset="0"/>
              </a:rPr>
              <a:t> data points into </a:t>
            </a:r>
            <a:r>
              <a:rPr lang="en-US" sz="3200" b="1" dirty="0">
                <a:latin typeface="Abadi" panose="020B0604020104020204" pitchFamily="34" charset="0"/>
              </a:rPr>
              <a:t>K groups</a:t>
            </a:r>
            <a:r>
              <a:rPr lang="en-US" sz="3200" dirty="0">
                <a:latin typeface="Abadi" panose="020B0604020104020204" pitchFamily="34" charset="0"/>
              </a:rPr>
              <a:t> based on similarity. It is commonly used in </a:t>
            </a:r>
            <a:r>
              <a:rPr lang="en-US" sz="3200" b="1" dirty="0">
                <a:latin typeface="Abadi" panose="020B0604020104020204" pitchFamily="34" charset="0"/>
              </a:rPr>
              <a:t>image segmentation</a:t>
            </a:r>
            <a:r>
              <a:rPr lang="en-US" sz="3200" dirty="0">
                <a:latin typeface="Abadi" panose="020B0604020104020204" pitchFamily="34" charset="0"/>
              </a:rPr>
              <a:t>, including </a:t>
            </a:r>
            <a:r>
              <a:rPr lang="en-US" sz="3200" b="1" dirty="0">
                <a:latin typeface="Abadi" panose="020B0604020104020204" pitchFamily="34" charset="0"/>
              </a:rPr>
              <a:t>leaf disease detection</a:t>
            </a:r>
            <a:r>
              <a:rPr lang="en-US" sz="3200" dirty="0">
                <a:latin typeface="Abadi" panose="020B0604020104020204" pitchFamily="34" charset="0"/>
              </a:rPr>
              <a:t>, to separate healthy and diseased parts of a leaf</a:t>
            </a:r>
            <a:r>
              <a:rPr lang="en-US" sz="3200" dirty="0"/>
              <a:t>.</a:t>
            </a:r>
            <a:endParaRPr lang="en-IN" sz="3200" dirty="0"/>
          </a:p>
        </p:txBody>
      </p:sp>
      <p:sp>
        <p:nvSpPr>
          <p:cNvPr id="7" name="TextBox 6">
            <a:extLst>
              <a:ext uri="{FF2B5EF4-FFF2-40B4-BE49-F238E27FC236}">
                <a16:creationId xmlns:a16="http://schemas.microsoft.com/office/drawing/2014/main" id="{CD15CA04-F277-868A-B37F-B594C6BAEF37}"/>
              </a:ext>
            </a:extLst>
          </p:cNvPr>
          <p:cNvSpPr txBox="1"/>
          <p:nvPr/>
        </p:nvSpPr>
        <p:spPr>
          <a:xfrm>
            <a:off x="737553" y="1714500"/>
            <a:ext cx="9144000" cy="707886"/>
          </a:xfrm>
          <a:prstGeom prst="rect">
            <a:avLst/>
          </a:prstGeom>
          <a:noFill/>
        </p:spPr>
        <p:txBody>
          <a:bodyPr wrap="square">
            <a:spAutoFit/>
          </a:bodyPr>
          <a:lstStyle/>
          <a:p>
            <a:pPr marL="571500" indent="-571500">
              <a:buFont typeface="Wingdings" panose="05000000000000000000" pitchFamily="2" charset="2"/>
              <a:buChar char="Ø"/>
            </a:pPr>
            <a:r>
              <a:rPr lang="en-IN" sz="4000" b="1" dirty="0">
                <a:latin typeface="Abadi" panose="020B0604020104020204" pitchFamily="34" charset="0"/>
              </a:rPr>
              <a:t>K-Means Clustering Algorithm</a:t>
            </a:r>
          </a:p>
        </p:txBody>
      </p:sp>
      <p:sp>
        <p:nvSpPr>
          <p:cNvPr id="9" name="TextBox 8">
            <a:extLst>
              <a:ext uri="{FF2B5EF4-FFF2-40B4-BE49-F238E27FC236}">
                <a16:creationId xmlns:a16="http://schemas.microsoft.com/office/drawing/2014/main" id="{EBA612CF-9105-D148-0F15-2C569CB129B8}"/>
              </a:ext>
            </a:extLst>
          </p:cNvPr>
          <p:cNvSpPr txBox="1"/>
          <p:nvPr/>
        </p:nvSpPr>
        <p:spPr>
          <a:xfrm>
            <a:off x="737553" y="4435614"/>
            <a:ext cx="10744200" cy="707886"/>
          </a:xfrm>
          <a:prstGeom prst="rect">
            <a:avLst/>
          </a:prstGeom>
          <a:noFill/>
        </p:spPr>
        <p:txBody>
          <a:bodyPr wrap="square">
            <a:spAutoFit/>
          </a:bodyPr>
          <a:lstStyle/>
          <a:p>
            <a:pPr marL="571500" indent="-571500">
              <a:buFont typeface="Wingdings" panose="05000000000000000000" pitchFamily="2" charset="2"/>
              <a:buChar char="Ø"/>
            </a:pPr>
            <a:r>
              <a:rPr lang="en-IN" sz="4000" b="1" dirty="0">
                <a:latin typeface="Abadi" panose="020B0604020104020204" pitchFamily="34" charset="0"/>
              </a:rPr>
              <a:t>Support Vector Machine (SVM) Algorithm</a:t>
            </a:r>
            <a:endParaRPr lang="en-US" sz="4000" b="1" dirty="0">
              <a:latin typeface="Abadi" panose="020B0604020104020204" pitchFamily="34" charset="0"/>
            </a:endParaRPr>
          </a:p>
        </p:txBody>
      </p:sp>
      <p:sp>
        <p:nvSpPr>
          <p:cNvPr id="11" name="TextBox 10">
            <a:extLst>
              <a:ext uri="{FF2B5EF4-FFF2-40B4-BE49-F238E27FC236}">
                <a16:creationId xmlns:a16="http://schemas.microsoft.com/office/drawing/2014/main" id="{2FC2D7A7-16DF-6C03-8B2B-31590E33D794}"/>
              </a:ext>
            </a:extLst>
          </p:cNvPr>
          <p:cNvSpPr txBox="1"/>
          <p:nvPr/>
        </p:nvSpPr>
        <p:spPr>
          <a:xfrm>
            <a:off x="1295399" y="5295900"/>
            <a:ext cx="16102647" cy="2062103"/>
          </a:xfrm>
          <a:prstGeom prst="rect">
            <a:avLst/>
          </a:prstGeom>
          <a:noFill/>
        </p:spPr>
        <p:txBody>
          <a:bodyPr wrap="square">
            <a:spAutoFit/>
          </a:bodyPr>
          <a:lstStyle/>
          <a:p>
            <a:pPr algn="just"/>
            <a:r>
              <a:rPr lang="en-US" sz="3200" dirty="0">
                <a:latin typeface="Abadi" panose="020B0604020104020204" pitchFamily="34" charset="0"/>
              </a:rPr>
              <a:t>	Support Vector Machine (</a:t>
            </a:r>
            <a:r>
              <a:rPr lang="en-US" sz="3200" b="1" dirty="0">
                <a:latin typeface="Abadi" panose="020B0604020104020204" pitchFamily="34" charset="0"/>
              </a:rPr>
              <a:t>SVM</a:t>
            </a:r>
            <a:r>
              <a:rPr lang="en-US" sz="3200" dirty="0">
                <a:latin typeface="Abadi" panose="020B0604020104020204" pitchFamily="34" charset="0"/>
              </a:rPr>
              <a:t>) is a </a:t>
            </a:r>
            <a:r>
              <a:rPr lang="en-US" sz="3200" b="1" dirty="0">
                <a:latin typeface="Abadi" panose="020B0604020104020204" pitchFamily="34" charset="0"/>
              </a:rPr>
              <a:t>supervised machine learning algorithm</a:t>
            </a:r>
            <a:r>
              <a:rPr lang="en-US" sz="3200" dirty="0">
                <a:latin typeface="Abadi" panose="020B0604020104020204" pitchFamily="34" charset="0"/>
              </a:rPr>
              <a:t> used for </a:t>
            </a:r>
            <a:r>
              <a:rPr lang="en-US" sz="3200" b="1" dirty="0">
                <a:latin typeface="Abadi" panose="020B0604020104020204" pitchFamily="34" charset="0"/>
              </a:rPr>
              <a:t>classification</a:t>
            </a:r>
            <a:r>
              <a:rPr lang="en-US" sz="3200" dirty="0">
                <a:latin typeface="Abadi" panose="020B0604020104020204" pitchFamily="34" charset="0"/>
              </a:rPr>
              <a:t> and </a:t>
            </a:r>
            <a:r>
              <a:rPr lang="en-US" sz="3200" b="1" dirty="0">
                <a:latin typeface="Abadi" panose="020B0604020104020204" pitchFamily="34" charset="0"/>
              </a:rPr>
              <a:t>regression</a:t>
            </a:r>
            <a:r>
              <a:rPr lang="en-US" sz="3200" dirty="0">
                <a:latin typeface="Abadi" panose="020B0604020104020204" pitchFamily="34" charset="0"/>
              </a:rPr>
              <a:t> tasks. It is particularly effective for </a:t>
            </a:r>
            <a:r>
              <a:rPr lang="en-US" sz="3200" b="1" dirty="0">
                <a:latin typeface="Abadi" panose="020B0604020104020204" pitchFamily="34" charset="0"/>
              </a:rPr>
              <a:t>image classification</a:t>
            </a:r>
            <a:r>
              <a:rPr lang="en-US" sz="3200" dirty="0">
                <a:latin typeface="Abadi" panose="020B0604020104020204" pitchFamily="34" charset="0"/>
              </a:rPr>
              <a:t>, including </a:t>
            </a:r>
            <a:r>
              <a:rPr lang="en-US" sz="3200" b="1" dirty="0">
                <a:latin typeface="Abadi" panose="020B0604020104020204" pitchFamily="34" charset="0"/>
              </a:rPr>
              <a:t>leaf disease detection</a:t>
            </a:r>
            <a:r>
              <a:rPr lang="en-US" sz="3200" dirty="0">
                <a:latin typeface="Abadi" panose="020B0604020104020204" pitchFamily="34" charset="0"/>
              </a:rPr>
              <a:t>, by distinguishing between </a:t>
            </a:r>
            <a:r>
              <a:rPr lang="en-US" sz="3200" b="1" dirty="0">
                <a:latin typeface="Abadi" panose="020B0604020104020204" pitchFamily="34" charset="0"/>
              </a:rPr>
              <a:t>healthy and diseased leaves</a:t>
            </a:r>
            <a:r>
              <a:rPr lang="en-US" sz="3200" dirty="0">
                <a:latin typeface="Abadi" panose="020B0604020104020204" pitchFamily="34" charset="0"/>
              </a:rPr>
              <a:t> based on extracted features.</a:t>
            </a:r>
            <a:endParaRPr lang="en-IN" sz="3200" dirty="0">
              <a:latin typeface="Abadi" panose="020B0604020104020204" pitchFamily="34" charset="0"/>
            </a:endParaRPr>
          </a:p>
        </p:txBody>
      </p:sp>
      <p:sp>
        <p:nvSpPr>
          <p:cNvPr id="12" name="Freeform 5">
            <a:extLst>
              <a:ext uri="{FF2B5EF4-FFF2-40B4-BE49-F238E27FC236}">
                <a16:creationId xmlns:a16="http://schemas.microsoft.com/office/drawing/2014/main" id="{E5BC1156-2B88-847A-666E-75AF789A2F70}"/>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13" name="Freeform 6">
            <a:extLst>
              <a:ext uri="{FF2B5EF4-FFF2-40B4-BE49-F238E27FC236}">
                <a16:creationId xmlns:a16="http://schemas.microsoft.com/office/drawing/2014/main" id="{C898E7C1-189B-0074-3546-F47BE94B77A9}"/>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37083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1D6A-C122-5960-21C7-BBFF2D886FDC}"/>
              </a:ext>
            </a:extLst>
          </p:cNvPr>
          <p:cNvSpPr>
            <a:spLocks noGrp="1"/>
          </p:cNvSpPr>
          <p:nvPr>
            <p:ph type="title"/>
          </p:nvPr>
        </p:nvSpPr>
        <p:spPr>
          <a:xfrm>
            <a:off x="722313" y="723900"/>
            <a:ext cx="7772400" cy="1362075"/>
          </a:xfrm>
        </p:spPr>
        <p:txBody>
          <a:bodyPr/>
          <a:lstStyle/>
          <a:p>
            <a:r>
              <a:rPr lang="en-US" sz="4000" u="sng" dirty="0">
                <a:solidFill>
                  <a:schemeClr val="accent1"/>
                </a:solidFill>
                <a:latin typeface="Berlin Sans FB" panose="020E0602020502020306" pitchFamily="34" charset="0"/>
              </a:rPr>
              <a:t>SOFTWARE REQUIREMENTS</a:t>
            </a:r>
            <a:endParaRPr lang="en-IN" dirty="0"/>
          </a:p>
        </p:txBody>
      </p:sp>
      <p:sp>
        <p:nvSpPr>
          <p:cNvPr id="4" name="Freeform 5">
            <a:extLst>
              <a:ext uri="{FF2B5EF4-FFF2-40B4-BE49-F238E27FC236}">
                <a16:creationId xmlns:a16="http://schemas.microsoft.com/office/drawing/2014/main" id="{DC766054-0D0D-5FE6-1722-0F29547DE7C4}"/>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3F182EF6-0547-F8A2-D180-C384685D0B07}"/>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7" name="TextBox 6">
            <a:extLst>
              <a:ext uri="{FF2B5EF4-FFF2-40B4-BE49-F238E27FC236}">
                <a16:creationId xmlns:a16="http://schemas.microsoft.com/office/drawing/2014/main" id="{6C2A31E4-8818-23A8-CB83-C150A5E2E7AA}"/>
              </a:ext>
            </a:extLst>
          </p:cNvPr>
          <p:cNvSpPr txBox="1"/>
          <p:nvPr/>
        </p:nvSpPr>
        <p:spPr>
          <a:xfrm>
            <a:off x="1143000" y="2951868"/>
            <a:ext cx="12923520" cy="6063198"/>
          </a:xfrm>
          <a:prstGeom prst="rect">
            <a:avLst/>
          </a:prstGeom>
          <a:noFill/>
        </p:spPr>
        <p:txBody>
          <a:bodyPr wrap="square">
            <a:spAutoFit/>
          </a:bodyPr>
          <a:lstStyle/>
          <a:p>
            <a:r>
              <a:rPr lang="en-IN" sz="3200" b="0" i="0" dirty="0">
                <a:effectLst/>
                <a:latin typeface="Abadi" panose="020B0604020104020204" pitchFamily="34" charset="0"/>
              </a:rPr>
              <a:t> </a:t>
            </a:r>
            <a:r>
              <a:rPr lang="en-IN" sz="3200" b="1" i="0" dirty="0">
                <a:effectLst/>
                <a:latin typeface="Abadi" panose="020B0604020104020204" pitchFamily="34" charset="0"/>
              </a:rPr>
              <a:t>Operating System:</a:t>
            </a:r>
            <a:r>
              <a:rPr lang="en-IN" sz="3200" b="0" i="0" dirty="0">
                <a:effectLst/>
                <a:latin typeface="Abadi" panose="020B0604020104020204" pitchFamily="34" charset="0"/>
              </a:rPr>
              <a:t> </a:t>
            </a:r>
            <a:r>
              <a:rPr lang="en-IN" sz="3200" dirty="0">
                <a:latin typeface="Abadi" panose="020B0604020104020204" pitchFamily="34" charset="0"/>
              </a:rPr>
              <a:t>	</a:t>
            </a:r>
          </a:p>
          <a:p>
            <a:r>
              <a:rPr lang="en-IN" sz="3200" b="0" i="0" dirty="0">
                <a:effectLst/>
                <a:latin typeface="Abadi" panose="020B0604020104020204" pitchFamily="34" charset="0"/>
              </a:rPr>
              <a:t>		Windows, Linux, or macOS</a:t>
            </a:r>
            <a:br>
              <a:rPr lang="en-IN" sz="3200" b="0" i="0" dirty="0">
                <a:effectLst/>
                <a:latin typeface="Abadi" panose="020B0604020104020204" pitchFamily="34" charset="0"/>
              </a:rPr>
            </a:br>
            <a:r>
              <a:rPr lang="en-IN" sz="3200" b="0" i="0" dirty="0">
                <a:effectLst/>
                <a:latin typeface="Abadi" panose="020B0604020104020204" pitchFamily="34" charset="0"/>
              </a:rPr>
              <a:t> </a:t>
            </a:r>
            <a:r>
              <a:rPr lang="en-IN" sz="3600" b="1" i="0" dirty="0">
                <a:effectLst/>
                <a:latin typeface="Abadi" panose="020B0604020104020204" pitchFamily="34" charset="0"/>
              </a:rPr>
              <a:t>Programming Language:</a:t>
            </a:r>
          </a:p>
          <a:p>
            <a:r>
              <a:rPr lang="en-IN" sz="3200" b="1" dirty="0">
                <a:latin typeface="Abadi" panose="020B0604020104020204" pitchFamily="34" charset="0"/>
              </a:rPr>
              <a:t>		</a:t>
            </a:r>
            <a:r>
              <a:rPr lang="en-IN" sz="3200" b="0" i="0" dirty="0">
                <a:effectLst/>
                <a:latin typeface="Abadi" panose="020B0604020104020204" pitchFamily="34" charset="0"/>
              </a:rPr>
              <a:t> Python / MATLAB</a:t>
            </a:r>
            <a:br>
              <a:rPr lang="en-IN" sz="3200" b="0" i="0" dirty="0">
                <a:effectLst/>
                <a:latin typeface="Abadi" panose="020B0604020104020204" pitchFamily="34" charset="0"/>
              </a:rPr>
            </a:br>
            <a:r>
              <a:rPr lang="en-IN" sz="3200" b="0" i="0" dirty="0">
                <a:effectLst/>
                <a:latin typeface="Abadi" panose="020B0604020104020204" pitchFamily="34" charset="0"/>
              </a:rPr>
              <a:t> </a:t>
            </a:r>
            <a:r>
              <a:rPr lang="en-IN" sz="3200" b="1" i="0" dirty="0">
                <a:effectLst/>
                <a:latin typeface="Abadi" panose="020B0604020104020204" pitchFamily="34" charset="0"/>
              </a:rPr>
              <a:t>Libraries &amp; Frameworks:</a:t>
            </a:r>
            <a:endParaRPr lang="en-IN" sz="3200" b="0" i="0" dirty="0">
              <a:effectLst/>
              <a:latin typeface="Abadi" panose="020B0604020104020204" pitchFamily="34" charset="0"/>
            </a:endParaRPr>
          </a:p>
          <a:p>
            <a:pPr marL="914400" lvl="1" indent="-457200">
              <a:buFont typeface="Arial" panose="020B0604020202020204" pitchFamily="34" charset="0"/>
              <a:buChar char="•"/>
            </a:pPr>
            <a:r>
              <a:rPr lang="en-IN" sz="3200" b="1" i="0" dirty="0">
                <a:effectLst/>
                <a:latin typeface="Abadi" panose="020B0604020104020204" pitchFamily="34" charset="0"/>
              </a:rPr>
              <a:t>OpenCV</a:t>
            </a:r>
            <a:r>
              <a:rPr lang="en-US" sz="3200" b="1" dirty="0">
                <a:latin typeface="Abadi" panose="020B0604020104020204" pitchFamily="34" charset="0"/>
              </a:rPr>
              <a:t>( Open Source Computer Vision Library)</a:t>
            </a:r>
            <a:r>
              <a:rPr lang="en-US" sz="3200" dirty="0">
                <a:latin typeface="Abadi" panose="020B0604020104020204" pitchFamily="34" charset="0"/>
              </a:rPr>
              <a:t> </a:t>
            </a:r>
            <a:r>
              <a:rPr lang="en-IN" sz="3200" b="0" i="0" dirty="0">
                <a:effectLst/>
                <a:latin typeface="Abadi" panose="020B0604020104020204" pitchFamily="34" charset="0"/>
              </a:rPr>
              <a:t> – For image processing and segmentation</a:t>
            </a:r>
          </a:p>
          <a:p>
            <a:pPr marL="914400" lvl="1" indent="-457200">
              <a:buFont typeface="Arial" panose="020B0604020202020204" pitchFamily="34" charset="0"/>
              <a:buChar char="•"/>
            </a:pPr>
            <a:r>
              <a:rPr lang="en-IN" sz="3200" b="1" i="0" dirty="0">
                <a:effectLst/>
                <a:latin typeface="Abadi" panose="020B0604020104020204" pitchFamily="34" charset="0"/>
              </a:rPr>
              <a:t>NumPy &amp; Pandas</a:t>
            </a:r>
            <a:r>
              <a:rPr lang="en-IN" sz="3200" b="0" i="0" dirty="0">
                <a:effectLst/>
                <a:latin typeface="Abadi" panose="020B0604020104020204" pitchFamily="34" charset="0"/>
              </a:rPr>
              <a:t> – 	For data handling  (</a:t>
            </a:r>
            <a:r>
              <a:rPr lang="en-IN" sz="3200" b="0" i="1" dirty="0">
                <a:effectLst/>
                <a:latin typeface="Abadi" panose="020B0604020104020204" pitchFamily="34" charset="0"/>
              </a:rPr>
              <a:t>If using python</a:t>
            </a:r>
            <a:r>
              <a:rPr lang="en-IN" sz="3200" b="0" i="0" dirty="0">
                <a:effectLst/>
                <a:latin typeface="Abadi" panose="020B0604020104020204" pitchFamily="34" charset="0"/>
              </a:rPr>
              <a:t>)</a:t>
            </a:r>
          </a:p>
          <a:p>
            <a:pPr marL="914400" lvl="1" indent="-457200">
              <a:buFont typeface="Arial" panose="020B0604020202020204" pitchFamily="34" charset="0"/>
              <a:buChar char="•"/>
            </a:pPr>
            <a:r>
              <a:rPr lang="en-IN" sz="3200" b="1" i="0" dirty="0">
                <a:effectLst/>
                <a:latin typeface="Abadi" panose="020B0604020104020204" pitchFamily="34" charset="0"/>
              </a:rPr>
              <a:t>Scikit-learn</a:t>
            </a:r>
            <a:r>
              <a:rPr lang="en-IN" sz="3200" b="0" i="0" dirty="0">
                <a:effectLst/>
                <a:latin typeface="Abadi" panose="020B0604020104020204" pitchFamily="34" charset="0"/>
              </a:rPr>
              <a:t> – For implementing </a:t>
            </a:r>
            <a:r>
              <a:rPr lang="en-IN" sz="3200" b="1" i="0" dirty="0">
                <a:effectLst/>
                <a:latin typeface="Abadi" panose="020B0604020104020204" pitchFamily="34" charset="0"/>
              </a:rPr>
              <a:t>K-Means, SVM, and feature extraction</a:t>
            </a:r>
            <a:endParaRPr lang="en-IN" sz="3200" b="0" i="0" dirty="0">
              <a:effectLst/>
              <a:latin typeface="Abadi" panose="020B0604020104020204" pitchFamily="34" charset="0"/>
            </a:endParaRPr>
          </a:p>
          <a:p>
            <a:pPr marL="914400" lvl="1" indent="-457200">
              <a:buFont typeface="Arial" panose="020B0604020202020204" pitchFamily="34" charset="0"/>
              <a:buChar char="•"/>
            </a:pPr>
            <a:r>
              <a:rPr lang="en-US" sz="3200" b="1" dirty="0">
                <a:latin typeface="Abadi" panose="020B0604020104020204" pitchFamily="34" charset="0"/>
              </a:rPr>
              <a:t>Matplotlib &amp; Seaborn</a:t>
            </a:r>
            <a:r>
              <a:rPr lang="en-US" sz="3200" dirty="0">
                <a:latin typeface="Abadi" panose="020B0604020104020204" pitchFamily="34" charset="0"/>
              </a:rPr>
              <a:t> – For visualization of results</a:t>
            </a:r>
            <a:br>
              <a:rPr lang="en-IN" sz="3200" b="0" i="0" dirty="0">
                <a:effectLst/>
                <a:latin typeface="Abadi" panose="020B0604020104020204" pitchFamily="34" charset="0"/>
              </a:rPr>
            </a:br>
            <a:endParaRPr lang="en-IN" sz="3200" dirty="0">
              <a:latin typeface="Abadi" panose="020B0604020104020204" pitchFamily="34" charset="0"/>
            </a:endParaRPr>
          </a:p>
        </p:txBody>
      </p:sp>
      <p:pic>
        <p:nvPicPr>
          <p:cNvPr id="9" name="Picture 8">
            <a:extLst>
              <a:ext uri="{FF2B5EF4-FFF2-40B4-BE49-F238E27FC236}">
                <a16:creationId xmlns:a16="http://schemas.microsoft.com/office/drawing/2014/main" id="{7AE08600-46A2-7A47-C84B-3AC87521B4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3289" y="791889"/>
            <a:ext cx="5281191" cy="4272311"/>
          </a:xfrm>
          <a:prstGeom prst="rect">
            <a:avLst/>
          </a:prstGeom>
        </p:spPr>
      </p:pic>
    </p:spTree>
    <p:extLst>
      <p:ext uri="{BB962C8B-B14F-4D97-AF65-F5344CB8AC3E}">
        <p14:creationId xmlns:p14="http://schemas.microsoft.com/office/powerpoint/2010/main" val="417670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B66E-2B33-91B6-ACDC-1E69BB49748E}"/>
              </a:ext>
            </a:extLst>
          </p:cNvPr>
          <p:cNvSpPr>
            <a:spLocks noGrp="1"/>
          </p:cNvSpPr>
          <p:nvPr>
            <p:ph type="title"/>
          </p:nvPr>
        </p:nvSpPr>
        <p:spPr>
          <a:xfrm>
            <a:off x="533400" y="647700"/>
            <a:ext cx="7772400" cy="1362075"/>
          </a:xfrm>
        </p:spPr>
        <p:txBody>
          <a:bodyPr>
            <a:normAutofit/>
          </a:bodyPr>
          <a:lstStyle/>
          <a:p>
            <a:r>
              <a:rPr lang="en-US" sz="4400" u="sng" dirty="0">
                <a:solidFill>
                  <a:schemeClr val="accent1"/>
                </a:solidFill>
                <a:latin typeface="Berlin Sans FB" panose="020E0602020502020306" pitchFamily="34" charset="0"/>
              </a:rPr>
              <a:t>RESULTS</a:t>
            </a:r>
            <a:endParaRPr lang="en-IN" sz="4400" u="sng" dirty="0">
              <a:solidFill>
                <a:schemeClr val="accent1"/>
              </a:solidFill>
              <a:latin typeface="Berlin Sans FB" panose="020E0602020502020306" pitchFamily="34" charset="0"/>
            </a:endParaRPr>
          </a:p>
        </p:txBody>
      </p:sp>
      <p:sp>
        <p:nvSpPr>
          <p:cNvPr id="4" name="Freeform 5">
            <a:extLst>
              <a:ext uri="{FF2B5EF4-FFF2-40B4-BE49-F238E27FC236}">
                <a16:creationId xmlns:a16="http://schemas.microsoft.com/office/drawing/2014/main" id="{7DF040BF-92B0-B722-4B18-3B87B5A2E9D9}"/>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3">
              <a:alphaModFix amt="30000"/>
              <a:extLst>
                <a:ext uri="{96DAC541-7B7A-43D3-8B79-37D633B846F1}">
                  <asvg:svgBlip xmlns:asvg="http://schemas.microsoft.com/office/drawing/2016/SVG/main" r:embed="rId4"/>
                </a:ext>
              </a:extLst>
            </a:blip>
            <a:stretch>
              <a:fillRect/>
            </a:stretch>
          </a:blipFill>
        </p:spPr>
      </p:sp>
      <p:sp>
        <p:nvSpPr>
          <p:cNvPr id="5" name="Freeform 6">
            <a:extLst>
              <a:ext uri="{FF2B5EF4-FFF2-40B4-BE49-F238E27FC236}">
                <a16:creationId xmlns:a16="http://schemas.microsoft.com/office/drawing/2014/main" id="{68FABF10-0327-AC38-0D50-1767190DE28B}"/>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3">
              <a:alphaModFix amt="80000"/>
              <a:extLst>
                <a:ext uri="{96DAC541-7B7A-43D3-8B79-37D633B846F1}">
                  <asvg:svgBlip xmlns:asvg="http://schemas.microsoft.com/office/drawing/2016/SVG/main" r:embed="rId4"/>
                </a:ext>
              </a:extLst>
            </a:blip>
            <a:stretch>
              <a:fillRect/>
            </a:stretch>
          </a:blipFill>
        </p:spPr>
      </p:sp>
      <p:pic>
        <p:nvPicPr>
          <p:cNvPr id="7" name="Picture 6">
            <a:extLst>
              <a:ext uri="{FF2B5EF4-FFF2-40B4-BE49-F238E27FC236}">
                <a16:creationId xmlns:a16="http://schemas.microsoft.com/office/drawing/2014/main" id="{8694D36D-9AD8-A349-E149-EF3253B6A8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36" y="1638300"/>
            <a:ext cx="4382197" cy="3886200"/>
          </a:xfrm>
          <a:prstGeom prst="rect">
            <a:avLst/>
          </a:prstGeom>
        </p:spPr>
      </p:pic>
      <p:pic>
        <p:nvPicPr>
          <p:cNvPr id="9" name="Picture 8">
            <a:extLst>
              <a:ext uri="{FF2B5EF4-FFF2-40B4-BE49-F238E27FC236}">
                <a16:creationId xmlns:a16="http://schemas.microsoft.com/office/drawing/2014/main" id="{4C725173-6477-AF27-2822-5048338695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5472" y="1415772"/>
            <a:ext cx="4196890" cy="4138945"/>
          </a:xfrm>
          <a:prstGeom prst="rect">
            <a:avLst/>
          </a:prstGeom>
        </p:spPr>
      </p:pic>
      <p:pic>
        <p:nvPicPr>
          <p:cNvPr id="11" name="Picture 10">
            <a:extLst>
              <a:ext uri="{FF2B5EF4-FFF2-40B4-BE49-F238E27FC236}">
                <a16:creationId xmlns:a16="http://schemas.microsoft.com/office/drawing/2014/main" id="{77C8CD17-5018-5D08-2BED-A4D538E858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91401" y="6618656"/>
            <a:ext cx="3747084" cy="2563444"/>
          </a:xfrm>
          <a:prstGeom prst="rect">
            <a:avLst/>
          </a:prstGeom>
        </p:spPr>
      </p:pic>
      <p:pic>
        <p:nvPicPr>
          <p:cNvPr id="13" name="Picture 12">
            <a:extLst>
              <a:ext uri="{FF2B5EF4-FFF2-40B4-BE49-F238E27FC236}">
                <a16:creationId xmlns:a16="http://schemas.microsoft.com/office/drawing/2014/main" id="{05C99F86-8E71-7166-5CDD-87F8E042C2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12903" y="970966"/>
            <a:ext cx="2381582" cy="8345065"/>
          </a:xfrm>
          <a:prstGeom prst="rect">
            <a:avLst/>
          </a:prstGeom>
        </p:spPr>
      </p:pic>
      <p:pic>
        <p:nvPicPr>
          <p:cNvPr id="15" name="Picture 14">
            <a:extLst>
              <a:ext uri="{FF2B5EF4-FFF2-40B4-BE49-F238E27FC236}">
                <a16:creationId xmlns:a16="http://schemas.microsoft.com/office/drawing/2014/main" id="{957581C5-7283-A8C1-A95E-B2EAFB5A49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0996" y="6764290"/>
            <a:ext cx="3747083" cy="2563444"/>
          </a:xfrm>
          <a:prstGeom prst="rect">
            <a:avLst/>
          </a:prstGeom>
        </p:spPr>
      </p:pic>
      <p:sp>
        <p:nvSpPr>
          <p:cNvPr id="16" name="Arrow: Right 15">
            <a:extLst>
              <a:ext uri="{FF2B5EF4-FFF2-40B4-BE49-F238E27FC236}">
                <a16:creationId xmlns:a16="http://schemas.microsoft.com/office/drawing/2014/main" id="{4707EBCE-2FC0-1B0C-408B-E12DFD0D7D94}"/>
              </a:ext>
            </a:extLst>
          </p:cNvPr>
          <p:cNvSpPr/>
          <p:nvPr/>
        </p:nvSpPr>
        <p:spPr>
          <a:xfrm>
            <a:off x="5714077" y="3444205"/>
            <a:ext cx="1093315"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AAAC68F9-92B4-B283-C4FC-4136332F545E}"/>
              </a:ext>
            </a:extLst>
          </p:cNvPr>
          <p:cNvSpPr/>
          <p:nvPr/>
        </p:nvSpPr>
        <p:spPr>
          <a:xfrm>
            <a:off x="11800442" y="3483058"/>
            <a:ext cx="1093315"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2C47C0-1968-1BFB-4BDC-24D2D75674DD}"/>
              </a:ext>
            </a:extLst>
          </p:cNvPr>
          <p:cNvSpPr/>
          <p:nvPr/>
        </p:nvSpPr>
        <p:spPr>
          <a:xfrm rot="10800000">
            <a:off x="11402362" y="7680843"/>
            <a:ext cx="1093315"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i="1" dirty="0"/>
          </a:p>
        </p:txBody>
      </p:sp>
      <p:sp>
        <p:nvSpPr>
          <p:cNvPr id="19" name="Arrow: Right 18">
            <a:extLst>
              <a:ext uri="{FF2B5EF4-FFF2-40B4-BE49-F238E27FC236}">
                <a16:creationId xmlns:a16="http://schemas.microsoft.com/office/drawing/2014/main" id="{EFCD744C-56D0-8D7F-F769-AF744590E4D5}"/>
              </a:ext>
            </a:extLst>
          </p:cNvPr>
          <p:cNvSpPr/>
          <p:nvPr/>
        </p:nvSpPr>
        <p:spPr>
          <a:xfrm rot="10800000">
            <a:off x="5745306" y="7506496"/>
            <a:ext cx="1093315"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155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87957E88-5D59-C12F-EE8F-D889813BA2CF}"/>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07971A1F-9CF0-40F3-CAFA-DD8590F0A394}"/>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8AF76147-4F8E-7DDE-499C-D66E7DBDF06D}"/>
              </a:ext>
            </a:extLst>
          </p:cNvPr>
          <p:cNvSpPr txBox="1"/>
          <p:nvPr/>
        </p:nvSpPr>
        <p:spPr>
          <a:xfrm>
            <a:off x="762000" y="495300"/>
            <a:ext cx="7367752" cy="707886"/>
          </a:xfrm>
          <a:prstGeom prst="rect">
            <a:avLst/>
          </a:prstGeom>
          <a:noFill/>
        </p:spPr>
        <p:txBody>
          <a:bodyPr wrap="square">
            <a:spAutoFit/>
          </a:bodyPr>
          <a:lstStyle/>
          <a:p>
            <a:r>
              <a:rPr lang="en-US" sz="4000" b="1" u="sng" dirty="0">
                <a:solidFill>
                  <a:schemeClr val="accent1"/>
                </a:solidFill>
                <a:latin typeface="Berlin Sans FB" panose="020E0602020502020306" pitchFamily="34" charset="0"/>
              </a:rPr>
              <a:t>PARAMETERS CALCULATED</a:t>
            </a:r>
            <a:endParaRPr lang="en-IN" sz="4000" b="1" u="sng" dirty="0">
              <a:solidFill>
                <a:schemeClr val="accent1"/>
              </a:solidFill>
              <a:latin typeface="Berlin Sans FB" panose="020E0602020502020306" pitchFamily="34" charset="0"/>
            </a:endParaRPr>
          </a:p>
        </p:txBody>
      </p:sp>
      <p:sp>
        <p:nvSpPr>
          <p:cNvPr id="9" name="TextBox 8">
            <a:extLst>
              <a:ext uri="{FF2B5EF4-FFF2-40B4-BE49-F238E27FC236}">
                <a16:creationId xmlns:a16="http://schemas.microsoft.com/office/drawing/2014/main" id="{4B678EDE-1D44-55FB-AB75-9A840155DB9F}"/>
              </a:ext>
            </a:extLst>
          </p:cNvPr>
          <p:cNvSpPr txBox="1"/>
          <p:nvPr/>
        </p:nvSpPr>
        <p:spPr>
          <a:xfrm>
            <a:off x="1600200" y="1485900"/>
            <a:ext cx="14020800" cy="6740307"/>
          </a:xfrm>
          <a:prstGeom prst="rect">
            <a:avLst/>
          </a:prstGeom>
          <a:noFill/>
        </p:spPr>
        <p:txBody>
          <a:bodyPr wrap="square">
            <a:spAutoFit/>
          </a:bodyPr>
          <a:lstStyle/>
          <a:p>
            <a:pPr marL="457200" indent="-4572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Mean</a:t>
            </a:r>
            <a:r>
              <a:rPr lang="en-IN" sz="36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sym typeface="Wingdings" panose="05000000000000000000" pitchFamily="2" charset="2"/>
              </a:rPr>
              <a:t></a:t>
            </a:r>
            <a:r>
              <a:rPr lang="el-GR" sz="3600" dirty="0">
                <a:latin typeface="Times New Roman" panose="02020603050405020304" pitchFamily="18" charset="0"/>
                <a:cs typeface="Times New Roman" panose="02020603050405020304" pitchFamily="18" charset="0"/>
              </a:rPr>
              <a:t> (μ) = (Σ</a:t>
            </a:r>
            <a:r>
              <a:rPr lang="en-IN" sz="3600" dirty="0">
                <a:latin typeface="Times New Roman" panose="02020603050405020304" pitchFamily="18" charset="0"/>
                <a:cs typeface="Times New Roman" panose="02020603050405020304" pitchFamily="18" charset="0"/>
              </a:rPr>
              <a:t>x) / n </a:t>
            </a:r>
          </a:p>
          <a:p>
            <a:pPr marL="0" indent="0">
              <a:buNone/>
            </a:pPr>
            <a:r>
              <a:rPr lang="en-IN" sz="3600" dirty="0">
                <a:latin typeface="Times New Roman" panose="02020603050405020304" pitchFamily="18" charset="0"/>
                <a:cs typeface="Times New Roman" panose="02020603050405020304" pitchFamily="18" charset="0"/>
                <a:sym typeface="Wingdings" panose="05000000000000000000" pitchFamily="2" charset="2"/>
              </a:rPr>
              <a:t>     sum of all values in dataset / total no. of values in dataset.</a:t>
            </a:r>
            <a:endParaRPr lang="en-IN"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Standard deviation</a:t>
            </a:r>
            <a:r>
              <a:rPr lang="en-IN" sz="3600" b="1" dirty="0">
                <a:latin typeface="Times New Roman" panose="02020603050405020304" pitchFamily="18" charset="0"/>
                <a:cs typeface="Times New Roman" panose="02020603050405020304" pitchFamily="18" charset="0"/>
                <a:sym typeface="Wingdings" panose="05000000000000000000" pitchFamily="2" charset="2"/>
              </a:rPr>
              <a:t> </a:t>
            </a:r>
            <a:r>
              <a:rPr lang="en-IN" sz="3600" dirty="0">
                <a:latin typeface="Times New Roman" panose="02020603050405020304" pitchFamily="18" charset="0"/>
                <a:cs typeface="Times New Roman" panose="02020603050405020304" pitchFamily="18" charset="0"/>
                <a:sym typeface="Wingdings" panose="05000000000000000000" pitchFamily="2" charset="2"/>
              </a:rPr>
              <a:t> </a:t>
            </a:r>
            <a:r>
              <a:rPr lang="en-IN" sz="3600" dirty="0">
                <a:latin typeface="Times New Roman" panose="02020603050405020304" pitchFamily="18" charset="0"/>
                <a:cs typeface="Times New Roman" panose="02020603050405020304" pitchFamily="18" charset="0"/>
              </a:rPr>
              <a:t>SD = √[(</a:t>
            </a:r>
            <a:r>
              <a:rPr lang="el-GR" sz="3600" dirty="0">
                <a:latin typeface="Times New Roman" panose="02020603050405020304" pitchFamily="18" charset="0"/>
                <a:cs typeface="Times New Roman" panose="02020603050405020304" pitchFamily="18" charset="0"/>
              </a:rPr>
              <a:t>Σ(</a:t>
            </a:r>
            <a:r>
              <a:rPr lang="en-IN" sz="3600" dirty="0">
                <a:latin typeface="Times New Roman" panose="02020603050405020304" pitchFamily="18" charset="0"/>
                <a:cs typeface="Times New Roman" panose="02020603050405020304" pitchFamily="18" charset="0"/>
              </a:rPr>
              <a:t>xi - </a:t>
            </a:r>
            <a:r>
              <a:rPr lang="el-GR" sz="3600" dirty="0">
                <a:latin typeface="Times New Roman" panose="02020603050405020304" pitchFamily="18" charset="0"/>
                <a:cs typeface="Times New Roman" panose="02020603050405020304" pitchFamily="18" charset="0"/>
              </a:rPr>
              <a:t>μ)²) / (</a:t>
            </a:r>
            <a:r>
              <a:rPr lang="en-IN" sz="3600" dirty="0">
                <a:latin typeface="Times New Roman" panose="02020603050405020304" pitchFamily="18" charset="0"/>
                <a:cs typeface="Times New Roman" panose="02020603050405020304" pitchFamily="18" charset="0"/>
              </a:rPr>
              <a:t>n - 1)]</a:t>
            </a:r>
          </a:p>
          <a:p>
            <a:pPr lvl="1"/>
            <a:r>
              <a:rPr lang="en-IN" sz="3600" dirty="0" err="1">
                <a:latin typeface="Times New Roman" panose="02020603050405020304" pitchFamily="18" charset="0"/>
                <a:cs typeface="Times New Roman" panose="02020603050405020304" pitchFamily="18" charset="0"/>
                <a:sym typeface="Wingdings" panose="05000000000000000000" pitchFamily="2" charset="2"/>
              </a:rPr>
              <a:t>varaiation</a:t>
            </a:r>
            <a:r>
              <a:rPr lang="en-IN" sz="3600" dirty="0">
                <a:latin typeface="Times New Roman" panose="02020603050405020304" pitchFamily="18" charset="0"/>
                <a:cs typeface="Times New Roman" panose="02020603050405020304" pitchFamily="18" charset="0"/>
                <a:sym typeface="Wingdings" panose="05000000000000000000" pitchFamily="2" charset="2"/>
              </a:rPr>
              <a:t> exists in a dataset.</a:t>
            </a:r>
            <a:endParaRPr lang="en-IN"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Entropy</a:t>
            </a:r>
            <a:r>
              <a:rPr lang="en-IN" sz="3600" dirty="0">
                <a:latin typeface="Times New Roman" panose="02020603050405020304" pitchFamily="18" charset="0"/>
                <a:cs typeface="Times New Roman" panose="02020603050405020304" pitchFamily="18" charset="0"/>
                <a:sym typeface="Wingdings" panose="05000000000000000000" pitchFamily="2" charset="2"/>
              </a:rPr>
              <a:t>  </a:t>
            </a:r>
            <a:r>
              <a:rPr lang="pt-BR" sz="3600" dirty="0">
                <a:latin typeface="Times New Roman" panose="02020603050405020304" pitchFamily="18" charset="0"/>
                <a:cs typeface="Times New Roman" panose="02020603050405020304" pitchFamily="18" charset="0"/>
              </a:rPr>
              <a:t>H(X) = - ∑ p(x) log2 p(x) </a:t>
            </a:r>
          </a:p>
          <a:p>
            <a:pPr lvl="1"/>
            <a:r>
              <a:rPr lang="pt-BR" sz="3600" dirty="0">
                <a:latin typeface="Times New Roman" panose="02020603050405020304" pitchFamily="18" charset="0"/>
                <a:cs typeface="Times New Roman" panose="02020603050405020304" pitchFamily="18" charset="0"/>
                <a:sym typeface="Wingdings" panose="05000000000000000000" pitchFamily="2" charset="2"/>
              </a:rPr>
              <a:t>measure of uncertainity and disorder of the affected leaf.</a:t>
            </a:r>
            <a:endParaRPr lang="en-IN"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RMS</a:t>
            </a:r>
            <a:r>
              <a:rPr lang="en-IN" sz="3600" b="1" dirty="0">
                <a:latin typeface="Times New Roman" panose="02020603050405020304" pitchFamily="18" charset="0"/>
                <a:cs typeface="Times New Roman" panose="02020603050405020304" pitchFamily="18" charset="0"/>
                <a:sym typeface="Wingdings" panose="05000000000000000000" pitchFamily="2" charset="2"/>
              </a:rPr>
              <a:t> </a:t>
            </a:r>
            <a:r>
              <a:rPr lang="en-IN" sz="3600" dirty="0">
                <a:latin typeface="Times New Roman" panose="02020603050405020304" pitchFamily="18" charset="0"/>
                <a:cs typeface="Times New Roman" panose="02020603050405020304" pitchFamily="18" charset="0"/>
                <a:sym typeface="Wingdings" panose="05000000000000000000" pitchFamily="2" charset="2"/>
              </a:rPr>
              <a:t> </a:t>
            </a:r>
            <a:r>
              <a:rPr lang="pt-BR" sz="3600" dirty="0">
                <a:latin typeface="Times New Roman" panose="02020603050405020304" pitchFamily="18" charset="0"/>
                <a:cs typeface="Times New Roman" panose="02020603050405020304" pitchFamily="18" charset="0"/>
              </a:rPr>
              <a:t>√[(x₁² + x₂² + ... + xₙ²) / n]</a:t>
            </a:r>
          </a:p>
          <a:p>
            <a:pPr lvl="1"/>
            <a:r>
              <a:rPr lang="en-IN" sz="3600" dirty="0">
                <a:latin typeface="Times New Roman" panose="02020603050405020304" pitchFamily="18" charset="0"/>
                <a:cs typeface="Times New Roman" panose="02020603050405020304" pitchFamily="18" charset="0"/>
                <a:sym typeface="Wingdings" panose="05000000000000000000" pitchFamily="2" charset="2"/>
              </a:rPr>
              <a:t>Arithmetic mean of the squares of a group of values.</a:t>
            </a:r>
            <a:endParaRPr lang="en-IN"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Variance</a:t>
            </a:r>
            <a:r>
              <a:rPr lang="en-IN" sz="3600" dirty="0">
                <a:latin typeface="Times New Roman" panose="02020603050405020304" pitchFamily="18" charset="0"/>
                <a:cs typeface="Times New Roman" panose="02020603050405020304" pitchFamily="18" charset="0"/>
                <a:sym typeface="Wingdings" panose="05000000000000000000" pitchFamily="2" charset="2"/>
              </a:rPr>
              <a:t>  </a:t>
            </a:r>
            <a:r>
              <a:rPr lang="el-GR" sz="3600" dirty="0">
                <a:latin typeface="Times New Roman" panose="02020603050405020304" pitchFamily="18" charset="0"/>
                <a:cs typeface="Times New Roman" panose="02020603050405020304" pitchFamily="18" charset="0"/>
              </a:rPr>
              <a:t>σ² =</a:t>
            </a:r>
            <a:r>
              <a:rPr lang="en-IN" sz="3600" dirty="0">
                <a:latin typeface="Times New Roman" panose="02020603050405020304" pitchFamily="18" charset="0"/>
                <a:cs typeface="Times New Roman" panose="02020603050405020304" pitchFamily="18" charset="0"/>
              </a:rPr>
              <a:t> </a:t>
            </a:r>
            <a:r>
              <a:rPr lang="el-GR" sz="3600" dirty="0">
                <a:latin typeface="Times New Roman" panose="02020603050405020304" pitchFamily="18" charset="0"/>
                <a:cs typeface="Times New Roman" panose="02020603050405020304" pitchFamily="18" charset="0"/>
              </a:rPr>
              <a:t>Σ(xi - μ)² / (n - 1)</a:t>
            </a:r>
            <a:endParaRPr lang="en-IN" sz="3600" dirty="0">
              <a:latin typeface="Times New Roman" panose="02020603050405020304" pitchFamily="18" charset="0"/>
              <a:cs typeface="Times New Roman" panose="02020603050405020304" pitchFamily="18" charset="0"/>
            </a:endParaRPr>
          </a:p>
          <a:p>
            <a:pPr lvl="1"/>
            <a:r>
              <a:rPr lang="en-IN" sz="3600" dirty="0" err="1">
                <a:latin typeface="Times New Roman" panose="02020603050405020304" pitchFamily="18" charset="0"/>
                <a:cs typeface="Times New Roman" panose="02020603050405020304" pitchFamily="18" charset="0"/>
                <a:sym typeface="Wingdings" panose="05000000000000000000" pitchFamily="2" charset="2"/>
              </a:rPr>
              <a:t>Differrence</a:t>
            </a:r>
            <a:r>
              <a:rPr lang="en-IN" sz="3600" dirty="0">
                <a:latin typeface="Times New Roman" panose="02020603050405020304" pitchFamily="18" charset="0"/>
                <a:cs typeface="Times New Roman" panose="02020603050405020304" pitchFamily="18" charset="0"/>
                <a:sym typeface="Wingdings" panose="05000000000000000000" pitchFamily="2" charset="2"/>
              </a:rPr>
              <a:t> between healthy and affected leaf.</a:t>
            </a:r>
          </a:p>
          <a:p>
            <a:pPr marL="457200" indent="-4572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Smoothness</a:t>
            </a:r>
            <a:r>
              <a:rPr lang="en-IN" sz="3600" dirty="0">
                <a:latin typeface="Times New Roman" panose="02020603050405020304" pitchFamily="18" charset="0"/>
                <a:cs typeface="Times New Roman" panose="02020603050405020304" pitchFamily="18" charset="0"/>
                <a:sym typeface="Wingdings" panose="05000000000000000000" pitchFamily="2" charset="2"/>
              </a:rPr>
              <a:t>  </a:t>
            </a:r>
            <a:r>
              <a:rPr lang="el-GR" sz="3600" dirty="0">
                <a:latin typeface="Times New Roman" panose="02020603050405020304" pitchFamily="18" charset="0"/>
                <a:cs typeface="Times New Roman" panose="02020603050405020304" pitchFamily="18" charset="0"/>
              </a:rPr>
              <a:t>1 - (σ / (σ + 1))</a:t>
            </a:r>
            <a:endParaRPr lang="en-IN" sz="3600" dirty="0">
              <a:latin typeface="Times New Roman" panose="02020603050405020304" pitchFamily="18" charset="0"/>
              <a:cs typeface="Times New Roman" panose="02020603050405020304" pitchFamily="18" charset="0"/>
            </a:endParaRPr>
          </a:p>
          <a:p>
            <a:pPr lvl="1"/>
            <a:r>
              <a:rPr lang="en-IN" sz="3600" dirty="0">
                <a:latin typeface="Times New Roman" panose="02020603050405020304" pitchFamily="18" charset="0"/>
                <a:cs typeface="Times New Roman" panose="02020603050405020304" pitchFamily="18" charset="0"/>
                <a:sym typeface="Wingdings" panose="05000000000000000000" pitchFamily="2" charset="2"/>
              </a:rPr>
              <a:t>Texture of healthy leaf.</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17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748F-9D73-23E9-0A89-1A4E9768D07E}"/>
              </a:ext>
            </a:extLst>
          </p:cNvPr>
          <p:cNvSpPr>
            <a:spLocks noGrp="1"/>
          </p:cNvSpPr>
          <p:nvPr>
            <p:ph type="title"/>
          </p:nvPr>
        </p:nvSpPr>
        <p:spPr>
          <a:xfrm>
            <a:off x="457200" y="500607"/>
            <a:ext cx="7772400" cy="909094"/>
          </a:xfrm>
        </p:spPr>
        <p:txBody>
          <a:bodyPr/>
          <a:lstStyle/>
          <a:p>
            <a:r>
              <a:rPr lang="en-US" u="sng" dirty="0">
                <a:solidFill>
                  <a:schemeClr val="accent1"/>
                </a:solidFill>
                <a:latin typeface="Berlin Sans FB" panose="020E0602020502020306" pitchFamily="34" charset="0"/>
              </a:rPr>
              <a:t>FUTURE SCOPE</a:t>
            </a:r>
            <a:endParaRPr lang="en-IN" u="sng" dirty="0">
              <a:solidFill>
                <a:schemeClr val="accent1"/>
              </a:solidFill>
              <a:latin typeface="Berlin Sans FB" panose="020E0602020502020306" pitchFamily="34" charset="0"/>
            </a:endParaRPr>
          </a:p>
        </p:txBody>
      </p:sp>
      <p:sp>
        <p:nvSpPr>
          <p:cNvPr id="4" name="Freeform 5">
            <a:extLst>
              <a:ext uri="{FF2B5EF4-FFF2-40B4-BE49-F238E27FC236}">
                <a16:creationId xmlns:a16="http://schemas.microsoft.com/office/drawing/2014/main" id="{8FD290D7-F8BD-6B98-93DC-AFFA65D62770}"/>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AF0C50FA-67FD-2A37-F54D-29A3680D522B}"/>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7" name="Rectangle 1">
            <a:extLst>
              <a:ext uri="{FF2B5EF4-FFF2-40B4-BE49-F238E27FC236}">
                <a16:creationId xmlns:a16="http://schemas.microsoft.com/office/drawing/2014/main" id="{4E9389F7-BDD4-C3F2-7DCD-630C232E5988}"/>
              </a:ext>
            </a:extLst>
          </p:cNvPr>
          <p:cNvSpPr>
            <a:spLocks noChangeArrowheads="1"/>
          </p:cNvSpPr>
          <p:nvPr/>
        </p:nvSpPr>
        <p:spPr bwMode="auto">
          <a:xfrm rot="10800000" flipV="1">
            <a:off x="1219200" y="1587629"/>
            <a:ext cx="1600200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3200" dirty="0"/>
              <a:t>The implementation of leaf disease detection using image processing opens up numerous possibilities for future development and application.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Integration with IoT Devices</a:t>
            </a:r>
            <a:r>
              <a:rPr kumimoji="0" lang="en-US" altLang="en-US" sz="3200" b="0" i="0" u="none" strike="noStrike" cap="none" normalizeH="0" baseline="0" dirty="0">
                <a:ln>
                  <a:noFill/>
                </a:ln>
                <a:solidFill>
                  <a:schemeClr val="tx1"/>
                </a:solidFill>
                <a:effectLst/>
                <a:latin typeface="Arial" panose="020B0604020202020204" pitchFamily="34" charset="0"/>
              </a:rPr>
              <a:t>: Incorporating IoT sensors and devices can automate real-time monitoring of plant health in large agricultural fields, providing farmers with instant alerts and actionable data.</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3200" b="0" i="0" u="none" strike="noStrike" cap="none" normalizeH="0" baseline="0" dirty="0">
                <a:ln>
                  <a:noFill/>
                </a:ln>
                <a:solidFill>
                  <a:schemeClr val="tx1"/>
                </a:solidFill>
                <a:effectLst/>
                <a:latin typeface="Arial" panose="020B0604020202020204" pitchFamily="34" charset="0"/>
              </a:rPr>
              <a:t>: Creating a mobile application with an intuitive GUI can make disease detection accessible to farmers, enabling them to capture leaf images using their smartphones and receive instant diagnosis.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AI and Deep Learning Enhancement</a:t>
            </a:r>
            <a:r>
              <a:rPr kumimoji="0" lang="en-US" altLang="en-US" sz="3200" b="0" i="0" u="none" strike="noStrike" cap="none" normalizeH="0" baseline="0" dirty="0">
                <a:ln>
                  <a:noFill/>
                </a:ln>
                <a:solidFill>
                  <a:schemeClr val="tx1"/>
                </a:solidFill>
                <a:effectLst/>
                <a:latin typeface="Arial" panose="020B0604020202020204" pitchFamily="34" charset="0"/>
              </a:rPr>
              <a:t>: Implementing advanced machine learning models, particularly deep learning (CNNs), can improve the accuracy of disease classification, especially for complex or multiple infections.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7257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755C8-381F-B1F8-499A-2C01D96C65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974D3-30A7-8C05-0B22-E27C0C999554}"/>
              </a:ext>
            </a:extLst>
          </p:cNvPr>
          <p:cNvSpPr>
            <a:spLocks noGrp="1"/>
          </p:cNvSpPr>
          <p:nvPr>
            <p:ph type="title"/>
          </p:nvPr>
        </p:nvSpPr>
        <p:spPr>
          <a:xfrm>
            <a:off x="457200" y="500607"/>
            <a:ext cx="7772400" cy="909094"/>
          </a:xfrm>
        </p:spPr>
        <p:txBody>
          <a:bodyPr/>
          <a:lstStyle/>
          <a:p>
            <a:r>
              <a:rPr lang="en-US" u="sng" dirty="0">
                <a:solidFill>
                  <a:schemeClr val="accent1"/>
                </a:solidFill>
                <a:latin typeface="Berlin Sans FB" panose="020E0602020502020306" pitchFamily="34" charset="0"/>
              </a:rPr>
              <a:t>ADVANTAGES</a:t>
            </a:r>
            <a:endParaRPr lang="en-IN" u="sng" dirty="0">
              <a:solidFill>
                <a:schemeClr val="accent1"/>
              </a:solidFill>
              <a:latin typeface="Berlin Sans FB" panose="020E0602020502020306" pitchFamily="34" charset="0"/>
            </a:endParaRPr>
          </a:p>
        </p:txBody>
      </p:sp>
      <p:sp>
        <p:nvSpPr>
          <p:cNvPr id="4" name="Freeform 5">
            <a:extLst>
              <a:ext uri="{FF2B5EF4-FFF2-40B4-BE49-F238E27FC236}">
                <a16:creationId xmlns:a16="http://schemas.microsoft.com/office/drawing/2014/main" id="{21F1F3BA-3858-66A0-83C7-89AB969DC08B}"/>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081FB694-3985-41F2-60A7-8B3E0F7F11B6}"/>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6" name="Rectangle 1">
            <a:extLst>
              <a:ext uri="{FF2B5EF4-FFF2-40B4-BE49-F238E27FC236}">
                <a16:creationId xmlns:a16="http://schemas.microsoft.com/office/drawing/2014/main" id="{05F6E593-9A39-103D-3241-F9C6F06C09DC}"/>
              </a:ext>
            </a:extLst>
          </p:cNvPr>
          <p:cNvSpPr>
            <a:spLocks noGrp="1" noChangeArrowheads="1"/>
          </p:cNvSpPr>
          <p:nvPr>
            <p:ph type="body" idx="1"/>
          </p:nvPr>
        </p:nvSpPr>
        <p:spPr bwMode="auto">
          <a:xfrm>
            <a:off x="990600" y="1409700"/>
            <a:ext cx="16306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badi" panose="020B0604020104020204" pitchFamily="34" charset="0"/>
              </a:rPr>
              <a:t>Early Detection</a:t>
            </a:r>
            <a:r>
              <a:rPr kumimoji="0" lang="en-US" altLang="en-US" sz="3200" b="0" i="0" u="none" strike="noStrike" cap="none" normalizeH="0" baseline="0" dirty="0">
                <a:ln>
                  <a:noFill/>
                </a:ln>
                <a:solidFill>
                  <a:schemeClr val="tx1"/>
                </a:solidFill>
                <a:effectLst/>
                <a:latin typeface="Abadi" panose="020B0604020104020204" pitchFamily="34" charset="0"/>
              </a:rPr>
              <a:t>: Identifying diseases in their early stages helps prevent the spread of infections and minimizes damage to crops.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badi" panose="020B0604020104020204" pitchFamily="34" charset="0"/>
              </a:rPr>
              <a:t>Increased Crop Yield</a:t>
            </a:r>
            <a:r>
              <a:rPr kumimoji="0" lang="en-US" altLang="en-US" sz="3200" b="0" i="0" u="none" strike="noStrike" cap="none" normalizeH="0" baseline="0" dirty="0">
                <a:ln>
                  <a:noFill/>
                </a:ln>
                <a:solidFill>
                  <a:schemeClr val="tx1"/>
                </a:solidFill>
                <a:effectLst/>
                <a:latin typeface="Abadi" panose="020B0604020104020204" pitchFamily="34" charset="0"/>
              </a:rPr>
              <a:t>: Timely detection and treatment ensure healthier plants, leading to better productivity and yield.</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3200" b="1" dirty="0">
                <a:solidFill>
                  <a:schemeClr val="tx1"/>
                </a:solidFill>
                <a:latin typeface="Abadi" panose="020B0604020104020204" pitchFamily="34" charset="0"/>
              </a:rPr>
              <a:t>Environmentally Friendly</a:t>
            </a:r>
            <a:r>
              <a:rPr lang="en-US" sz="3200" dirty="0">
                <a:solidFill>
                  <a:schemeClr val="tx1"/>
                </a:solidFill>
                <a:latin typeface="Abadi" panose="020B0604020104020204" pitchFamily="34" charset="0"/>
              </a:rPr>
              <a:t>: Accurate detection reduces the excessive use of chemicals, contributing to sustainable farming practices.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3200" b="1" dirty="0">
                <a:solidFill>
                  <a:schemeClr val="tx1"/>
                </a:solidFill>
                <a:latin typeface="Abadi" panose="020B0604020104020204" pitchFamily="34" charset="0"/>
              </a:rPr>
              <a:t>Enhanced Food Security: </a:t>
            </a:r>
            <a:r>
              <a:rPr lang="en-US" sz="3200" dirty="0">
                <a:solidFill>
                  <a:schemeClr val="tx1"/>
                </a:solidFill>
                <a:latin typeface="Abadi" panose="020B0604020104020204" pitchFamily="34" charset="0"/>
              </a:rPr>
              <a:t>Healthy crops lead to stable food production, contributing to global food security</a:t>
            </a:r>
            <a:r>
              <a:rPr lang="en-US" sz="3200" dirty="0">
                <a:latin typeface="Abadi" panose="020B0604020104020204" pitchFamily="34" charset="0"/>
              </a:rPr>
              <a:t>.</a:t>
            </a:r>
            <a:endParaRPr kumimoji="0" lang="en-US" altLang="en-US" sz="3200" b="0" i="0" u="none" strike="noStrike" cap="none" normalizeH="0" baseline="0" dirty="0">
              <a:ln>
                <a:noFill/>
              </a:ln>
              <a:solidFill>
                <a:schemeClr val="tx1"/>
              </a:solidFill>
              <a:effectLst/>
              <a:latin typeface="Abadi" panose="020B0604020104020204" pitchFamily="34" charset="0"/>
            </a:endParaRPr>
          </a:p>
        </p:txBody>
      </p:sp>
      <p:sp>
        <p:nvSpPr>
          <p:cNvPr id="8" name="TextBox 7">
            <a:extLst>
              <a:ext uri="{FF2B5EF4-FFF2-40B4-BE49-F238E27FC236}">
                <a16:creationId xmlns:a16="http://schemas.microsoft.com/office/drawing/2014/main" id="{D99C7CBB-A1B5-9E88-F39D-BDC5CF72A66D}"/>
              </a:ext>
            </a:extLst>
          </p:cNvPr>
          <p:cNvSpPr txBox="1"/>
          <p:nvPr/>
        </p:nvSpPr>
        <p:spPr>
          <a:xfrm>
            <a:off x="659524" y="5790611"/>
            <a:ext cx="7367752" cy="707886"/>
          </a:xfrm>
          <a:prstGeom prst="rect">
            <a:avLst/>
          </a:prstGeom>
          <a:noFill/>
        </p:spPr>
        <p:txBody>
          <a:bodyPr wrap="square">
            <a:spAutoFit/>
          </a:bodyPr>
          <a:lstStyle/>
          <a:p>
            <a:r>
              <a:rPr lang="en-US" sz="4000" b="1" u="sng" dirty="0">
                <a:solidFill>
                  <a:schemeClr val="accent1"/>
                </a:solidFill>
                <a:latin typeface="Berlin Sans FB" panose="020E0602020502020306" pitchFamily="34" charset="0"/>
              </a:rPr>
              <a:t>APPLICATIONS</a:t>
            </a:r>
            <a:endParaRPr lang="en-IN" sz="4000" u="sng" dirty="0">
              <a:solidFill>
                <a:schemeClr val="accent1"/>
              </a:solidFill>
              <a:latin typeface="Berlin Sans FB" panose="020E0602020502020306" pitchFamily="34" charset="0"/>
            </a:endParaRPr>
          </a:p>
        </p:txBody>
      </p:sp>
      <p:sp>
        <p:nvSpPr>
          <p:cNvPr id="10" name="TextBox 9">
            <a:extLst>
              <a:ext uri="{FF2B5EF4-FFF2-40B4-BE49-F238E27FC236}">
                <a16:creationId xmlns:a16="http://schemas.microsoft.com/office/drawing/2014/main" id="{CF40678E-07D8-3168-EBD0-6B5D15966B93}"/>
              </a:ext>
            </a:extLst>
          </p:cNvPr>
          <p:cNvSpPr txBox="1"/>
          <p:nvPr/>
        </p:nvSpPr>
        <p:spPr>
          <a:xfrm>
            <a:off x="959068" y="6847535"/>
            <a:ext cx="15881131" cy="2062103"/>
          </a:xfrm>
          <a:prstGeom prst="rect">
            <a:avLst/>
          </a:prstGeom>
          <a:noFill/>
        </p:spPr>
        <p:txBody>
          <a:bodyPr wrap="square">
            <a:spAutoFit/>
          </a:bodyPr>
          <a:lstStyle/>
          <a:p>
            <a:pPr marL="457200" indent="-457200" algn="just">
              <a:buFont typeface="Arial" panose="020B0604020202020204" pitchFamily="34" charset="0"/>
              <a:buChar char="•"/>
            </a:pPr>
            <a:r>
              <a:rPr lang="en-US" sz="3200" dirty="0">
                <a:latin typeface="Abadi" panose="020B0604020104020204" pitchFamily="34" charset="0"/>
              </a:rPr>
              <a:t>Detecting diseases on leaf of plant at early stages gives strength to overcome it and treat it appropriately by providing the details to the farmer that which prevention action should be taken.</a:t>
            </a:r>
          </a:p>
          <a:p>
            <a:pPr marL="457200" indent="-457200" algn="just">
              <a:buFont typeface="Arial" panose="020B0604020202020204" pitchFamily="34" charset="0"/>
              <a:buChar char="•"/>
            </a:pPr>
            <a:r>
              <a:rPr lang="en-US" sz="3200" dirty="0">
                <a:latin typeface="Abadi" panose="020B0604020104020204" pitchFamily="34" charset="0"/>
              </a:rPr>
              <a:t>Agriculture crop diseases detection for treatment..</a:t>
            </a:r>
            <a:endParaRPr lang="en-IN" sz="3200" dirty="0">
              <a:latin typeface="Abadi" panose="020B0604020104020204" pitchFamily="34" charset="0"/>
            </a:endParaRPr>
          </a:p>
        </p:txBody>
      </p:sp>
    </p:spTree>
    <p:extLst>
      <p:ext uri="{BB962C8B-B14F-4D97-AF65-F5344CB8AC3E}">
        <p14:creationId xmlns:p14="http://schemas.microsoft.com/office/powerpoint/2010/main" val="391520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9CFA-9D7D-6BB4-5DB3-765FF5E0C6C0}"/>
              </a:ext>
            </a:extLst>
          </p:cNvPr>
          <p:cNvSpPr>
            <a:spLocks noGrp="1"/>
          </p:cNvSpPr>
          <p:nvPr>
            <p:ph type="title"/>
          </p:nvPr>
        </p:nvSpPr>
        <p:spPr>
          <a:xfrm>
            <a:off x="1219200" y="770740"/>
            <a:ext cx="7772400" cy="1362075"/>
          </a:xfrm>
        </p:spPr>
        <p:txBody>
          <a:bodyPr>
            <a:normAutofit/>
          </a:bodyPr>
          <a:lstStyle/>
          <a:p>
            <a:r>
              <a:rPr lang="en-US" sz="4800" u="sng" dirty="0">
                <a:solidFill>
                  <a:schemeClr val="accent1"/>
                </a:solidFill>
                <a:latin typeface="Berlin Sans FB" panose="020E0602020502020306" pitchFamily="34" charset="0"/>
              </a:rPr>
              <a:t>CONCLUSION</a:t>
            </a:r>
            <a:endParaRPr lang="en-IN" sz="4800" dirty="0"/>
          </a:p>
        </p:txBody>
      </p:sp>
      <p:sp>
        <p:nvSpPr>
          <p:cNvPr id="5" name="TextBox 4">
            <a:extLst>
              <a:ext uri="{FF2B5EF4-FFF2-40B4-BE49-F238E27FC236}">
                <a16:creationId xmlns:a16="http://schemas.microsoft.com/office/drawing/2014/main" id="{251B64EF-341C-69AB-9253-8EF9E0707A41}"/>
              </a:ext>
            </a:extLst>
          </p:cNvPr>
          <p:cNvSpPr txBox="1"/>
          <p:nvPr/>
        </p:nvSpPr>
        <p:spPr>
          <a:xfrm>
            <a:off x="1371600" y="1896457"/>
            <a:ext cx="15087600" cy="6001643"/>
          </a:xfrm>
          <a:prstGeom prst="rect">
            <a:avLst/>
          </a:prstGeom>
          <a:noFill/>
        </p:spPr>
        <p:txBody>
          <a:bodyPr wrap="square">
            <a:spAutoFit/>
          </a:bodyPr>
          <a:lstStyle/>
          <a:p>
            <a:pPr algn="just"/>
            <a:r>
              <a:rPr lang="en-US" sz="3200" dirty="0">
                <a:latin typeface="Abadi" panose="020B0604020104020204" pitchFamily="34" charset="0"/>
              </a:rPr>
              <a:t>	Leaf disease detection using image processing is a powerful and efficient approach to identifying plant diseases at an early stage. By leveraging </a:t>
            </a:r>
            <a:r>
              <a:rPr lang="en-US" sz="3200" b="1" dirty="0">
                <a:latin typeface="Abadi" panose="020B0604020104020204" pitchFamily="34" charset="0"/>
              </a:rPr>
              <a:t>image processing techniques</a:t>
            </a:r>
            <a:r>
              <a:rPr lang="en-US" sz="3200" dirty="0">
                <a:latin typeface="Abadi" panose="020B0604020104020204" pitchFamily="34" charset="0"/>
              </a:rPr>
              <a:t>, such as </a:t>
            </a:r>
            <a:r>
              <a:rPr lang="en-US" sz="3200" b="1" dirty="0">
                <a:latin typeface="Abadi" panose="020B0604020104020204" pitchFamily="34" charset="0"/>
              </a:rPr>
              <a:t>K-Means clustering for segmentation, feature extraction methods, and classification using machine learning algorithms like SVM and CNN</a:t>
            </a:r>
            <a:r>
              <a:rPr lang="en-US" sz="3200" dirty="0">
                <a:latin typeface="Abadi" panose="020B0604020104020204" pitchFamily="34" charset="0"/>
              </a:rPr>
              <a:t>, this system provides a </a:t>
            </a:r>
            <a:r>
              <a:rPr lang="en-US" sz="3200" b="1" dirty="0">
                <a:latin typeface="Abadi" panose="020B0604020104020204" pitchFamily="34" charset="0"/>
              </a:rPr>
              <a:t>fast, accurate, and automated</a:t>
            </a:r>
            <a:r>
              <a:rPr lang="en-US" sz="3200" dirty="0">
                <a:latin typeface="Abadi" panose="020B0604020104020204" pitchFamily="34" charset="0"/>
              </a:rPr>
              <a:t> solution for disease identification.</a:t>
            </a:r>
          </a:p>
          <a:p>
            <a:pPr algn="just"/>
            <a:r>
              <a:rPr lang="en-US" sz="3200" dirty="0">
                <a:latin typeface="Abadi" panose="020B0604020104020204" pitchFamily="34" charset="0"/>
              </a:rPr>
              <a:t>	This technology helps </a:t>
            </a:r>
            <a:r>
              <a:rPr lang="en-US" sz="3200" b="1" dirty="0">
                <a:latin typeface="Abadi" panose="020B0604020104020204" pitchFamily="34" charset="0"/>
              </a:rPr>
              <a:t>reduce crop losses, minimize pesticide usage, and improve agricultural productivity</a:t>
            </a:r>
            <a:r>
              <a:rPr lang="en-US" sz="3200" dirty="0">
                <a:latin typeface="Abadi" panose="020B0604020104020204" pitchFamily="34" charset="0"/>
              </a:rPr>
              <a:t>. With advancements in </a:t>
            </a:r>
            <a:r>
              <a:rPr lang="en-US" sz="3200" b="1" dirty="0">
                <a:latin typeface="Abadi" panose="020B0604020104020204" pitchFamily="34" charset="0"/>
              </a:rPr>
              <a:t>AI and deep learning</a:t>
            </a:r>
            <a:r>
              <a:rPr lang="en-US" sz="3200" dirty="0">
                <a:latin typeface="Abadi" panose="020B0604020104020204" pitchFamily="34" charset="0"/>
              </a:rPr>
              <a:t>, future developments can enhance accuracy and enable </a:t>
            </a:r>
            <a:r>
              <a:rPr lang="en-US" sz="3200" b="1" dirty="0">
                <a:latin typeface="Abadi" panose="020B0604020104020204" pitchFamily="34" charset="0"/>
              </a:rPr>
              <a:t>real-time disease detection through mobile applications and cloud-based systems</a:t>
            </a:r>
            <a:r>
              <a:rPr lang="en-US" sz="3200" dirty="0">
                <a:latin typeface="Abadi" panose="020B0604020104020204" pitchFamily="34" charset="0"/>
              </a:rPr>
              <a:t>.</a:t>
            </a:r>
          </a:p>
          <a:p>
            <a:pPr algn="just"/>
            <a:r>
              <a:rPr lang="en-US" sz="3200" dirty="0">
                <a:latin typeface="Abadi" panose="020B0604020104020204" pitchFamily="34" charset="0"/>
              </a:rPr>
              <a:t>	Implementing </a:t>
            </a:r>
            <a:r>
              <a:rPr lang="en-US" sz="3200" b="1" dirty="0">
                <a:latin typeface="Abadi" panose="020B0604020104020204" pitchFamily="34" charset="0"/>
              </a:rPr>
              <a:t>automated leaf disease detection</a:t>
            </a:r>
            <a:r>
              <a:rPr lang="en-US" sz="3200" dirty="0">
                <a:latin typeface="Abadi" panose="020B0604020104020204" pitchFamily="34" charset="0"/>
              </a:rPr>
              <a:t> ensures </a:t>
            </a:r>
            <a:r>
              <a:rPr lang="en-US" sz="3200" b="1" dirty="0">
                <a:latin typeface="Abadi" panose="020B0604020104020204" pitchFamily="34" charset="0"/>
              </a:rPr>
              <a:t>sustainable farming practices, increases food security, and supports farmers with data-driven solutions</a:t>
            </a:r>
            <a:r>
              <a:rPr lang="en-US" sz="3200" dirty="0">
                <a:latin typeface="Abadi" panose="020B0604020104020204" pitchFamily="34" charset="0"/>
              </a:rPr>
              <a:t> for plant health monitoring. 🚀🌿</a:t>
            </a:r>
          </a:p>
        </p:txBody>
      </p:sp>
      <p:sp>
        <p:nvSpPr>
          <p:cNvPr id="6" name="Freeform 5">
            <a:extLst>
              <a:ext uri="{FF2B5EF4-FFF2-40B4-BE49-F238E27FC236}">
                <a16:creationId xmlns:a16="http://schemas.microsoft.com/office/drawing/2014/main" id="{E76CD291-BB45-4E32-F299-0C78A99B2050}"/>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7" name="Freeform 6">
            <a:extLst>
              <a:ext uri="{FF2B5EF4-FFF2-40B4-BE49-F238E27FC236}">
                <a16:creationId xmlns:a16="http://schemas.microsoft.com/office/drawing/2014/main" id="{91E18D94-6171-A654-F243-2B3F4D9B56CA}"/>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338448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622F-41EC-7C51-E2E9-3940E8BAFA28}"/>
              </a:ext>
            </a:extLst>
          </p:cNvPr>
          <p:cNvSpPr>
            <a:spLocks noGrp="1"/>
          </p:cNvSpPr>
          <p:nvPr>
            <p:ph type="title"/>
          </p:nvPr>
        </p:nvSpPr>
        <p:spPr>
          <a:xfrm>
            <a:off x="978376" y="839672"/>
            <a:ext cx="7772400" cy="1362075"/>
          </a:xfrm>
        </p:spPr>
        <p:txBody>
          <a:bodyPr>
            <a:normAutofit/>
          </a:bodyPr>
          <a:lstStyle/>
          <a:p>
            <a:r>
              <a:rPr lang="en-US" sz="4400" u="sng" dirty="0">
                <a:solidFill>
                  <a:schemeClr val="accent1"/>
                </a:solidFill>
                <a:latin typeface="Berlin Sans FB" panose="020E0602020502020306" pitchFamily="34" charset="0"/>
              </a:rPr>
              <a:t>Reference's</a:t>
            </a:r>
            <a:endParaRPr lang="en-IN" sz="4400" u="sng" dirty="0">
              <a:solidFill>
                <a:schemeClr val="accent1"/>
              </a:solidFill>
              <a:latin typeface="Berlin Sans FB" panose="020E0602020502020306" pitchFamily="34" charset="0"/>
            </a:endParaRPr>
          </a:p>
        </p:txBody>
      </p:sp>
      <p:sp>
        <p:nvSpPr>
          <p:cNvPr id="3" name="Text Placeholder 2">
            <a:extLst>
              <a:ext uri="{FF2B5EF4-FFF2-40B4-BE49-F238E27FC236}">
                <a16:creationId xmlns:a16="http://schemas.microsoft.com/office/drawing/2014/main" id="{BC73671F-7C06-94BE-DA71-B5BF3644EA6C}"/>
              </a:ext>
            </a:extLst>
          </p:cNvPr>
          <p:cNvSpPr>
            <a:spLocks noGrp="1"/>
          </p:cNvSpPr>
          <p:nvPr>
            <p:ph type="body" idx="1"/>
          </p:nvPr>
        </p:nvSpPr>
        <p:spPr>
          <a:xfrm>
            <a:off x="1008856" y="1333500"/>
            <a:ext cx="16270288" cy="5410200"/>
          </a:xfrm>
        </p:spPr>
        <p:txBody>
          <a:bodyPr>
            <a:normAutofit/>
          </a:bodyPr>
          <a:lstStyle/>
          <a:p>
            <a:pPr marL="457200" indent="-457200" algn="just">
              <a:buAutoNum type="arabicPeriod"/>
            </a:pPr>
            <a:r>
              <a:rPr lang="en-IN" sz="3200" dirty="0">
                <a:solidFill>
                  <a:schemeClr val="tx1"/>
                </a:solidFill>
                <a:latin typeface="Abadi" panose="020B0604020104020204" pitchFamily="34" charset="0"/>
              </a:rPr>
              <a:t>Shrivastava, V., &amp; Singh, P. (2021). "Leaf Disease Detection Using Image Processing Techniques: A Comprehensive Review." International Journal of Computer Applications. </a:t>
            </a:r>
          </a:p>
          <a:p>
            <a:pPr marL="457200" indent="-457200" algn="just">
              <a:buAutoNum type="arabicPeriod"/>
            </a:pPr>
            <a:r>
              <a:rPr lang="en-IN" sz="3200" dirty="0">
                <a:solidFill>
                  <a:schemeClr val="tx1"/>
                </a:solidFill>
                <a:latin typeface="Abadi" panose="020B0604020104020204" pitchFamily="34" charset="0"/>
              </a:rPr>
              <a:t> Brahimi, M., </a:t>
            </a:r>
            <a:r>
              <a:rPr lang="en-IN" sz="3200" dirty="0" err="1">
                <a:solidFill>
                  <a:schemeClr val="tx1"/>
                </a:solidFill>
                <a:latin typeface="Abadi" panose="020B0604020104020204" pitchFamily="34" charset="0"/>
              </a:rPr>
              <a:t>Boukhalfa</a:t>
            </a:r>
            <a:r>
              <a:rPr lang="en-IN" sz="3200" dirty="0">
                <a:solidFill>
                  <a:schemeClr val="tx1"/>
                </a:solidFill>
                <a:latin typeface="Abadi" panose="020B0604020104020204" pitchFamily="34" charset="0"/>
              </a:rPr>
              <a:t>, K., &amp; Moussaoui, A. (2018). "Deep learning for plant diseases: Detection and saliency map visualisation." Multimedia Tools and Applications. </a:t>
            </a:r>
          </a:p>
          <a:p>
            <a:pPr marL="457200" indent="-457200" algn="just">
              <a:buAutoNum type="arabicPeriod"/>
            </a:pPr>
            <a:r>
              <a:rPr lang="en-IN" sz="3200" dirty="0">
                <a:solidFill>
                  <a:schemeClr val="tx1"/>
                </a:solidFill>
                <a:latin typeface="Abadi" panose="020B0604020104020204" pitchFamily="34" charset="0"/>
              </a:rPr>
              <a:t>Amara, J., </a:t>
            </a:r>
            <a:r>
              <a:rPr lang="en-IN" sz="3200" dirty="0" err="1">
                <a:solidFill>
                  <a:schemeClr val="tx1"/>
                </a:solidFill>
                <a:latin typeface="Abadi" panose="020B0604020104020204" pitchFamily="34" charset="0"/>
              </a:rPr>
              <a:t>Bouaziz</a:t>
            </a:r>
            <a:r>
              <a:rPr lang="en-IN" sz="3200" dirty="0">
                <a:solidFill>
                  <a:schemeClr val="tx1"/>
                </a:solidFill>
                <a:latin typeface="Abadi" panose="020B0604020104020204" pitchFamily="34" charset="0"/>
              </a:rPr>
              <a:t>, B., &amp; </a:t>
            </a:r>
            <a:r>
              <a:rPr lang="en-IN" sz="3200" dirty="0" err="1">
                <a:solidFill>
                  <a:schemeClr val="tx1"/>
                </a:solidFill>
                <a:latin typeface="Abadi" panose="020B0604020104020204" pitchFamily="34" charset="0"/>
              </a:rPr>
              <a:t>Algergawy</a:t>
            </a:r>
            <a:r>
              <a:rPr lang="en-IN" sz="3200" dirty="0">
                <a:solidFill>
                  <a:schemeClr val="tx1"/>
                </a:solidFill>
                <a:latin typeface="Abadi" panose="020B0604020104020204" pitchFamily="34" charset="0"/>
              </a:rPr>
              <a:t>, A. (2017). "A Deep Learning-based Approach for Banana Leaf Diseases Classification." </a:t>
            </a:r>
            <a:r>
              <a:rPr lang="en-IN" sz="3200" dirty="0" err="1">
                <a:solidFill>
                  <a:schemeClr val="tx1"/>
                </a:solidFill>
                <a:latin typeface="Abadi" panose="020B0604020104020204" pitchFamily="34" charset="0"/>
              </a:rPr>
              <a:t>arXiv</a:t>
            </a:r>
            <a:r>
              <a:rPr lang="en-IN" sz="3200" dirty="0">
                <a:solidFill>
                  <a:schemeClr val="tx1"/>
                </a:solidFill>
                <a:latin typeface="Abadi" panose="020B0604020104020204" pitchFamily="34" charset="0"/>
              </a:rPr>
              <a:t> Preprint.</a:t>
            </a:r>
          </a:p>
          <a:p>
            <a:pPr marL="457200" indent="-457200" algn="just">
              <a:buAutoNum type="arabicPeriod"/>
            </a:pPr>
            <a:r>
              <a:rPr lang="en-IN" sz="3200" dirty="0">
                <a:solidFill>
                  <a:schemeClr val="tx1"/>
                </a:solidFill>
                <a:latin typeface="Abadi" panose="020B0604020104020204" pitchFamily="34" charset="0"/>
              </a:rPr>
              <a:t>Gonzales, R. C., &amp; Woods, R. E. (2018). Digital Image Processing (4th Edition). Pearson. </a:t>
            </a:r>
          </a:p>
          <a:p>
            <a:pPr marL="457200" indent="-457200" algn="just">
              <a:buAutoNum type="arabicPeriod"/>
            </a:pPr>
            <a:r>
              <a:rPr lang="en-IN" sz="3200" dirty="0">
                <a:solidFill>
                  <a:schemeClr val="tx1"/>
                </a:solidFill>
                <a:latin typeface="Abadi" panose="020B0604020104020204" pitchFamily="34" charset="0"/>
              </a:rPr>
              <a:t>Jain, A. K. (2021). Fundamentals of Digital Image Processing. Prentice Hall.</a:t>
            </a:r>
          </a:p>
        </p:txBody>
      </p:sp>
      <p:sp>
        <p:nvSpPr>
          <p:cNvPr id="4" name="Freeform 5">
            <a:extLst>
              <a:ext uri="{FF2B5EF4-FFF2-40B4-BE49-F238E27FC236}">
                <a16:creationId xmlns:a16="http://schemas.microsoft.com/office/drawing/2014/main" id="{9E53D38D-4422-B777-F7E9-EA0064D84381}"/>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3C54171F-A41F-4789-29E0-DDEB1937DA21}"/>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1734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57150"/>
              <a:ext cx="4816593" cy="1772741"/>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extLst>
              <p:ext uri="{D42A27DB-BD31-4B8C-83A1-F6EECF244321}">
                <p14:modId xmlns:p14="http://schemas.microsoft.com/office/powerpoint/2010/main" val="971671005"/>
              </p:ext>
            </p:extLst>
          </p:nvPr>
        </p:nvGraphicFramePr>
        <p:xfrm>
          <a:off x="2057400" y="4645343"/>
          <a:ext cx="5764033" cy="5489636"/>
        </p:xfrm>
        <a:graphic>
          <a:graphicData uri="http://schemas.openxmlformats.org/drawingml/2006/table">
            <a:tbl>
              <a:tblPr>
                <a:tableStyleId>{2D5ABB26-0587-4C30-8999-92F81FD0307C}</a:tableStyleId>
              </a:tblPr>
              <a:tblGrid>
                <a:gridCol w="4473575">
                  <a:extLst>
                    <a:ext uri="{9D8B030D-6E8A-4147-A177-3AD203B41FA5}">
                      <a16:colId xmlns:a16="http://schemas.microsoft.com/office/drawing/2014/main" val="20000"/>
                    </a:ext>
                  </a:extLst>
                </a:gridCol>
                <a:gridCol w="1290458">
                  <a:extLst>
                    <a:ext uri="{9D8B030D-6E8A-4147-A177-3AD203B41FA5}">
                      <a16:colId xmlns:a16="http://schemas.microsoft.com/office/drawing/2014/main" val="20001"/>
                    </a:ext>
                  </a:extLst>
                </a:gridCol>
              </a:tblGrid>
              <a:tr h="827611">
                <a:tc>
                  <a:txBody>
                    <a:bodyPr/>
                    <a:lstStyle/>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sym typeface="Helios"/>
                        </a:rPr>
                        <a:t>Project Tittle</a:t>
                      </a:r>
                      <a:endParaRPr lang="en-US" sz="4400" b="1" dirty="0">
                        <a:solidFill>
                          <a:schemeClr val="accent1"/>
                        </a:solidFill>
                        <a:latin typeface="Abadi" panose="020B0604020104020204" pitchFamily="34" charset="0"/>
                      </a:endParaRP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0"/>
                  </a:ext>
                </a:extLst>
              </a:tr>
              <a:tr h="832373">
                <a:tc>
                  <a:txBody>
                    <a:bodyPr/>
                    <a:lstStyle/>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sym typeface="Helios"/>
                        </a:rPr>
                        <a:t>Abstract</a:t>
                      </a:r>
                      <a:endParaRPr lang="en-US" sz="4400" b="1" dirty="0">
                        <a:solidFill>
                          <a:schemeClr val="accent1"/>
                        </a:solidFill>
                        <a:latin typeface="Abadi" panose="020B0604020104020204" pitchFamily="34" charset="0"/>
                      </a:endParaRP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1"/>
                  </a:ext>
                </a:extLst>
              </a:tr>
              <a:tr h="832373">
                <a:tc>
                  <a:txBody>
                    <a:bodyPr/>
                    <a:lstStyle/>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sym typeface="Helios"/>
                        </a:rPr>
                        <a:t>Introduction</a:t>
                      </a:r>
                      <a:endParaRPr lang="en-US" sz="4400" b="1" dirty="0">
                        <a:solidFill>
                          <a:schemeClr val="accent1"/>
                        </a:solidFill>
                        <a:latin typeface="Abadi" panose="020B0604020104020204" pitchFamily="34" charset="0"/>
                      </a:endParaRP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2"/>
                  </a:ext>
                </a:extLst>
              </a:tr>
              <a:tr h="832373">
                <a:tc>
                  <a:txBody>
                    <a:bodyPr/>
                    <a:lstStyle/>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sym typeface="Helios"/>
                        </a:rPr>
                        <a:t>Objectives</a:t>
                      </a:r>
                    </a:p>
                    <a:p>
                      <a:pPr marL="571500" indent="-571500" algn="l">
                        <a:lnSpc>
                          <a:spcPts val="3639"/>
                        </a:lnSpc>
                        <a:buFont typeface="Wingdings" panose="05000000000000000000" pitchFamily="2" charset="2"/>
                        <a:buChar char="q"/>
                        <a:defRPr/>
                      </a:pPr>
                      <a:endParaRPr lang="en-US" sz="4400" b="1" dirty="0">
                        <a:solidFill>
                          <a:schemeClr val="accent1"/>
                        </a:solidFill>
                        <a:latin typeface="Abadi" panose="020B0604020104020204" pitchFamily="34" charset="0"/>
                        <a:sym typeface="Helios"/>
                      </a:endParaRPr>
                    </a:p>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sym typeface="Helios"/>
                        </a:rPr>
                        <a:t>Existing methods</a:t>
                      </a: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3"/>
                  </a:ext>
                </a:extLst>
              </a:tr>
              <a:tr h="832373">
                <a:tc>
                  <a:txBody>
                    <a:bodyPr/>
                    <a:lstStyle/>
                    <a:p>
                      <a:pPr algn="l">
                        <a:lnSpc>
                          <a:spcPts val="3639"/>
                        </a:lnSpc>
                        <a:defRPr/>
                      </a:pPr>
                      <a:endParaRPr lang="en-US" sz="4000" b="1" dirty="0">
                        <a:solidFill>
                          <a:schemeClr val="accent1"/>
                        </a:solidFill>
                        <a:latin typeface="Abadi" panose="020B0604020104020204" pitchFamily="34" charset="0"/>
                        <a:sym typeface="Helios"/>
                      </a:endParaRP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4"/>
                  </a:ext>
                </a:extLst>
              </a:tr>
            </a:tbl>
          </a:graphicData>
        </a:graphic>
      </p:graphicFrame>
      <p:graphicFrame>
        <p:nvGraphicFramePr>
          <p:cNvPr id="8" name="Table 8"/>
          <p:cNvGraphicFramePr>
            <a:graphicFrameLocks noGrp="1"/>
          </p:cNvGraphicFramePr>
          <p:nvPr>
            <p:extLst>
              <p:ext uri="{D42A27DB-BD31-4B8C-83A1-F6EECF244321}">
                <p14:modId xmlns:p14="http://schemas.microsoft.com/office/powerpoint/2010/main" val="2196489187"/>
              </p:ext>
            </p:extLst>
          </p:nvPr>
        </p:nvGraphicFramePr>
        <p:xfrm>
          <a:off x="6656488" y="4756803"/>
          <a:ext cx="7010400" cy="7624130"/>
        </p:xfrm>
        <a:graphic>
          <a:graphicData uri="http://schemas.openxmlformats.org/drawingml/2006/table">
            <a:tbl>
              <a:tblPr/>
              <a:tblGrid>
                <a:gridCol w="5359209">
                  <a:extLst>
                    <a:ext uri="{9D8B030D-6E8A-4147-A177-3AD203B41FA5}">
                      <a16:colId xmlns:a16="http://schemas.microsoft.com/office/drawing/2014/main" val="20000"/>
                    </a:ext>
                  </a:extLst>
                </a:gridCol>
                <a:gridCol w="1651191">
                  <a:extLst>
                    <a:ext uri="{9D8B030D-6E8A-4147-A177-3AD203B41FA5}">
                      <a16:colId xmlns:a16="http://schemas.microsoft.com/office/drawing/2014/main" val="20001"/>
                    </a:ext>
                  </a:extLst>
                </a:gridCol>
              </a:tblGrid>
              <a:tr h="3079029">
                <a:tc>
                  <a:txBody>
                    <a:bodyPr/>
                    <a:lstStyle/>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rPr>
                        <a:t>Proposed method</a:t>
                      </a:r>
                    </a:p>
                    <a:p>
                      <a:pPr marL="571500" indent="-571500" algn="l">
                        <a:lnSpc>
                          <a:spcPts val="3639"/>
                        </a:lnSpc>
                        <a:buFont typeface="Wingdings" panose="05000000000000000000" pitchFamily="2" charset="2"/>
                        <a:buChar char="q"/>
                        <a:defRPr/>
                      </a:pPr>
                      <a:endParaRPr lang="en-US" sz="4400" b="1" dirty="0">
                        <a:solidFill>
                          <a:schemeClr val="accent1"/>
                        </a:solidFill>
                        <a:latin typeface="Abadi" panose="020B0604020104020204" pitchFamily="34" charset="0"/>
                      </a:endParaRPr>
                    </a:p>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rPr>
                        <a:t>Algorithms used</a:t>
                      </a:r>
                    </a:p>
                    <a:p>
                      <a:pPr marL="571500" indent="-571500" algn="l">
                        <a:lnSpc>
                          <a:spcPts val="3639"/>
                        </a:lnSpc>
                        <a:buFont typeface="Wingdings" panose="05000000000000000000" pitchFamily="2" charset="2"/>
                        <a:buChar char="q"/>
                        <a:defRPr/>
                      </a:pPr>
                      <a:endParaRPr lang="en-US" sz="4400" b="1" dirty="0">
                        <a:solidFill>
                          <a:schemeClr val="accent1"/>
                        </a:solidFill>
                        <a:latin typeface="Abadi" panose="020B0604020104020204" pitchFamily="34" charset="0"/>
                      </a:endParaRPr>
                    </a:p>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rPr>
                        <a:t>Software requirements</a:t>
                      </a:r>
                    </a:p>
                    <a:p>
                      <a:pPr marL="571500" indent="-571500" algn="l">
                        <a:lnSpc>
                          <a:spcPts val="3639"/>
                        </a:lnSpc>
                        <a:buFont typeface="Wingdings" panose="05000000000000000000" pitchFamily="2" charset="2"/>
                        <a:buChar char="q"/>
                        <a:defRPr/>
                      </a:pPr>
                      <a:endParaRPr lang="en-US" sz="4400" b="1" dirty="0">
                        <a:solidFill>
                          <a:schemeClr val="accent1"/>
                        </a:solidFill>
                        <a:latin typeface="Abadi" panose="020B0604020104020204" pitchFamily="34" charset="0"/>
                      </a:endParaRPr>
                    </a:p>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rPr>
                        <a:t>Expected outcomes</a:t>
                      </a: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4400" dirty="0">
                        <a:latin typeface="Abadi" panose="020B0604020104020204" pitchFamily="34"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0"/>
                  </a:ext>
                </a:extLst>
              </a:tr>
              <a:tr h="612792">
                <a:tc>
                  <a:txBody>
                    <a:bodyPr/>
                    <a:lstStyle/>
                    <a:p>
                      <a:pPr algn="l">
                        <a:lnSpc>
                          <a:spcPts val="3639"/>
                        </a:lnSpc>
                        <a:defRPr/>
                      </a:pPr>
                      <a:endParaRPr lang="en-US" sz="4400" dirty="0">
                        <a:latin typeface="Abadi" panose="020B0604020104020204" pitchFamily="34"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4400">
                        <a:latin typeface="Abadi" panose="020B0604020104020204" pitchFamily="34"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1"/>
                  </a:ext>
                </a:extLst>
              </a:tr>
              <a:tr h="612792">
                <a:tc>
                  <a:txBody>
                    <a:bodyPr/>
                    <a:lstStyle/>
                    <a:p>
                      <a:pPr algn="l">
                        <a:lnSpc>
                          <a:spcPts val="3639"/>
                        </a:lnSpc>
                        <a:defRPr/>
                      </a:pPr>
                      <a:endParaRPr lang="en-US" sz="4400" dirty="0">
                        <a:latin typeface="Abadi" panose="020B0604020104020204" pitchFamily="34"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4400">
                        <a:latin typeface="Abadi" panose="020B0604020104020204" pitchFamily="34"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2"/>
                  </a:ext>
                </a:extLst>
              </a:tr>
              <a:tr h="612792">
                <a:tc>
                  <a:txBody>
                    <a:bodyPr/>
                    <a:lstStyle/>
                    <a:p>
                      <a:pPr algn="l">
                        <a:lnSpc>
                          <a:spcPts val="3639"/>
                        </a:lnSpc>
                        <a:defRPr/>
                      </a:pPr>
                      <a:endParaRPr lang="en-US" sz="4400" dirty="0">
                        <a:latin typeface="Abadi" panose="020B0604020104020204" pitchFamily="34"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4400">
                        <a:latin typeface="Abadi" panose="020B0604020104020204" pitchFamily="34"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3"/>
                  </a:ext>
                </a:extLst>
              </a:tr>
              <a:tr h="612792">
                <a:tc>
                  <a:txBody>
                    <a:bodyPr/>
                    <a:lstStyle/>
                    <a:p>
                      <a:pPr algn="l">
                        <a:lnSpc>
                          <a:spcPts val="3639"/>
                        </a:lnSpc>
                        <a:defRPr/>
                      </a:pPr>
                      <a:endParaRPr lang="en-US" sz="4400">
                        <a:latin typeface="Abadi" panose="020B0604020104020204" pitchFamily="34"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4400" dirty="0">
                        <a:latin typeface="Abadi" panose="020B0604020104020204" pitchFamily="34"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9"/>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b="1" dirty="0">
                <a:solidFill>
                  <a:srgbClr val="FFFFFF"/>
                </a:solidFill>
                <a:latin typeface="Klein Bold"/>
                <a:ea typeface="Klein Bold"/>
                <a:cs typeface="Klein Bold"/>
                <a:sym typeface="Klein Bold"/>
              </a:rPr>
              <a:t>CONTENTS</a:t>
            </a:r>
          </a:p>
        </p:txBody>
      </p:sp>
      <p:sp>
        <p:nvSpPr>
          <p:cNvPr id="10" name="Freeform 10"/>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aphicFrame>
        <p:nvGraphicFramePr>
          <p:cNvPr id="16" name="Table 7">
            <a:extLst>
              <a:ext uri="{FF2B5EF4-FFF2-40B4-BE49-F238E27FC236}">
                <a16:creationId xmlns:a16="http://schemas.microsoft.com/office/drawing/2014/main" id="{F88234AD-E649-D977-82BC-A2836CE23520}"/>
              </a:ext>
            </a:extLst>
          </p:cNvPr>
          <p:cNvGraphicFramePr>
            <a:graphicFrameLocks noGrp="1"/>
          </p:cNvGraphicFramePr>
          <p:nvPr>
            <p:extLst>
              <p:ext uri="{D42A27DB-BD31-4B8C-83A1-F6EECF244321}">
                <p14:modId xmlns:p14="http://schemas.microsoft.com/office/powerpoint/2010/main" val="1996502374"/>
              </p:ext>
            </p:extLst>
          </p:nvPr>
        </p:nvGraphicFramePr>
        <p:xfrm>
          <a:off x="12573000" y="4718703"/>
          <a:ext cx="5724525" cy="4575236"/>
        </p:xfrm>
        <a:graphic>
          <a:graphicData uri="http://schemas.openxmlformats.org/drawingml/2006/table">
            <a:tbl>
              <a:tblPr>
                <a:tableStyleId>{2D5ABB26-0587-4C30-8999-92F81FD0307C}</a:tableStyleId>
              </a:tblPr>
              <a:tblGrid>
                <a:gridCol w="4381034">
                  <a:extLst>
                    <a:ext uri="{9D8B030D-6E8A-4147-A177-3AD203B41FA5}">
                      <a16:colId xmlns:a16="http://schemas.microsoft.com/office/drawing/2014/main" val="20000"/>
                    </a:ext>
                  </a:extLst>
                </a:gridCol>
                <a:gridCol w="1343491">
                  <a:extLst>
                    <a:ext uri="{9D8B030D-6E8A-4147-A177-3AD203B41FA5}">
                      <a16:colId xmlns:a16="http://schemas.microsoft.com/office/drawing/2014/main" val="20001"/>
                    </a:ext>
                  </a:extLst>
                </a:gridCol>
              </a:tblGrid>
              <a:tr h="827611">
                <a:tc>
                  <a:txBody>
                    <a:bodyPr/>
                    <a:lstStyle/>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sym typeface="Helios"/>
                        </a:rPr>
                        <a:t>Advantages</a:t>
                      </a:r>
                      <a:endParaRPr lang="en-US" sz="4400" b="1" dirty="0">
                        <a:solidFill>
                          <a:schemeClr val="accent1"/>
                        </a:solidFill>
                        <a:latin typeface="Abadi" panose="020B0604020104020204" pitchFamily="34" charset="0"/>
                      </a:endParaRP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0"/>
                  </a:ext>
                </a:extLst>
              </a:tr>
              <a:tr h="832373">
                <a:tc>
                  <a:txBody>
                    <a:bodyPr/>
                    <a:lstStyle/>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sym typeface="Helios"/>
                        </a:rPr>
                        <a:t>Applications</a:t>
                      </a:r>
                      <a:endParaRPr lang="en-US" sz="4400" b="1" dirty="0">
                        <a:solidFill>
                          <a:schemeClr val="accent1"/>
                        </a:solidFill>
                        <a:latin typeface="Abadi" panose="020B0604020104020204" pitchFamily="34" charset="0"/>
                      </a:endParaRP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1"/>
                  </a:ext>
                </a:extLst>
              </a:tr>
              <a:tr h="832373">
                <a:tc>
                  <a:txBody>
                    <a:bodyPr/>
                    <a:lstStyle/>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sym typeface="Helios"/>
                        </a:rPr>
                        <a:t>Conclusion</a:t>
                      </a:r>
                      <a:endParaRPr lang="en-US" sz="4400" b="1" dirty="0">
                        <a:solidFill>
                          <a:schemeClr val="accent1"/>
                        </a:solidFill>
                        <a:latin typeface="Abadi" panose="020B0604020104020204" pitchFamily="34" charset="0"/>
                      </a:endParaRP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2"/>
                  </a:ext>
                </a:extLst>
              </a:tr>
              <a:tr h="832373">
                <a:tc>
                  <a:txBody>
                    <a:bodyPr/>
                    <a:lstStyle/>
                    <a:p>
                      <a:pPr marL="571500" indent="-571500" algn="l">
                        <a:lnSpc>
                          <a:spcPts val="3639"/>
                        </a:lnSpc>
                        <a:buFont typeface="Wingdings" panose="05000000000000000000" pitchFamily="2" charset="2"/>
                        <a:buChar char="q"/>
                        <a:defRPr/>
                      </a:pPr>
                      <a:r>
                        <a:rPr lang="en-US" sz="4400" b="1" dirty="0">
                          <a:solidFill>
                            <a:schemeClr val="accent1"/>
                          </a:solidFill>
                          <a:latin typeface="Abadi" panose="020B0604020104020204" pitchFamily="34" charset="0"/>
                          <a:sym typeface="Helios"/>
                        </a:rPr>
                        <a:t>References</a:t>
                      </a:r>
                    </a:p>
                    <a:p>
                      <a:pPr marL="571500" indent="-571500" algn="l">
                        <a:lnSpc>
                          <a:spcPts val="3639"/>
                        </a:lnSpc>
                        <a:buFont typeface="Wingdings" panose="05000000000000000000" pitchFamily="2" charset="2"/>
                        <a:buChar char="q"/>
                        <a:defRPr/>
                      </a:pPr>
                      <a:endParaRPr lang="en-US" sz="4400" b="1" dirty="0">
                        <a:solidFill>
                          <a:schemeClr val="accent1"/>
                        </a:solidFill>
                        <a:latin typeface="Abadi" panose="020B0604020104020204" pitchFamily="34" charset="0"/>
                        <a:sym typeface="Helios"/>
                      </a:endParaRP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3"/>
                  </a:ext>
                </a:extLst>
              </a:tr>
              <a:tr h="832373">
                <a:tc>
                  <a:txBody>
                    <a:bodyPr/>
                    <a:lstStyle/>
                    <a:p>
                      <a:pPr algn="l">
                        <a:lnSpc>
                          <a:spcPts val="3639"/>
                        </a:lnSpc>
                        <a:defRPr/>
                      </a:pPr>
                      <a:endParaRPr lang="en-US" sz="4000" b="1" dirty="0">
                        <a:solidFill>
                          <a:schemeClr val="accent1"/>
                        </a:solidFill>
                        <a:latin typeface="Abadi" panose="020B0604020104020204" pitchFamily="34" charset="0"/>
                        <a:sym typeface="Helios"/>
                      </a:endParaRPr>
                    </a:p>
                  </a:txBody>
                  <a:tcPr marL="152400" marR="152400" marT="152400" marB="152400" anchor="ctr"/>
                </a:tc>
                <a:tc>
                  <a:txBody>
                    <a:bodyPr/>
                    <a:lstStyle/>
                    <a:p>
                      <a:pPr algn="r">
                        <a:lnSpc>
                          <a:spcPts val="3640"/>
                        </a:lnSpc>
                        <a:defRPr/>
                      </a:pPr>
                      <a:endParaRPr lang="en-US" sz="4000" dirty="0">
                        <a:latin typeface="Abadi" panose="020B0604020104020204" pitchFamily="34" charset="0"/>
                      </a:endParaRPr>
                    </a:p>
                  </a:txBody>
                  <a:tcPr marL="152400" marR="152400" marT="152400" marB="152400" anchor="ctr"/>
                </a:tc>
                <a:extLst>
                  <a:ext uri="{0D108BD9-81ED-4DB2-BD59-A6C34878D82A}">
                    <a16:rowId xmlns:a16="http://schemas.microsoft.com/office/drawing/2014/main" val="10004"/>
                  </a:ext>
                </a:extLst>
              </a:tr>
            </a:tbl>
          </a:graphicData>
        </a:graphic>
      </p:graphicFrame>
      <p:sp>
        <p:nvSpPr>
          <p:cNvPr id="17" name="Freeform 5">
            <a:extLst>
              <a:ext uri="{FF2B5EF4-FFF2-40B4-BE49-F238E27FC236}">
                <a16:creationId xmlns:a16="http://schemas.microsoft.com/office/drawing/2014/main" id="{D554ADCD-DE2F-B8CD-1FAC-3DAF84E7D9D3}"/>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0AFA-6903-8A85-915F-CC90DA60BDBB}"/>
              </a:ext>
            </a:extLst>
          </p:cNvPr>
          <p:cNvSpPr>
            <a:spLocks noGrp="1"/>
          </p:cNvSpPr>
          <p:nvPr>
            <p:ph type="title"/>
          </p:nvPr>
        </p:nvSpPr>
        <p:spPr>
          <a:xfrm>
            <a:off x="3200400" y="3965318"/>
            <a:ext cx="13407229" cy="3124200"/>
          </a:xfrm>
        </p:spPr>
        <p:txBody>
          <a:bodyPr>
            <a:noAutofit/>
          </a:bodyPr>
          <a:lstStyle/>
          <a:p>
            <a:r>
              <a:rPr lang="en-US" sz="23300" dirty="0">
                <a:solidFill>
                  <a:schemeClr val="accent1"/>
                </a:solidFill>
                <a:latin typeface="Agency FB" panose="020B0503020202020204" pitchFamily="34" charset="0"/>
              </a:rPr>
              <a:t>THANK YOU</a:t>
            </a:r>
            <a:endParaRPr lang="en-IN" sz="23300" dirty="0">
              <a:solidFill>
                <a:schemeClr val="accent1"/>
              </a:solidFill>
              <a:latin typeface="Agency FB" panose="020B0503020202020204" pitchFamily="34" charset="0"/>
            </a:endParaRPr>
          </a:p>
        </p:txBody>
      </p:sp>
      <p:sp>
        <p:nvSpPr>
          <p:cNvPr id="4" name="Freeform 5">
            <a:extLst>
              <a:ext uri="{FF2B5EF4-FFF2-40B4-BE49-F238E27FC236}">
                <a16:creationId xmlns:a16="http://schemas.microsoft.com/office/drawing/2014/main" id="{310575A5-4FAD-91FC-F0C8-5A01FE7F3947}"/>
              </a:ext>
            </a:extLst>
          </p:cNvPr>
          <p:cNvSpPr/>
          <p:nvPr/>
        </p:nvSpPr>
        <p:spPr>
          <a:xfrm>
            <a:off x="-3407200" y="4432068"/>
            <a:ext cx="5849571"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CDB2476D-CE39-A9D1-3AE9-A08585511856}"/>
              </a:ext>
            </a:extLst>
          </p:cNvPr>
          <p:cNvSpPr/>
          <p:nvPr/>
        </p:nvSpPr>
        <p:spPr>
          <a:xfrm>
            <a:off x="0" y="7857039"/>
            <a:ext cx="5849571"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98782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7B69-E1D9-FBA4-9EB5-8C9B4DEB26BD}"/>
              </a:ext>
            </a:extLst>
          </p:cNvPr>
          <p:cNvSpPr>
            <a:spLocks noGrp="1"/>
          </p:cNvSpPr>
          <p:nvPr>
            <p:ph type="ctrTitle"/>
          </p:nvPr>
        </p:nvSpPr>
        <p:spPr>
          <a:xfrm>
            <a:off x="-381000" y="1980916"/>
            <a:ext cx="11784183" cy="2419350"/>
          </a:xfrm>
        </p:spPr>
        <p:txBody>
          <a:bodyPr>
            <a:normAutofit/>
          </a:bodyPr>
          <a:lstStyle/>
          <a:p>
            <a:r>
              <a:rPr lang="en-US" sz="11500" b="1" u="sng" dirty="0">
                <a:latin typeface="Agency FB" panose="020B0503020202020204" pitchFamily="34" charset="0"/>
              </a:rPr>
              <a:t>Tittle of the Project</a:t>
            </a:r>
            <a:endParaRPr lang="en-IN" sz="11500" b="1" u="sng" dirty="0">
              <a:latin typeface="Agency FB" panose="020B0503020202020204" pitchFamily="34" charset="0"/>
            </a:endParaRPr>
          </a:p>
        </p:txBody>
      </p:sp>
      <p:sp>
        <p:nvSpPr>
          <p:cNvPr id="3" name="Subtitle 2">
            <a:extLst>
              <a:ext uri="{FF2B5EF4-FFF2-40B4-BE49-F238E27FC236}">
                <a16:creationId xmlns:a16="http://schemas.microsoft.com/office/drawing/2014/main" id="{48419493-C12E-36F8-001D-841930AE1492}"/>
              </a:ext>
            </a:extLst>
          </p:cNvPr>
          <p:cNvSpPr>
            <a:spLocks noGrp="1"/>
          </p:cNvSpPr>
          <p:nvPr>
            <p:ph type="subTitle" idx="1"/>
          </p:nvPr>
        </p:nvSpPr>
        <p:spPr>
          <a:xfrm>
            <a:off x="2424959" y="5197079"/>
            <a:ext cx="15087600" cy="3139222"/>
          </a:xfrm>
        </p:spPr>
        <p:txBody>
          <a:bodyPr>
            <a:normAutofit/>
          </a:bodyPr>
          <a:lstStyle/>
          <a:p>
            <a:r>
              <a:rPr lang="en-US" sz="8000" b="1" dirty="0">
                <a:solidFill>
                  <a:schemeClr val="accent1"/>
                </a:solidFill>
                <a:effectLst/>
                <a:latin typeface="Tw Cen MT Condensed Extra Bold" panose="020B0803020202020204" pitchFamily="34" charset="0"/>
                <a:ea typeface="Times New Roman" panose="02020603050405020304" pitchFamily="18" charset="0"/>
              </a:rPr>
              <a:t>LEAF DISEASE DETECTION USING IMAGE PROCESSING</a:t>
            </a:r>
            <a:endParaRPr lang="en-IN" sz="8000" b="1" dirty="0">
              <a:solidFill>
                <a:schemeClr val="accent1"/>
              </a:solidFill>
              <a:effectLst/>
              <a:latin typeface="Tw Cen MT Condensed Extra Bold" panose="020B0803020202020204" pitchFamily="34" charset="0"/>
              <a:ea typeface="Times New Roman" panose="02020603050405020304" pitchFamily="18" charset="0"/>
            </a:endParaRPr>
          </a:p>
          <a:p>
            <a:endParaRPr lang="en-IN" dirty="0"/>
          </a:p>
        </p:txBody>
      </p:sp>
      <p:sp>
        <p:nvSpPr>
          <p:cNvPr id="4" name="Freeform 5">
            <a:extLst>
              <a:ext uri="{FF2B5EF4-FFF2-40B4-BE49-F238E27FC236}">
                <a16:creationId xmlns:a16="http://schemas.microsoft.com/office/drawing/2014/main" id="{F319A6F3-3EA0-C5FB-A41A-BB7A43EE68FE}"/>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7DE73811-E0D3-B287-E51F-D117AD8E90F1}"/>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txBody>
          <a:bodyPr/>
          <a:lstStyle/>
          <a:p>
            <a:endParaRPr lang="en-IN" dirty="0"/>
          </a:p>
        </p:txBody>
      </p:sp>
    </p:spTree>
    <p:extLst>
      <p:ext uri="{BB962C8B-B14F-4D97-AF65-F5344CB8AC3E}">
        <p14:creationId xmlns:p14="http://schemas.microsoft.com/office/powerpoint/2010/main" val="103616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12654318" y="2327745"/>
            <a:ext cx="3887104" cy="434221"/>
          </a:xfrm>
          <a:prstGeom prst="rect">
            <a:avLst/>
          </a:prstGeom>
        </p:spPr>
        <p:txBody>
          <a:bodyPr lIns="0" tIns="0" rIns="0" bIns="0" rtlCol="0" anchor="t">
            <a:spAutoFit/>
          </a:bodyPr>
          <a:lstStyle/>
          <a:p>
            <a:pPr marL="0" lvl="0" indent="0" algn="l">
              <a:lnSpc>
                <a:spcPts val="3639"/>
              </a:lnSpc>
              <a:spcBef>
                <a:spcPct val="0"/>
              </a:spcBef>
            </a:pPr>
            <a:endParaRPr lang="en-US" sz="2599" u="none" dirty="0">
              <a:solidFill>
                <a:srgbClr val="2A2E3A"/>
              </a:solidFill>
              <a:latin typeface="Helios"/>
              <a:ea typeface="Helios"/>
              <a:cs typeface="Helios"/>
              <a:sym typeface="Helios"/>
            </a:endParaRPr>
          </a:p>
        </p:txBody>
      </p:sp>
      <p:sp>
        <p:nvSpPr>
          <p:cNvPr id="2" name="Title 1">
            <a:extLst>
              <a:ext uri="{FF2B5EF4-FFF2-40B4-BE49-F238E27FC236}">
                <a16:creationId xmlns:a16="http://schemas.microsoft.com/office/drawing/2014/main" id="{714A08FA-11A9-7C61-70DE-259A3923431D}"/>
              </a:ext>
            </a:extLst>
          </p:cNvPr>
          <p:cNvSpPr>
            <a:spLocks noGrp="1"/>
          </p:cNvSpPr>
          <p:nvPr>
            <p:ph type="title"/>
          </p:nvPr>
        </p:nvSpPr>
        <p:spPr>
          <a:xfrm>
            <a:off x="533400" y="500606"/>
            <a:ext cx="7772400" cy="1362075"/>
          </a:xfrm>
        </p:spPr>
        <p:txBody>
          <a:bodyPr>
            <a:normAutofit/>
          </a:bodyPr>
          <a:lstStyle/>
          <a:p>
            <a:r>
              <a:rPr lang="en-US" sz="6000" b="1" u="sng" dirty="0">
                <a:solidFill>
                  <a:schemeClr val="accent1"/>
                </a:solidFill>
                <a:latin typeface="Berlin Sans FB Demi" panose="020E0802020502020306" pitchFamily="34" charset="0"/>
              </a:rPr>
              <a:t>ABSTRACT</a:t>
            </a:r>
            <a:endParaRPr lang="en-IN" sz="6000" b="1" u="sng" dirty="0">
              <a:solidFill>
                <a:schemeClr val="accent1"/>
              </a:solidFill>
              <a:latin typeface="Berlin Sans FB Demi" panose="020E0802020502020306" pitchFamily="34" charset="0"/>
            </a:endParaRPr>
          </a:p>
        </p:txBody>
      </p:sp>
      <p:sp>
        <p:nvSpPr>
          <p:cNvPr id="5" name="Text Placeholder 4">
            <a:extLst>
              <a:ext uri="{FF2B5EF4-FFF2-40B4-BE49-F238E27FC236}">
                <a16:creationId xmlns:a16="http://schemas.microsoft.com/office/drawing/2014/main" id="{5497DC08-42AF-DC52-E94E-3BE6F632F6FF}"/>
              </a:ext>
            </a:extLst>
          </p:cNvPr>
          <p:cNvSpPr>
            <a:spLocks noGrp="1"/>
          </p:cNvSpPr>
          <p:nvPr>
            <p:ph type="body" idx="1"/>
          </p:nvPr>
        </p:nvSpPr>
        <p:spPr>
          <a:xfrm>
            <a:off x="1143000" y="1862681"/>
            <a:ext cx="16727488" cy="7298645"/>
          </a:xfrm>
        </p:spPr>
        <p:txBody>
          <a:bodyPr>
            <a:noAutofit/>
          </a:bodyPr>
          <a:lstStyle/>
          <a:p>
            <a:pPr algn="just"/>
            <a:r>
              <a:rPr lang="en-US" sz="3600" dirty="0">
                <a:solidFill>
                  <a:schemeClr val="tx1"/>
                </a:solidFill>
                <a:latin typeface="Abadi" panose="020B0604020104020204" pitchFamily="34" charset="0"/>
              </a:rPr>
              <a:t>	Agriculture plays a vital role in the economy, with plant health directly impacting crop yield and quality. Identifying plant diseases at an early stage is essential to prevent losses and ensure efficient farming. Traditional disease detection methods rely on manual observation, which is time-consuming and requires expert knowledge. This project presents an </a:t>
            </a:r>
            <a:r>
              <a:rPr lang="en-US" sz="3600" b="1" dirty="0">
                <a:solidFill>
                  <a:schemeClr val="tx1"/>
                </a:solidFill>
                <a:latin typeface="Abadi" panose="020B0604020104020204" pitchFamily="34" charset="0"/>
              </a:rPr>
              <a:t>automated leaf disease detection system using image processing techniques</a:t>
            </a:r>
            <a:r>
              <a:rPr lang="en-US" sz="3600" dirty="0">
                <a:solidFill>
                  <a:schemeClr val="tx1"/>
                </a:solidFill>
                <a:latin typeface="Abadi" panose="020B0604020104020204" pitchFamily="34" charset="0"/>
              </a:rPr>
              <a:t>.</a:t>
            </a:r>
          </a:p>
          <a:p>
            <a:pPr algn="just"/>
            <a:r>
              <a:rPr lang="en-US" sz="3600" dirty="0">
                <a:solidFill>
                  <a:schemeClr val="tx1"/>
                </a:solidFill>
                <a:latin typeface="Abadi" panose="020B0604020104020204" pitchFamily="34" charset="0"/>
              </a:rPr>
              <a:t>	The proposed system utilizes </a:t>
            </a:r>
            <a:r>
              <a:rPr lang="en-US" sz="3600" b="1" dirty="0">
                <a:solidFill>
                  <a:schemeClr val="tx1"/>
                </a:solidFill>
                <a:latin typeface="Abadi" panose="020B0604020104020204" pitchFamily="34" charset="0"/>
              </a:rPr>
              <a:t>K-means clustering</a:t>
            </a:r>
            <a:r>
              <a:rPr lang="en-US" sz="3600" dirty="0">
                <a:solidFill>
                  <a:schemeClr val="tx1"/>
                </a:solidFill>
                <a:latin typeface="Abadi" panose="020B0604020104020204" pitchFamily="34" charset="0"/>
              </a:rPr>
              <a:t> for segmenting affected leaf areas and </a:t>
            </a:r>
            <a:r>
              <a:rPr lang="en-US" sz="3600" b="1" dirty="0">
                <a:solidFill>
                  <a:schemeClr val="tx1"/>
                </a:solidFill>
                <a:latin typeface="Abadi" panose="020B0604020104020204" pitchFamily="34" charset="0"/>
              </a:rPr>
              <a:t>Support Vector Machine (SVM) or Multi-SVM</a:t>
            </a:r>
            <a:r>
              <a:rPr lang="en-US" sz="3600" dirty="0">
                <a:solidFill>
                  <a:schemeClr val="tx1"/>
                </a:solidFill>
                <a:latin typeface="Abadi" panose="020B0604020104020204" pitchFamily="34" charset="0"/>
              </a:rPr>
              <a:t> for classification. Features such as </a:t>
            </a:r>
            <a:r>
              <a:rPr lang="en-US" sz="3600" b="1" dirty="0">
                <a:solidFill>
                  <a:schemeClr val="tx1"/>
                </a:solidFill>
                <a:latin typeface="Abadi" panose="020B0604020104020204" pitchFamily="34" charset="0"/>
              </a:rPr>
              <a:t>color, texture, and shape</a:t>
            </a:r>
            <a:r>
              <a:rPr lang="en-US" sz="3600" dirty="0">
                <a:solidFill>
                  <a:schemeClr val="tx1"/>
                </a:solidFill>
                <a:latin typeface="Abadi" panose="020B0604020104020204" pitchFamily="34" charset="0"/>
              </a:rPr>
              <a:t> are extracted to improve accuracy in disease identification. The system processes digital images of leaves, enhances their quality, segments the disease-affected regions, and classifies the disease type. The method is efficient, cost-effective, and provides early detection, reducing the need for excessive pesticide use.</a:t>
            </a:r>
          </a:p>
        </p:txBody>
      </p:sp>
      <p:sp>
        <p:nvSpPr>
          <p:cNvPr id="3" name="Freeform 5">
            <a:extLst>
              <a:ext uri="{FF2B5EF4-FFF2-40B4-BE49-F238E27FC236}">
                <a16:creationId xmlns:a16="http://schemas.microsoft.com/office/drawing/2014/main" id="{67D0011A-355D-75C4-B699-5CFF67B1A5E9}"/>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4" name="Freeform 6">
            <a:extLst>
              <a:ext uri="{FF2B5EF4-FFF2-40B4-BE49-F238E27FC236}">
                <a16:creationId xmlns:a16="http://schemas.microsoft.com/office/drawing/2014/main" id="{1A32BD09-2212-41DE-0DAA-975210AE1319}"/>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6167-D43D-0BC2-3088-B2616956EF5D}"/>
              </a:ext>
            </a:extLst>
          </p:cNvPr>
          <p:cNvSpPr>
            <a:spLocks noGrp="1"/>
          </p:cNvSpPr>
          <p:nvPr>
            <p:ph type="title"/>
          </p:nvPr>
        </p:nvSpPr>
        <p:spPr>
          <a:xfrm>
            <a:off x="722313" y="722079"/>
            <a:ext cx="7772400" cy="1473201"/>
          </a:xfrm>
        </p:spPr>
        <p:txBody>
          <a:bodyPr>
            <a:normAutofit/>
          </a:bodyPr>
          <a:lstStyle/>
          <a:p>
            <a:r>
              <a:rPr lang="en-US" sz="4800" u="sng" dirty="0">
                <a:solidFill>
                  <a:schemeClr val="accent1"/>
                </a:solidFill>
                <a:latin typeface="Berlin Sans FB Demi" panose="020E0802020502020306" pitchFamily="34" charset="0"/>
              </a:rPr>
              <a:t>INTRODuction</a:t>
            </a:r>
            <a:endParaRPr lang="en-IN" sz="4800" u="sng" dirty="0">
              <a:solidFill>
                <a:schemeClr val="accent1"/>
              </a:solidFill>
              <a:latin typeface="Berlin Sans FB Demi" panose="020E0802020502020306" pitchFamily="34" charset="0"/>
            </a:endParaRPr>
          </a:p>
        </p:txBody>
      </p:sp>
      <p:sp>
        <p:nvSpPr>
          <p:cNvPr id="4" name="Freeform 5">
            <a:extLst>
              <a:ext uri="{FF2B5EF4-FFF2-40B4-BE49-F238E27FC236}">
                <a16:creationId xmlns:a16="http://schemas.microsoft.com/office/drawing/2014/main" id="{902A4832-048E-39C7-CE7B-DA737A6099D4}"/>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D8056036-09B3-85D0-3C0F-17D82DF3CE89}"/>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6" name="Title 1">
            <a:extLst>
              <a:ext uri="{FF2B5EF4-FFF2-40B4-BE49-F238E27FC236}">
                <a16:creationId xmlns:a16="http://schemas.microsoft.com/office/drawing/2014/main" id="{BC7939DF-B11C-6699-8B43-0E43E4A182F2}"/>
              </a:ext>
            </a:extLst>
          </p:cNvPr>
          <p:cNvSpPr txBox="1">
            <a:spLocks/>
          </p:cNvSpPr>
          <p:nvPr/>
        </p:nvSpPr>
        <p:spPr>
          <a:xfrm>
            <a:off x="533400" y="696911"/>
            <a:ext cx="7772400" cy="1473201"/>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endParaRPr lang="en-IN"/>
          </a:p>
        </p:txBody>
      </p:sp>
      <p:sp>
        <p:nvSpPr>
          <p:cNvPr id="8" name="TextBox 7">
            <a:extLst>
              <a:ext uri="{FF2B5EF4-FFF2-40B4-BE49-F238E27FC236}">
                <a16:creationId xmlns:a16="http://schemas.microsoft.com/office/drawing/2014/main" id="{D42C4231-9A5B-15A2-D605-C4EBADCC91B9}"/>
              </a:ext>
            </a:extLst>
          </p:cNvPr>
          <p:cNvSpPr txBox="1"/>
          <p:nvPr/>
        </p:nvSpPr>
        <p:spPr>
          <a:xfrm>
            <a:off x="1295400" y="2172420"/>
            <a:ext cx="15697200" cy="6740307"/>
          </a:xfrm>
          <a:prstGeom prst="rect">
            <a:avLst/>
          </a:prstGeom>
          <a:noFill/>
        </p:spPr>
        <p:txBody>
          <a:bodyPr wrap="square">
            <a:spAutoFit/>
          </a:bodyPr>
          <a:lstStyle/>
          <a:p>
            <a:pPr algn="just"/>
            <a:r>
              <a:rPr lang="en-US" sz="3600" dirty="0">
                <a:latin typeface="Abadi" panose="020B0604020104020204" pitchFamily="34" charset="0"/>
              </a:rPr>
              <a:t>	Indian economy is dependent of agricultural productivity. Over 70% of rural homes depend on agriculture. Agriculture pays about 17% to the total GDP and provides employment to over 60% of the population. Therefore detection of plant diseases plays a vital key role in the arena of agriculture. Indian agriculture is composed of many crops like rice, wheat. Indian farmers also grow sugarcane, oilseeds, potatoes and non-food items like coffee, tea, cotton, rubber. All these crops grow based on strength of leaves and roots. There are things that lead to different disease for the plant leaves, which spoiled crops and finally it will effect on economy of the country. These big losses can be avoided by early identification of plant diseases. Accurate detection of plant disease is needed to strengthen the field of agriculture and economy of our country.</a:t>
            </a:r>
            <a:endParaRPr lang="en-IN" sz="3600" dirty="0">
              <a:latin typeface="Abadi" panose="020B0604020104020204" pitchFamily="34" charset="0"/>
            </a:endParaRPr>
          </a:p>
        </p:txBody>
      </p:sp>
    </p:spTree>
    <p:extLst>
      <p:ext uri="{BB962C8B-B14F-4D97-AF65-F5344CB8AC3E}">
        <p14:creationId xmlns:p14="http://schemas.microsoft.com/office/powerpoint/2010/main" val="348285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8606-4F8D-CE1D-2CA1-69BB0A8090F3}"/>
              </a:ext>
            </a:extLst>
          </p:cNvPr>
          <p:cNvSpPr>
            <a:spLocks noGrp="1"/>
          </p:cNvSpPr>
          <p:nvPr>
            <p:ph type="title"/>
          </p:nvPr>
        </p:nvSpPr>
        <p:spPr>
          <a:xfrm>
            <a:off x="684986" y="676470"/>
            <a:ext cx="7772400" cy="1362075"/>
          </a:xfrm>
        </p:spPr>
        <p:txBody>
          <a:bodyPr>
            <a:normAutofit/>
          </a:bodyPr>
          <a:lstStyle/>
          <a:p>
            <a:r>
              <a:rPr lang="en-US" sz="4400" u="sng" dirty="0">
                <a:solidFill>
                  <a:schemeClr val="accent1"/>
                </a:solidFill>
                <a:latin typeface="Berlin Sans FB" panose="020E0602020502020306" pitchFamily="34" charset="0"/>
              </a:rPr>
              <a:t>OBJECTIVES</a:t>
            </a:r>
            <a:endParaRPr lang="en-IN" sz="4400" u="sng" dirty="0">
              <a:solidFill>
                <a:schemeClr val="accent1"/>
              </a:solidFill>
              <a:latin typeface="Berlin Sans FB" panose="020E0602020502020306" pitchFamily="34" charset="0"/>
            </a:endParaRPr>
          </a:p>
        </p:txBody>
      </p:sp>
      <p:sp>
        <p:nvSpPr>
          <p:cNvPr id="3" name="Text Placeholder 2">
            <a:extLst>
              <a:ext uri="{FF2B5EF4-FFF2-40B4-BE49-F238E27FC236}">
                <a16:creationId xmlns:a16="http://schemas.microsoft.com/office/drawing/2014/main" id="{6E693CA3-1076-4761-127F-5295CB7C801A}"/>
              </a:ext>
            </a:extLst>
          </p:cNvPr>
          <p:cNvSpPr>
            <a:spLocks noGrp="1"/>
          </p:cNvSpPr>
          <p:nvPr>
            <p:ph type="body" idx="1"/>
          </p:nvPr>
        </p:nvSpPr>
        <p:spPr>
          <a:xfrm>
            <a:off x="1188107" y="2882106"/>
            <a:ext cx="11317288" cy="4522787"/>
          </a:xfrm>
        </p:spPr>
        <p:txBody>
          <a:bodyPr>
            <a:normAutofit lnSpcReduction="10000"/>
          </a:bodyPr>
          <a:lstStyle/>
          <a:p>
            <a:pPr marL="571500" indent="-571500">
              <a:buFont typeface="Wingdings" panose="05000000000000000000" pitchFamily="2" charset="2"/>
              <a:buChar char="Ø"/>
            </a:pPr>
            <a:r>
              <a:rPr lang="en-US" sz="3600" dirty="0">
                <a:solidFill>
                  <a:schemeClr val="tx1">
                    <a:lumMod val="95000"/>
                    <a:lumOff val="5000"/>
                  </a:schemeClr>
                </a:solidFill>
                <a:latin typeface="Abadi" panose="020B0604020104020204" pitchFamily="34" charset="0"/>
              </a:rPr>
              <a:t>To implement leaf diseases detection with improvement accuracy. </a:t>
            </a:r>
          </a:p>
          <a:p>
            <a:pPr marL="571500" indent="-571500">
              <a:buFont typeface="Wingdings" panose="05000000000000000000" pitchFamily="2" charset="2"/>
              <a:buChar char="Ø"/>
            </a:pPr>
            <a:r>
              <a:rPr lang="en-US" sz="3600" dirty="0">
                <a:solidFill>
                  <a:schemeClr val="tx1">
                    <a:lumMod val="95000"/>
                    <a:lumOff val="5000"/>
                  </a:schemeClr>
                </a:solidFill>
                <a:latin typeface="Abadi" panose="020B0604020104020204" pitchFamily="34" charset="0"/>
              </a:rPr>
              <a:t>Segmentation of diseases part of leaf.</a:t>
            </a:r>
          </a:p>
          <a:p>
            <a:pPr marL="571500" indent="-571500">
              <a:buFont typeface="Wingdings" panose="05000000000000000000" pitchFamily="2" charset="2"/>
              <a:buChar char="Ø"/>
            </a:pPr>
            <a:r>
              <a:rPr lang="en-US" sz="3600" dirty="0">
                <a:solidFill>
                  <a:schemeClr val="tx1">
                    <a:lumMod val="95000"/>
                    <a:lumOff val="5000"/>
                  </a:schemeClr>
                </a:solidFill>
                <a:latin typeface="Abadi" panose="020B0604020104020204" pitchFamily="34" charset="0"/>
              </a:rPr>
              <a:t>To get the processed leaf image as an input.</a:t>
            </a:r>
          </a:p>
          <a:p>
            <a:pPr marL="571500" indent="-571500">
              <a:buFont typeface="Wingdings" panose="05000000000000000000" pitchFamily="2" charset="2"/>
              <a:buChar char="Ø"/>
            </a:pPr>
            <a:r>
              <a:rPr lang="en-US" sz="3600" dirty="0">
                <a:solidFill>
                  <a:schemeClr val="tx1">
                    <a:lumMod val="95000"/>
                    <a:lumOff val="5000"/>
                  </a:schemeClr>
                </a:solidFill>
                <a:latin typeface="Abadi" panose="020B0604020104020204" pitchFamily="34" charset="0"/>
              </a:rPr>
              <a:t>To segment the image using K-Means clustering algorithm.</a:t>
            </a:r>
          </a:p>
          <a:p>
            <a:pPr marL="571500" indent="-571500">
              <a:buFont typeface="Wingdings" panose="05000000000000000000" pitchFamily="2" charset="2"/>
              <a:buChar char="Ø"/>
            </a:pPr>
            <a:r>
              <a:rPr lang="en-US" sz="3600" dirty="0">
                <a:solidFill>
                  <a:schemeClr val="tx1">
                    <a:lumMod val="95000"/>
                    <a:lumOff val="5000"/>
                  </a:schemeClr>
                </a:solidFill>
                <a:latin typeface="Abadi" panose="020B0604020104020204" pitchFamily="34" charset="0"/>
              </a:rPr>
              <a:t>Finally provide the type of disease attacked in the leaf using SVM classifier and severity level</a:t>
            </a:r>
            <a:r>
              <a:rPr lang="en-US" sz="3600" dirty="0">
                <a:solidFill>
                  <a:schemeClr val="tx1">
                    <a:lumMod val="95000"/>
                    <a:lumOff val="5000"/>
                  </a:schemeClr>
                </a:solidFill>
              </a:rPr>
              <a:t>.</a:t>
            </a:r>
            <a:endParaRPr lang="en-IN" sz="3600" dirty="0">
              <a:solidFill>
                <a:schemeClr val="tx1">
                  <a:lumMod val="95000"/>
                  <a:lumOff val="5000"/>
                </a:schemeClr>
              </a:solidFill>
            </a:endParaRPr>
          </a:p>
        </p:txBody>
      </p:sp>
      <p:sp>
        <p:nvSpPr>
          <p:cNvPr id="4" name="Freeform 5">
            <a:extLst>
              <a:ext uri="{FF2B5EF4-FFF2-40B4-BE49-F238E27FC236}">
                <a16:creationId xmlns:a16="http://schemas.microsoft.com/office/drawing/2014/main" id="{505A7ADB-7E38-4731-B7A3-9E6BA1F76DF8}"/>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3ACA3E27-7926-ADB7-D46D-8C4B8B7EC8D1}"/>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97B9E695-2A92-5F30-44EE-EEA248D1E1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5395" y="2068283"/>
            <a:ext cx="5041900" cy="5257800"/>
          </a:xfrm>
          <a:prstGeom prst="rect">
            <a:avLst/>
          </a:prstGeom>
        </p:spPr>
      </p:pic>
    </p:spTree>
    <p:extLst>
      <p:ext uri="{BB962C8B-B14F-4D97-AF65-F5344CB8AC3E}">
        <p14:creationId xmlns:p14="http://schemas.microsoft.com/office/powerpoint/2010/main" val="41804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215F-B27B-C3CF-42F5-10324DF501CE}"/>
              </a:ext>
            </a:extLst>
          </p:cNvPr>
          <p:cNvSpPr>
            <a:spLocks noGrp="1"/>
          </p:cNvSpPr>
          <p:nvPr>
            <p:ph type="title"/>
          </p:nvPr>
        </p:nvSpPr>
        <p:spPr>
          <a:xfrm>
            <a:off x="990600" y="724730"/>
            <a:ext cx="7772400" cy="1362075"/>
          </a:xfrm>
        </p:spPr>
        <p:txBody>
          <a:bodyPr>
            <a:normAutofit/>
          </a:bodyPr>
          <a:lstStyle/>
          <a:p>
            <a:r>
              <a:rPr lang="en-US" sz="4800" u="sng" dirty="0">
                <a:solidFill>
                  <a:schemeClr val="accent1"/>
                </a:solidFill>
                <a:latin typeface="Berlin Sans FB" panose="020E0602020502020306" pitchFamily="34" charset="0"/>
              </a:rPr>
              <a:t>EXISTING METHODS</a:t>
            </a:r>
            <a:endParaRPr lang="en-IN" sz="4800" u="sng" dirty="0">
              <a:solidFill>
                <a:schemeClr val="accent1"/>
              </a:solidFill>
              <a:latin typeface="Berlin Sans FB" panose="020E0602020502020306" pitchFamily="34" charset="0"/>
            </a:endParaRPr>
          </a:p>
        </p:txBody>
      </p:sp>
      <p:sp>
        <p:nvSpPr>
          <p:cNvPr id="4" name="Freeform 6">
            <a:extLst>
              <a:ext uri="{FF2B5EF4-FFF2-40B4-BE49-F238E27FC236}">
                <a16:creationId xmlns:a16="http://schemas.microsoft.com/office/drawing/2014/main" id="{D558BD31-871E-176E-592A-902DAE11A686}"/>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7842377F-4F08-1AB3-40AF-45B228192E9C}"/>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14" name="Rectangle 1">
            <a:extLst>
              <a:ext uri="{FF2B5EF4-FFF2-40B4-BE49-F238E27FC236}">
                <a16:creationId xmlns:a16="http://schemas.microsoft.com/office/drawing/2014/main" id="{93CB0940-4435-C98A-D628-7576FCAF0150}"/>
              </a:ext>
            </a:extLst>
          </p:cNvPr>
          <p:cNvSpPr>
            <a:spLocks noChangeArrowheads="1"/>
          </p:cNvSpPr>
          <p:nvPr/>
        </p:nvSpPr>
        <p:spPr bwMode="auto">
          <a:xfrm>
            <a:off x="1528197" y="2698853"/>
            <a:ext cx="15993609"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badi" panose="020B0604020104020204" pitchFamily="34" charset="0"/>
              </a:rPr>
              <a:t>Naked Eye Observation</a:t>
            </a:r>
            <a:endParaRPr kumimoji="0" lang="en-US" altLang="en-US" sz="3600" b="0" i="0" u="none" strike="noStrike" cap="none" normalizeH="0" baseline="0" dirty="0">
              <a:ln>
                <a:noFill/>
              </a:ln>
              <a:solidFill>
                <a:schemeClr val="tx1"/>
              </a:solidFill>
              <a:effectLst/>
              <a:latin typeface="Abadi" panose="020B0604020104020204" pitchFamily="34" charset="0"/>
            </a:endParaRPr>
          </a:p>
          <a:p>
            <a:pPr marL="1371600" lvl="2" indent="-457200" algn="just"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badi" panose="020B0604020104020204" pitchFamily="34" charset="0"/>
              </a:rPr>
              <a:t>Traditional method where farmers and experts identify diseases manually.	</a:t>
            </a:r>
          </a:p>
          <a:p>
            <a:pPr marL="1371600" lvl="2" indent="-457200" algn="just"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badi" panose="020B0604020104020204" pitchFamily="34" charset="0"/>
              </a:rPr>
              <a:t>This approach is slow, less accurate, and not feasible for large-scale farming​.</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badi" panose="020B0604020104020204" pitchFamily="34" charset="0"/>
              </a:rPr>
              <a:t>Machine Learning-Based Approaches</a:t>
            </a:r>
            <a:endParaRPr kumimoji="0" lang="en-US" altLang="en-US" sz="3600" b="0" i="0" u="none" strike="noStrike" cap="none" normalizeH="0" baseline="0" dirty="0">
              <a:ln>
                <a:noFill/>
              </a:ln>
              <a:solidFill>
                <a:schemeClr val="tx1"/>
              </a:solidFill>
              <a:effectLst/>
              <a:latin typeface="Abadi" panose="020B0604020104020204" pitchFamily="34" charset="0"/>
            </a:endParaRPr>
          </a:p>
          <a:p>
            <a:pPr marL="1371600" lvl="2" indent="-457200" algn="just" eaLnBrk="0" fontAlgn="base" hangingPunct="0">
              <a:spcBef>
                <a:spcPct val="0"/>
              </a:spcBef>
              <a:spcAft>
                <a:spcPct val="0"/>
              </a:spcAft>
              <a:buFont typeface="Arial" panose="020B0604020202020204" pitchFamily="34" charset="0"/>
              <a:buChar char="•"/>
            </a:pPr>
            <a:r>
              <a:rPr kumimoji="0" lang="en-US" altLang="en-US" sz="3200" b="1" i="0" u="none" strike="noStrike" cap="none" normalizeH="0" baseline="0" dirty="0">
                <a:ln>
                  <a:noFill/>
                </a:ln>
                <a:solidFill>
                  <a:schemeClr val="tx1"/>
                </a:solidFill>
                <a:effectLst/>
                <a:latin typeface="Abadi" panose="020B0604020104020204" pitchFamily="34" charset="0"/>
              </a:rPr>
              <a:t>Artificial Neural Networks (ANN):</a:t>
            </a:r>
            <a:r>
              <a:rPr kumimoji="0" lang="en-US" altLang="en-US" sz="3200" b="0" i="0" u="none" strike="noStrike" cap="none" normalizeH="0" baseline="0" dirty="0">
                <a:ln>
                  <a:noFill/>
                </a:ln>
                <a:solidFill>
                  <a:schemeClr val="tx1"/>
                </a:solidFill>
                <a:effectLst/>
                <a:latin typeface="Abadi" panose="020B0604020104020204" pitchFamily="34" charset="0"/>
              </a:rPr>
              <a:t> Used for classification by training on leaf image datasets.</a:t>
            </a:r>
          </a:p>
          <a:p>
            <a:pPr marL="1371600" lvl="2" indent="-457200" algn="just" eaLnBrk="0" fontAlgn="base" hangingPunct="0">
              <a:spcBef>
                <a:spcPct val="0"/>
              </a:spcBef>
              <a:spcAft>
                <a:spcPct val="0"/>
              </a:spcAft>
              <a:buFont typeface="Arial" panose="020B0604020202020204" pitchFamily="34" charset="0"/>
              <a:buChar char="•"/>
            </a:pPr>
            <a:r>
              <a:rPr kumimoji="0" lang="en-US" altLang="en-US" sz="3200" b="1" i="0" u="none" strike="noStrike" cap="none" normalizeH="0" baseline="0" dirty="0">
                <a:ln>
                  <a:noFill/>
                </a:ln>
                <a:solidFill>
                  <a:schemeClr val="tx1"/>
                </a:solidFill>
                <a:effectLst/>
                <a:latin typeface="Abadi" panose="020B0604020104020204" pitchFamily="34" charset="0"/>
              </a:rPr>
              <a:t>Support Vector Machines (SVM):</a:t>
            </a:r>
            <a:r>
              <a:rPr kumimoji="0" lang="en-US" altLang="en-US" sz="3200" b="0" i="0" u="none" strike="noStrike" cap="none" normalizeH="0" baseline="0" dirty="0">
                <a:ln>
                  <a:noFill/>
                </a:ln>
                <a:solidFill>
                  <a:schemeClr val="tx1"/>
                </a:solidFill>
                <a:effectLst/>
                <a:latin typeface="Abadi" panose="020B0604020104020204" pitchFamily="34" charset="0"/>
              </a:rPr>
              <a:t> Classifies plant diseases after segmentation​.</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badi" panose="020B0604020104020204" pitchFamily="34" charset="0"/>
              </a:rPr>
              <a:t>Deep Learning Approaches</a:t>
            </a:r>
            <a:endParaRPr kumimoji="0" lang="en-US" altLang="en-US" sz="3600" b="0" i="0" u="none" strike="noStrike" cap="none" normalizeH="0" baseline="0" dirty="0">
              <a:ln>
                <a:noFill/>
              </a:ln>
              <a:solidFill>
                <a:schemeClr val="tx1"/>
              </a:solidFill>
              <a:effectLst/>
              <a:latin typeface="Abadi" panose="020B0604020104020204" pitchFamily="34" charset="0"/>
            </a:endParaRPr>
          </a:p>
          <a:p>
            <a:pPr marL="1371600" lvl="2" indent="-457200" algn="just" eaLnBrk="0" fontAlgn="base" hangingPunct="0">
              <a:spcBef>
                <a:spcPct val="0"/>
              </a:spcBef>
              <a:spcAft>
                <a:spcPct val="0"/>
              </a:spcAft>
              <a:buFont typeface="Arial" panose="020B0604020202020204" pitchFamily="34" charset="0"/>
              <a:buChar char="•"/>
            </a:pPr>
            <a:r>
              <a:rPr kumimoji="0" lang="en-US" altLang="en-US" sz="3200" b="1" i="0" u="none" strike="noStrike" cap="none" normalizeH="0" baseline="0" dirty="0">
                <a:ln>
                  <a:noFill/>
                </a:ln>
                <a:solidFill>
                  <a:schemeClr val="tx1"/>
                </a:solidFill>
                <a:effectLst/>
                <a:latin typeface="Abadi" panose="020B0604020104020204" pitchFamily="34" charset="0"/>
              </a:rPr>
              <a:t>Convolutional Neural Networks (CNN):</a:t>
            </a:r>
            <a:r>
              <a:rPr kumimoji="0" lang="en-US" altLang="en-US" sz="3200" b="0" i="0" u="none" strike="noStrike" cap="none" normalizeH="0" baseline="0" dirty="0">
                <a:ln>
                  <a:noFill/>
                </a:ln>
                <a:solidFill>
                  <a:schemeClr val="tx1"/>
                </a:solidFill>
                <a:effectLst/>
                <a:latin typeface="Abadi" panose="020B0604020104020204" pitchFamily="34" charset="0"/>
              </a:rPr>
              <a:t> Used for automatic feature extraction and classification.</a:t>
            </a:r>
          </a:p>
          <a:p>
            <a:pPr marL="1371600" lvl="2" indent="-457200" algn="just" eaLnBrk="0" fontAlgn="base" hangingPunct="0">
              <a:spcBef>
                <a:spcPct val="0"/>
              </a:spcBef>
              <a:spcAft>
                <a:spcPct val="0"/>
              </a:spcAft>
              <a:buFont typeface="Arial" panose="020B0604020202020204" pitchFamily="34" charset="0"/>
              <a:buChar char="•"/>
            </a:pPr>
            <a:r>
              <a:rPr kumimoji="0" lang="en-US" altLang="en-US" sz="3200" b="1" i="0" u="none" strike="noStrike" cap="none" normalizeH="0" baseline="0" dirty="0">
                <a:ln>
                  <a:noFill/>
                </a:ln>
                <a:solidFill>
                  <a:schemeClr val="tx1"/>
                </a:solidFill>
                <a:effectLst/>
                <a:latin typeface="Abadi" panose="020B0604020104020204" pitchFamily="34" charset="0"/>
              </a:rPr>
              <a:t>Occlusion-Based Deep Learning:</a:t>
            </a:r>
            <a:r>
              <a:rPr kumimoji="0" lang="en-US" altLang="en-US" sz="3200" b="0" i="0" u="none" strike="noStrike" cap="none" normalizeH="0" baseline="0" dirty="0">
                <a:ln>
                  <a:noFill/>
                </a:ln>
                <a:solidFill>
                  <a:schemeClr val="tx1"/>
                </a:solidFill>
                <a:effectLst/>
                <a:latin typeface="Abadi" panose="020B0604020104020204" pitchFamily="34" charset="0"/>
              </a:rPr>
              <a:t> Helps localize disease regions on leaves​.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badi" panose="020B0604020104020204" pitchFamily="34" charset="0"/>
            </a:endParaRPr>
          </a:p>
        </p:txBody>
      </p:sp>
    </p:spTree>
    <p:extLst>
      <p:ext uri="{BB962C8B-B14F-4D97-AF65-F5344CB8AC3E}">
        <p14:creationId xmlns:p14="http://schemas.microsoft.com/office/powerpoint/2010/main" val="230942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1968-A0EC-218C-AA94-08820FB9B32F}"/>
              </a:ext>
            </a:extLst>
          </p:cNvPr>
          <p:cNvSpPr>
            <a:spLocks noGrp="1"/>
          </p:cNvSpPr>
          <p:nvPr>
            <p:ph type="title"/>
          </p:nvPr>
        </p:nvSpPr>
        <p:spPr>
          <a:xfrm>
            <a:off x="914400" y="876300"/>
            <a:ext cx="7772400" cy="1362075"/>
          </a:xfrm>
        </p:spPr>
        <p:txBody>
          <a:bodyPr>
            <a:normAutofit/>
          </a:bodyPr>
          <a:lstStyle/>
          <a:p>
            <a:r>
              <a:rPr lang="en-US" sz="4800" u="sng" dirty="0">
                <a:solidFill>
                  <a:schemeClr val="accent1"/>
                </a:solidFill>
                <a:latin typeface="Berlin Sans FB" panose="020E0602020502020306" pitchFamily="34" charset="0"/>
              </a:rPr>
              <a:t>PROPOSED Method</a:t>
            </a:r>
            <a:endParaRPr lang="en-IN" sz="4800" dirty="0"/>
          </a:p>
        </p:txBody>
      </p:sp>
      <p:sp>
        <p:nvSpPr>
          <p:cNvPr id="4" name="Freeform 5">
            <a:extLst>
              <a:ext uri="{FF2B5EF4-FFF2-40B4-BE49-F238E27FC236}">
                <a16:creationId xmlns:a16="http://schemas.microsoft.com/office/drawing/2014/main" id="{B78CDB1F-E644-80E0-60A2-AC10B143E1E3}"/>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6">
            <a:extLst>
              <a:ext uri="{FF2B5EF4-FFF2-40B4-BE49-F238E27FC236}">
                <a16:creationId xmlns:a16="http://schemas.microsoft.com/office/drawing/2014/main" id="{45D6CEE3-FCBB-A8C6-BE4F-8C634502E170}"/>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pic>
        <p:nvPicPr>
          <p:cNvPr id="7" name="Picture 6">
            <a:extLst>
              <a:ext uri="{FF2B5EF4-FFF2-40B4-BE49-F238E27FC236}">
                <a16:creationId xmlns:a16="http://schemas.microsoft.com/office/drawing/2014/main" id="{570EF881-4691-4A81-FB3A-5CA46195B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1057271"/>
            <a:ext cx="7006739" cy="8172457"/>
          </a:xfrm>
          <a:prstGeom prst="rect">
            <a:avLst/>
          </a:prstGeom>
        </p:spPr>
      </p:pic>
      <p:sp>
        <p:nvSpPr>
          <p:cNvPr id="9" name="TextBox 8">
            <a:extLst>
              <a:ext uri="{FF2B5EF4-FFF2-40B4-BE49-F238E27FC236}">
                <a16:creationId xmlns:a16="http://schemas.microsoft.com/office/drawing/2014/main" id="{75D49BAE-BC17-6668-7ADB-9D231286DDA2}"/>
              </a:ext>
            </a:extLst>
          </p:cNvPr>
          <p:cNvSpPr txBox="1"/>
          <p:nvPr/>
        </p:nvSpPr>
        <p:spPr>
          <a:xfrm>
            <a:off x="691833" y="2676518"/>
            <a:ext cx="10280967" cy="4370427"/>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badi" panose="020B0604020104020204" pitchFamily="34" charset="0"/>
              </a:rPr>
              <a:t>Image Processing Technique</a:t>
            </a:r>
            <a:endParaRPr kumimoji="0" lang="en-US" altLang="en-US" sz="3600" b="0" i="0" u="none" strike="noStrike" cap="none" normalizeH="0" baseline="0" dirty="0">
              <a:ln>
                <a:noFill/>
              </a:ln>
              <a:solidFill>
                <a:schemeClr val="tx1"/>
              </a:solidFill>
              <a:effectLst/>
              <a:latin typeface="Abadi" panose="020B0604020104020204" pitchFamily="34" charset="0"/>
            </a:endParaRPr>
          </a:p>
          <a:p>
            <a:pPr marL="1371600" lvl="2" indent="-4572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badi" panose="020B0604020104020204" pitchFamily="34" charset="0"/>
              </a:rPr>
              <a:t>Uses image segmentation, feature extraction, and classification.</a:t>
            </a:r>
          </a:p>
          <a:p>
            <a:pPr marL="1371600" lvl="2" indent="-4572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badi" panose="020B0604020104020204" pitchFamily="34" charset="0"/>
              </a:rPr>
              <a:t>K-means clustering is often used to segment the diseased region.</a:t>
            </a:r>
          </a:p>
          <a:p>
            <a:pPr marL="1371600" lvl="2" indent="-4572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badi" panose="020B0604020104020204" pitchFamily="34" charset="0"/>
              </a:rPr>
              <a:t>Color co-occurrence method is used for feature extraction​</a:t>
            </a:r>
            <a:r>
              <a:rPr lang="en-US" altLang="en-US" sz="3200" b="1" dirty="0">
                <a:latin typeface="Abadi" panose="020B0604020104020204" pitchFamily="34" charset="0"/>
              </a:rPr>
              <a:t>.</a:t>
            </a:r>
            <a:endParaRPr kumimoji="0" lang="en-US" altLang="en-US" sz="3200" i="0" u="none" strike="noStrike" cap="none" normalizeH="0" baseline="0" dirty="0">
              <a:ln>
                <a:noFill/>
              </a:ln>
              <a:solidFill>
                <a:schemeClr val="tx1"/>
              </a:solidFill>
              <a:effectLst/>
              <a:latin typeface="Abadi" panose="020B0604020104020204" pitchFamily="34" charset="0"/>
            </a:endParaRPr>
          </a:p>
          <a:p>
            <a:pPr marL="1371600" lvl="2" indent="-457200" eaLnBrk="0" fontAlgn="base" hangingPunct="0">
              <a:spcBef>
                <a:spcPct val="0"/>
              </a:spcBef>
              <a:spcAft>
                <a:spcPct val="0"/>
              </a:spcAft>
              <a:buFont typeface="Arial" panose="020B0604020202020204" pitchFamily="34" charset="0"/>
              <a:buChar char="•"/>
            </a:pPr>
            <a:endParaRPr kumimoji="0" lang="en-US" altLang="en-US" sz="3200" b="0" i="0" u="none" strike="noStrike" cap="none" normalizeH="0" baseline="0" dirty="0">
              <a:ln>
                <a:noFill/>
              </a:ln>
              <a:solidFill>
                <a:schemeClr val="tx1"/>
              </a:solidFill>
              <a:effectLst/>
              <a:latin typeface="Abadi" panose="020B0604020104020204" pitchFamily="34" charset="0"/>
            </a:endParaRPr>
          </a:p>
          <a:p>
            <a:pPr lvl="2" eaLnBrk="0" fontAlgn="base" hangingPunct="0">
              <a:spcBef>
                <a:spcPct val="0"/>
              </a:spcBef>
              <a:spcAft>
                <a:spcPct val="0"/>
              </a:spcAft>
            </a:pPr>
            <a:endParaRPr lang="en-IN" dirty="0"/>
          </a:p>
        </p:txBody>
      </p:sp>
    </p:spTree>
    <p:extLst>
      <p:ext uri="{BB962C8B-B14F-4D97-AF65-F5344CB8AC3E}">
        <p14:creationId xmlns:p14="http://schemas.microsoft.com/office/powerpoint/2010/main" val="41998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1198-A15C-CCE6-830B-7ABCDB146C62}"/>
              </a:ext>
            </a:extLst>
          </p:cNvPr>
          <p:cNvSpPr>
            <a:spLocks noGrp="1"/>
          </p:cNvSpPr>
          <p:nvPr>
            <p:ph type="title"/>
          </p:nvPr>
        </p:nvSpPr>
        <p:spPr>
          <a:xfrm>
            <a:off x="685800" y="699330"/>
            <a:ext cx="7772400" cy="1362075"/>
          </a:xfrm>
        </p:spPr>
        <p:txBody>
          <a:bodyPr>
            <a:normAutofit/>
          </a:bodyPr>
          <a:lstStyle/>
          <a:p>
            <a:r>
              <a:rPr lang="en-US" sz="4800" u="sng" dirty="0">
                <a:solidFill>
                  <a:schemeClr val="accent1"/>
                </a:solidFill>
                <a:latin typeface="Berlin Sans FB" panose="020E0602020502020306" pitchFamily="34" charset="0"/>
              </a:rPr>
              <a:t>PROPOSED Method</a:t>
            </a:r>
            <a:endParaRPr lang="en-IN" sz="4800" u="sng" dirty="0">
              <a:solidFill>
                <a:schemeClr val="accent1"/>
              </a:solidFill>
              <a:latin typeface="Berlin Sans FB" panose="020E0602020502020306" pitchFamily="34" charset="0"/>
            </a:endParaRPr>
          </a:p>
        </p:txBody>
      </p:sp>
      <p:sp>
        <p:nvSpPr>
          <p:cNvPr id="4" name="Freeform 5">
            <a:extLst>
              <a:ext uri="{FF2B5EF4-FFF2-40B4-BE49-F238E27FC236}">
                <a16:creationId xmlns:a16="http://schemas.microsoft.com/office/drawing/2014/main" id="{80D8A7BE-2977-3DBE-1CDD-0277CEC8C8B6}"/>
              </a:ext>
            </a:extLst>
          </p:cNvPr>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3">
              <a:alphaModFix amt="30000"/>
              <a:extLst>
                <a:ext uri="{96DAC541-7B7A-43D3-8B79-37D633B846F1}">
                  <asvg:svgBlip xmlns:asvg="http://schemas.microsoft.com/office/drawing/2016/SVG/main" r:embed="rId4"/>
                </a:ext>
              </a:extLst>
            </a:blip>
            <a:stretch>
              <a:fillRect/>
            </a:stretch>
          </a:blipFill>
        </p:spPr>
      </p:sp>
      <p:sp>
        <p:nvSpPr>
          <p:cNvPr id="5" name="Freeform 6">
            <a:extLst>
              <a:ext uri="{FF2B5EF4-FFF2-40B4-BE49-F238E27FC236}">
                <a16:creationId xmlns:a16="http://schemas.microsoft.com/office/drawing/2014/main" id="{3F7F1975-1BED-1D9E-F329-D3055B6CEC29}"/>
              </a:ext>
            </a:extLst>
          </p:cNvPr>
          <p:cNvSpPr/>
          <p:nvPr/>
        </p:nvSpPr>
        <p:spPr>
          <a:xfrm>
            <a:off x="0" y="7857039"/>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3">
              <a:alphaModFix amt="80000"/>
              <a:extLst>
                <a:ext uri="{96DAC541-7B7A-43D3-8B79-37D633B846F1}">
                  <asvg:svgBlip xmlns:asvg="http://schemas.microsoft.com/office/drawing/2016/SVG/main" r:embed="rId4"/>
                </a:ext>
              </a:extLst>
            </a:blip>
            <a:stretch>
              <a:fillRect/>
            </a:stretch>
          </a:blipFill>
        </p:spPr>
      </p:sp>
      <p:sp>
        <p:nvSpPr>
          <p:cNvPr id="8" name="Rectangle 3">
            <a:extLst>
              <a:ext uri="{FF2B5EF4-FFF2-40B4-BE49-F238E27FC236}">
                <a16:creationId xmlns:a16="http://schemas.microsoft.com/office/drawing/2014/main" id="{65A94AF6-03E6-9DAD-05E3-3CA0C486AE9B}"/>
              </a:ext>
            </a:extLst>
          </p:cNvPr>
          <p:cNvSpPr>
            <a:spLocks noGrp="1" noChangeArrowheads="1"/>
          </p:cNvSpPr>
          <p:nvPr>
            <p:ph type="body" idx="1"/>
          </p:nvPr>
        </p:nvSpPr>
        <p:spPr bwMode="auto">
          <a:xfrm>
            <a:off x="1524000" y="1865866"/>
            <a:ext cx="162687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1" i="0" u="none" strike="noStrike" cap="none" normalizeH="0" baseline="0" dirty="0">
                <a:ln>
                  <a:noFill/>
                </a:ln>
                <a:solidFill>
                  <a:schemeClr val="tx1"/>
                </a:solidFill>
                <a:effectLst/>
                <a:latin typeface="Abadi" panose="020B0604020104020204" pitchFamily="34" charset="0"/>
              </a:rPr>
              <a:t>Input Image</a:t>
            </a:r>
            <a:r>
              <a:rPr kumimoji="0" lang="en-US" altLang="en-US" sz="4000" b="0" i="0" u="none" strike="noStrike" cap="none" normalizeH="0" baseline="0" dirty="0">
                <a:ln>
                  <a:noFill/>
                </a:ln>
                <a:solidFill>
                  <a:schemeClr val="tx1"/>
                </a:solidFill>
                <a:effectLst/>
                <a:latin typeface="Abadi" panose="020B0604020104020204" pitchFamily="34" charset="0"/>
              </a:rPr>
              <a:t>: An infected leaf image is provided as input to system.</a:t>
            </a:r>
          </a:p>
        </p:txBody>
      </p:sp>
      <p:pic>
        <p:nvPicPr>
          <p:cNvPr id="3" name="Picture 2">
            <a:extLst>
              <a:ext uri="{FF2B5EF4-FFF2-40B4-BE49-F238E27FC236}">
                <a16:creationId xmlns:a16="http://schemas.microsoft.com/office/drawing/2014/main" id="{8940FBD9-96DE-2D17-8D1B-2A7C37E72B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0" y="2567183"/>
            <a:ext cx="3474404" cy="3081155"/>
          </a:xfrm>
          <a:prstGeom prst="rect">
            <a:avLst/>
          </a:prstGeom>
        </p:spPr>
      </p:pic>
      <p:sp>
        <p:nvSpPr>
          <p:cNvPr id="6" name="Text Placeholder 2">
            <a:extLst>
              <a:ext uri="{FF2B5EF4-FFF2-40B4-BE49-F238E27FC236}">
                <a16:creationId xmlns:a16="http://schemas.microsoft.com/office/drawing/2014/main" id="{87698AAB-5764-4610-CE94-655DA383C14C}"/>
              </a:ext>
            </a:extLst>
          </p:cNvPr>
          <p:cNvSpPr txBox="1">
            <a:spLocks/>
          </p:cNvSpPr>
          <p:nvPr/>
        </p:nvSpPr>
        <p:spPr>
          <a:xfrm>
            <a:off x="1524000" y="5612261"/>
            <a:ext cx="15011400" cy="1474787"/>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571500" indent="-571500">
              <a:buFont typeface="Wingdings" panose="05000000000000000000" pitchFamily="2" charset="2"/>
              <a:buChar char="Ø"/>
            </a:pPr>
            <a:r>
              <a:rPr lang="en-US" altLang="en-US" sz="3600" b="1" dirty="0">
                <a:solidFill>
                  <a:schemeClr val="tx1"/>
                </a:solidFill>
                <a:latin typeface="Abadi" panose="020B0604020104020204" pitchFamily="34" charset="0"/>
              </a:rPr>
              <a:t>Image Pre-Processing</a:t>
            </a:r>
            <a:r>
              <a:rPr lang="en-US" altLang="en-US" sz="3600" dirty="0">
                <a:solidFill>
                  <a:schemeClr val="tx1"/>
                </a:solidFill>
                <a:latin typeface="Abadi" panose="020B0604020104020204" pitchFamily="34" charset="0"/>
              </a:rPr>
              <a:t>: The image is enhanced by removing noise and adjusting its quality for further analysis</a:t>
            </a:r>
            <a:endParaRPr lang="en-IN" sz="3600" dirty="0"/>
          </a:p>
        </p:txBody>
      </p:sp>
      <p:pic>
        <p:nvPicPr>
          <p:cNvPr id="7" name="Picture 6">
            <a:extLst>
              <a:ext uri="{FF2B5EF4-FFF2-40B4-BE49-F238E27FC236}">
                <a16:creationId xmlns:a16="http://schemas.microsoft.com/office/drawing/2014/main" id="{5128A8A3-C74B-0D77-CFDE-484A66DCF1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2745" y="7081689"/>
            <a:ext cx="3403394" cy="3114762"/>
          </a:xfrm>
          <a:prstGeom prst="rect">
            <a:avLst/>
          </a:prstGeom>
        </p:spPr>
      </p:pic>
    </p:spTree>
    <p:extLst>
      <p:ext uri="{BB962C8B-B14F-4D97-AF65-F5344CB8AC3E}">
        <p14:creationId xmlns:p14="http://schemas.microsoft.com/office/powerpoint/2010/main" val="2731751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1581</Words>
  <Application>Microsoft Office PowerPoint</Application>
  <PresentationFormat>Custom</PresentationFormat>
  <Paragraphs>127</Paragraphs>
  <Slides>20</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Helios</vt:lpstr>
      <vt:lpstr>Arial</vt:lpstr>
      <vt:lpstr>Tw Cen MT Condensed Extra Bold</vt:lpstr>
      <vt:lpstr>Klein Bold</vt:lpstr>
      <vt:lpstr>Berlin Sans FB Demi</vt:lpstr>
      <vt:lpstr>Wingdings</vt:lpstr>
      <vt:lpstr>Agency FB</vt:lpstr>
      <vt:lpstr>Klein</vt:lpstr>
      <vt:lpstr>Calibri</vt:lpstr>
      <vt:lpstr>Times New Roman</vt:lpstr>
      <vt:lpstr>Abadi</vt:lpstr>
      <vt:lpstr>Verdana</vt:lpstr>
      <vt:lpstr>Berlin Sans FB</vt:lpstr>
      <vt:lpstr>Office Theme</vt:lpstr>
      <vt:lpstr>PowerPoint Presentation</vt:lpstr>
      <vt:lpstr>PowerPoint Presentation</vt:lpstr>
      <vt:lpstr>Tittle of the Project</vt:lpstr>
      <vt:lpstr>ABSTRACT</vt:lpstr>
      <vt:lpstr>INTRODuction</vt:lpstr>
      <vt:lpstr>OBJECTIVES</vt:lpstr>
      <vt:lpstr>EXISTING METHODS</vt:lpstr>
      <vt:lpstr>PROPOSED Method</vt:lpstr>
      <vt:lpstr>PROPOSED Method</vt:lpstr>
      <vt:lpstr>PowerPoint Presentation</vt:lpstr>
      <vt:lpstr>PowerPoint Presentation</vt:lpstr>
      <vt:lpstr>ALGORITHMS USED</vt:lpstr>
      <vt:lpstr>SOFTWARE REQUIREMENTS</vt:lpstr>
      <vt:lpstr>RESULTS</vt:lpstr>
      <vt:lpstr>PowerPoint Presentation</vt:lpstr>
      <vt:lpstr>FUTURE SCOPE</vt:lpstr>
      <vt:lpstr>ADVANTAGES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 Presentation</dc:title>
  <dc:creator>Imran Shaik</dc:creator>
  <cp:lastModifiedBy>Imran Shaik</cp:lastModifiedBy>
  <cp:revision>22</cp:revision>
  <dcterms:created xsi:type="dcterms:W3CDTF">2006-08-16T00:00:00Z</dcterms:created>
  <dcterms:modified xsi:type="dcterms:W3CDTF">2025-04-21T05:20:24Z</dcterms:modified>
  <dc:identifier>DAGWRBabTu4</dc:identifier>
</cp:coreProperties>
</file>