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4630400" cy="8229600"/>
  <p:notesSz cx="6858000" cy="9144000"/>
  <p:defaultTextStyle>
    <a:defPPr>
      <a:defRPr lang="en-US"/>
    </a:defPPr>
    <a:lvl1pPr marL="0" algn="l" defTabSz="1099017" rtl="0" eaLnBrk="1" latinLnBrk="0" hangingPunct="1">
      <a:defRPr sz="2163" kern="1200">
        <a:solidFill>
          <a:schemeClr val="tx1"/>
        </a:solidFill>
        <a:latin typeface="+mn-lt"/>
        <a:ea typeface="+mn-ea"/>
        <a:cs typeface="+mn-cs"/>
      </a:defRPr>
    </a:lvl1pPr>
    <a:lvl2pPr marL="549509" algn="l" defTabSz="1099017" rtl="0" eaLnBrk="1" latinLnBrk="0" hangingPunct="1">
      <a:defRPr sz="2163" kern="1200">
        <a:solidFill>
          <a:schemeClr val="tx1"/>
        </a:solidFill>
        <a:latin typeface="+mn-lt"/>
        <a:ea typeface="+mn-ea"/>
        <a:cs typeface="+mn-cs"/>
      </a:defRPr>
    </a:lvl2pPr>
    <a:lvl3pPr marL="1099017" algn="l" defTabSz="1099017" rtl="0" eaLnBrk="1" latinLnBrk="0" hangingPunct="1">
      <a:defRPr sz="2163" kern="1200">
        <a:solidFill>
          <a:schemeClr val="tx1"/>
        </a:solidFill>
        <a:latin typeface="+mn-lt"/>
        <a:ea typeface="+mn-ea"/>
        <a:cs typeface="+mn-cs"/>
      </a:defRPr>
    </a:lvl3pPr>
    <a:lvl4pPr marL="1648526" algn="l" defTabSz="1099017" rtl="0" eaLnBrk="1" latinLnBrk="0" hangingPunct="1">
      <a:defRPr sz="2163" kern="1200">
        <a:solidFill>
          <a:schemeClr val="tx1"/>
        </a:solidFill>
        <a:latin typeface="+mn-lt"/>
        <a:ea typeface="+mn-ea"/>
        <a:cs typeface="+mn-cs"/>
      </a:defRPr>
    </a:lvl4pPr>
    <a:lvl5pPr marL="2198035" algn="l" defTabSz="1099017" rtl="0" eaLnBrk="1" latinLnBrk="0" hangingPunct="1">
      <a:defRPr sz="2163" kern="1200">
        <a:solidFill>
          <a:schemeClr val="tx1"/>
        </a:solidFill>
        <a:latin typeface="+mn-lt"/>
        <a:ea typeface="+mn-ea"/>
        <a:cs typeface="+mn-cs"/>
      </a:defRPr>
    </a:lvl5pPr>
    <a:lvl6pPr marL="2747543" algn="l" defTabSz="1099017" rtl="0" eaLnBrk="1" latinLnBrk="0" hangingPunct="1">
      <a:defRPr sz="2163" kern="1200">
        <a:solidFill>
          <a:schemeClr val="tx1"/>
        </a:solidFill>
        <a:latin typeface="+mn-lt"/>
        <a:ea typeface="+mn-ea"/>
        <a:cs typeface="+mn-cs"/>
      </a:defRPr>
    </a:lvl6pPr>
    <a:lvl7pPr marL="3297052" algn="l" defTabSz="1099017" rtl="0" eaLnBrk="1" latinLnBrk="0" hangingPunct="1">
      <a:defRPr sz="2163" kern="1200">
        <a:solidFill>
          <a:schemeClr val="tx1"/>
        </a:solidFill>
        <a:latin typeface="+mn-lt"/>
        <a:ea typeface="+mn-ea"/>
        <a:cs typeface="+mn-cs"/>
      </a:defRPr>
    </a:lvl7pPr>
    <a:lvl8pPr marL="3846561" algn="l" defTabSz="1099017" rtl="0" eaLnBrk="1" latinLnBrk="0" hangingPunct="1">
      <a:defRPr sz="2163" kern="1200">
        <a:solidFill>
          <a:schemeClr val="tx1"/>
        </a:solidFill>
        <a:latin typeface="+mn-lt"/>
        <a:ea typeface="+mn-ea"/>
        <a:cs typeface="+mn-cs"/>
      </a:defRPr>
    </a:lvl8pPr>
    <a:lvl9pPr marL="4396069" algn="l" defTabSz="1099017" rtl="0" eaLnBrk="1" latinLnBrk="0" hangingPunct="1">
      <a:defRPr sz="216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46FF"/>
    <a:srgbClr val="260C55"/>
    <a:srgbClr val="BA95FD"/>
    <a:srgbClr val="5003DB"/>
    <a:srgbClr val="823BFC"/>
    <a:srgbClr val="392371"/>
    <a:srgbClr val="8E46FF"/>
    <a:srgbClr val="734EC0"/>
    <a:srgbClr val="392372"/>
    <a:srgbClr val="843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18" autoAdjust="0"/>
    <p:restoredTop sz="94660"/>
  </p:normalViewPr>
  <p:slideViewPr>
    <p:cSldViewPr snapToGrid="0">
      <p:cViewPr varScale="1">
        <p:scale>
          <a:sx n="58" d="100"/>
          <a:sy n="58" d="100"/>
        </p:scale>
        <p:origin x="81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CDF597-DCF9-415F-B337-8F58D21997E3}"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D806DB-F635-419B-8B0C-43A5BCC69335}" type="slidenum">
              <a:rPr lang="en-US" smtClean="0"/>
              <a:t>‹#›</a:t>
            </a:fld>
            <a:endParaRPr lang="en-US"/>
          </a:p>
        </p:txBody>
      </p:sp>
    </p:spTree>
    <p:extLst>
      <p:ext uri="{BB962C8B-B14F-4D97-AF65-F5344CB8AC3E}">
        <p14:creationId xmlns:p14="http://schemas.microsoft.com/office/powerpoint/2010/main" val="1813977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CDF597-DCF9-415F-B337-8F58D21997E3}"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D806DB-F635-419B-8B0C-43A5BCC69335}" type="slidenum">
              <a:rPr lang="en-US" smtClean="0"/>
              <a:t>‹#›</a:t>
            </a:fld>
            <a:endParaRPr lang="en-US"/>
          </a:p>
        </p:txBody>
      </p:sp>
    </p:spTree>
    <p:extLst>
      <p:ext uri="{BB962C8B-B14F-4D97-AF65-F5344CB8AC3E}">
        <p14:creationId xmlns:p14="http://schemas.microsoft.com/office/powerpoint/2010/main" val="526343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38150"/>
            <a:ext cx="3154680" cy="697420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05840" y="438150"/>
            <a:ext cx="9281160" cy="697420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CDF597-DCF9-415F-B337-8F58D21997E3}"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D806DB-F635-419B-8B0C-43A5BCC69335}" type="slidenum">
              <a:rPr lang="en-US" smtClean="0"/>
              <a:t>‹#›</a:t>
            </a:fld>
            <a:endParaRPr lang="en-US"/>
          </a:p>
        </p:txBody>
      </p:sp>
    </p:spTree>
    <p:extLst>
      <p:ext uri="{BB962C8B-B14F-4D97-AF65-F5344CB8AC3E}">
        <p14:creationId xmlns:p14="http://schemas.microsoft.com/office/powerpoint/2010/main" val="707250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CDF597-DCF9-415F-B337-8F58D21997E3}"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D806DB-F635-419B-8B0C-43A5BCC69335}" type="slidenum">
              <a:rPr lang="en-US" smtClean="0"/>
              <a:t>‹#›</a:t>
            </a:fld>
            <a:endParaRPr lang="en-US"/>
          </a:p>
        </p:txBody>
      </p:sp>
    </p:spTree>
    <p:extLst>
      <p:ext uri="{BB962C8B-B14F-4D97-AF65-F5344CB8AC3E}">
        <p14:creationId xmlns:p14="http://schemas.microsoft.com/office/powerpoint/2010/main" val="3971034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2051686"/>
            <a:ext cx="12618720" cy="3423284"/>
          </a:xfrm>
        </p:spPr>
        <p:txBody>
          <a:bodyPr anchor="b"/>
          <a:lstStyle>
            <a:lvl1pPr>
              <a:defRPr sz="7200"/>
            </a:lvl1pPr>
          </a:lstStyle>
          <a:p>
            <a:r>
              <a:rPr lang="en-US" smtClean="0"/>
              <a:t>Click to edit Master title style</a:t>
            </a:r>
            <a:endParaRPr lang="en-US" dirty="0"/>
          </a:p>
        </p:txBody>
      </p:sp>
      <p:sp>
        <p:nvSpPr>
          <p:cNvPr id="3" name="Text Placeholder 2"/>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CDF597-DCF9-415F-B337-8F58D21997E3}"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D806DB-F635-419B-8B0C-43A5BCC69335}" type="slidenum">
              <a:rPr lang="en-US" smtClean="0"/>
              <a:t>‹#›</a:t>
            </a:fld>
            <a:endParaRPr lang="en-US"/>
          </a:p>
        </p:txBody>
      </p:sp>
    </p:spTree>
    <p:extLst>
      <p:ext uri="{BB962C8B-B14F-4D97-AF65-F5344CB8AC3E}">
        <p14:creationId xmlns:p14="http://schemas.microsoft.com/office/powerpoint/2010/main" val="4978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05840" y="2190750"/>
            <a:ext cx="6217920" cy="522160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406640" y="2190750"/>
            <a:ext cx="6217920" cy="522160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CDF597-DCF9-415F-B337-8F58D21997E3}"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D806DB-F635-419B-8B0C-43A5BCC69335}" type="slidenum">
              <a:rPr lang="en-US" smtClean="0"/>
              <a:t>‹#›</a:t>
            </a:fld>
            <a:endParaRPr lang="en-US"/>
          </a:p>
        </p:txBody>
      </p:sp>
    </p:spTree>
    <p:extLst>
      <p:ext uri="{BB962C8B-B14F-4D97-AF65-F5344CB8AC3E}">
        <p14:creationId xmlns:p14="http://schemas.microsoft.com/office/powerpoint/2010/main" val="981305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Edit Master text styles</a:t>
            </a:r>
          </a:p>
        </p:txBody>
      </p:sp>
      <p:sp>
        <p:nvSpPr>
          <p:cNvPr id="4" name="Content Placeholder 3"/>
          <p:cNvSpPr>
            <a:spLocks noGrp="1"/>
          </p:cNvSpPr>
          <p:nvPr>
            <p:ph sz="half" idx="2"/>
          </p:nvPr>
        </p:nvSpPr>
        <p:spPr>
          <a:xfrm>
            <a:off x="1007746" y="3006090"/>
            <a:ext cx="6189344" cy="442150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Edit Master text styles</a:t>
            </a:r>
          </a:p>
        </p:txBody>
      </p:sp>
      <p:sp>
        <p:nvSpPr>
          <p:cNvPr id="6" name="Content Placeholder 5"/>
          <p:cNvSpPr>
            <a:spLocks noGrp="1"/>
          </p:cNvSpPr>
          <p:nvPr>
            <p:ph sz="quarter" idx="4"/>
          </p:nvPr>
        </p:nvSpPr>
        <p:spPr>
          <a:xfrm>
            <a:off x="7406640" y="3006090"/>
            <a:ext cx="6219826" cy="442150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CDF597-DCF9-415F-B337-8F58D21997E3}" type="datetimeFigureOut">
              <a:rPr lang="en-US" smtClean="0"/>
              <a:t>10/22/2024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D806DB-F635-419B-8B0C-43A5BCC69335}" type="slidenum">
              <a:rPr lang="en-US" smtClean="0"/>
              <a:t>‹#›</a:t>
            </a:fld>
            <a:endParaRPr lang="en-US"/>
          </a:p>
        </p:txBody>
      </p:sp>
    </p:spTree>
    <p:extLst>
      <p:ext uri="{BB962C8B-B14F-4D97-AF65-F5344CB8AC3E}">
        <p14:creationId xmlns:p14="http://schemas.microsoft.com/office/powerpoint/2010/main" val="3423213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CDF597-DCF9-415F-B337-8F58D21997E3}" type="datetimeFigureOut">
              <a:rPr lang="en-US" smtClean="0"/>
              <a:t>10/22/2024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D806DB-F635-419B-8B0C-43A5BCC69335}" type="slidenum">
              <a:rPr lang="en-US" smtClean="0"/>
              <a:t>‹#›</a:t>
            </a:fld>
            <a:endParaRPr lang="en-US"/>
          </a:p>
        </p:txBody>
      </p:sp>
    </p:spTree>
    <p:extLst>
      <p:ext uri="{BB962C8B-B14F-4D97-AF65-F5344CB8AC3E}">
        <p14:creationId xmlns:p14="http://schemas.microsoft.com/office/powerpoint/2010/main" val="3155926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CDF597-DCF9-415F-B337-8F58D21997E3}" type="datetimeFigureOut">
              <a:rPr lang="en-US" smtClean="0"/>
              <a:t>10/22/2024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D806DB-F635-419B-8B0C-43A5BCC69335}" type="slidenum">
              <a:rPr lang="en-US" smtClean="0"/>
              <a:t>‹#›</a:t>
            </a:fld>
            <a:endParaRPr lang="en-US"/>
          </a:p>
        </p:txBody>
      </p:sp>
    </p:spTree>
    <p:extLst>
      <p:ext uri="{BB962C8B-B14F-4D97-AF65-F5344CB8AC3E}">
        <p14:creationId xmlns:p14="http://schemas.microsoft.com/office/powerpoint/2010/main" val="1910512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smtClean="0"/>
              <a:t>Click to edit Master title style</a:t>
            </a:r>
            <a:endParaRPr lang="en-US" dirty="0"/>
          </a:p>
        </p:txBody>
      </p:sp>
      <p:sp>
        <p:nvSpPr>
          <p:cNvPr id="3" name="Content Placeholder 2"/>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smtClean="0"/>
              <a:t>Edit Master text styles</a:t>
            </a:r>
          </a:p>
        </p:txBody>
      </p:sp>
      <p:sp>
        <p:nvSpPr>
          <p:cNvPr id="5" name="Date Placeholder 4"/>
          <p:cNvSpPr>
            <a:spLocks noGrp="1"/>
          </p:cNvSpPr>
          <p:nvPr>
            <p:ph type="dt" sz="half" idx="10"/>
          </p:nvPr>
        </p:nvSpPr>
        <p:spPr/>
        <p:txBody>
          <a:bodyPr/>
          <a:lstStyle/>
          <a:p>
            <a:fld id="{C7CDF597-DCF9-415F-B337-8F58D21997E3}"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D806DB-F635-419B-8B0C-43A5BCC69335}" type="slidenum">
              <a:rPr lang="en-US" smtClean="0"/>
              <a:t>‹#›</a:t>
            </a:fld>
            <a:endParaRPr lang="en-US"/>
          </a:p>
        </p:txBody>
      </p:sp>
    </p:spTree>
    <p:extLst>
      <p:ext uri="{BB962C8B-B14F-4D97-AF65-F5344CB8AC3E}">
        <p14:creationId xmlns:p14="http://schemas.microsoft.com/office/powerpoint/2010/main" val="1473223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219826" y="1184911"/>
            <a:ext cx="7406640" cy="584835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smtClean="0"/>
              <a:t>Edit Master text styles</a:t>
            </a:r>
          </a:p>
        </p:txBody>
      </p:sp>
      <p:sp>
        <p:nvSpPr>
          <p:cNvPr id="5" name="Date Placeholder 4"/>
          <p:cNvSpPr>
            <a:spLocks noGrp="1"/>
          </p:cNvSpPr>
          <p:nvPr>
            <p:ph type="dt" sz="half" idx="10"/>
          </p:nvPr>
        </p:nvSpPr>
        <p:spPr/>
        <p:txBody>
          <a:bodyPr/>
          <a:lstStyle/>
          <a:p>
            <a:fld id="{C7CDF597-DCF9-415F-B337-8F58D21997E3}"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D806DB-F635-419B-8B0C-43A5BCC69335}" type="slidenum">
              <a:rPr lang="en-US" smtClean="0"/>
              <a:t>‹#›</a:t>
            </a:fld>
            <a:endParaRPr lang="en-US"/>
          </a:p>
        </p:txBody>
      </p:sp>
    </p:spTree>
    <p:extLst>
      <p:ext uri="{BB962C8B-B14F-4D97-AF65-F5344CB8AC3E}">
        <p14:creationId xmlns:p14="http://schemas.microsoft.com/office/powerpoint/2010/main" val="1715260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rgbClr val="843CFF"/>
            </a:gs>
            <a:gs pos="47000">
              <a:srgbClr val="392372"/>
            </a:gs>
            <a:gs pos="88000">
              <a:srgbClr val="120732"/>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C7CDF597-DCF9-415F-B337-8F58D21997E3}" type="datetimeFigureOut">
              <a:rPr lang="en-US" smtClean="0"/>
              <a:t>10/22/2024</a:t>
            </a:fld>
            <a:endParaRPr lang="en-US"/>
          </a:p>
        </p:txBody>
      </p:sp>
      <p:sp>
        <p:nvSpPr>
          <p:cNvPr id="5" name="Footer Placeholder 4"/>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58D806DB-F635-419B-8B0C-43A5BCC69335}" type="slidenum">
              <a:rPr lang="en-US" smtClean="0"/>
              <a:t>‹#›</a:t>
            </a:fld>
            <a:endParaRPr lang="en-US"/>
          </a:p>
        </p:txBody>
      </p:sp>
    </p:spTree>
    <p:extLst>
      <p:ext uri="{BB962C8B-B14F-4D97-AF65-F5344CB8AC3E}">
        <p14:creationId xmlns:p14="http://schemas.microsoft.com/office/powerpoint/2010/main" val="228126917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tmp"/></Relationships>
</file>

<file path=ppt/slides/_rels/slide11.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tmp"/></Relationships>
</file>

<file path=ppt/slides/_rels/slide12.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tmp"/></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tmp"/></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tmp"/></Relationships>
</file>

<file path=ppt/slides/_rels/slide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tmp"/></Relationships>
</file>

<file path=ppt/slides/_rels/slide7.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tmp"/></Relationships>
</file>

<file path=ppt/slides/_rels/slide8.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tmp"/></Relationships>
</file>

<file path=ppt/slides/_rels/slide9.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770" y="-172530"/>
            <a:ext cx="1608667" cy="1608667"/>
          </a:xfrm>
          <a:prstGeom prst="rect">
            <a:avLst/>
          </a:prstGeom>
          <a:effectLst>
            <a:glow rad="1041400">
              <a:srgbClr val="734EC0">
                <a:alpha val="31000"/>
              </a:srgbClr>
            </a:glow>
          </a:effectLst>
        </p:spPr>
      </p:pic>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38578" r="2252" b="5779"/>
          <a:stretch/>
        </p:blipFill>
        <p:spPr>
          <a:xfrm>
            <a:off x="8478982" y="2133870"/>
            <a:ext cx="6151418" cy="5456307"/>
          </a:xfrm>
          <a:prstGeom prst="rect">
            <a:avLst/>
          </a:prstGeom>
        </p:spPr>
      </p:pic>
      <p:sp>
        <p:nvSpPr>
          <p:cNvPr id="5" name="TextBox 4"/>
          <p:cNvSpPr txBox="1"/>
          <p:nvPr/>
        </p:nvSpPr>
        <p:spPr>
          <a:xfrm>
            <a:off x="2639683" y="2322867"/>
            <a:ext cx="7453221" cy="1077218"/>
          </a:xfrm>
          <a:prstGeom prst="rect">
            <a:avLst/>
          </a:prstGeom>
          <a:noFill/>
        </p:spPr>
        <p:txBody>
          <a:bodyPr wrap="square" rtlCol="0">
            <a:spAutoFit/>
          </a:bodyPr>
          <a:lstStyle/>
          <a:p>
            <a:r>
              <a:rPr lang="en-US" sz="6400" dirty="0" smtClean="0">
                <a:solidFill>
                  <a:schemeClr val="bg1"/>
                </a:solidFill>
                <a:latin typeface="Baloo" panose="03080902040302020200" pitchFamily="66" charset="0"/>
                <a:cs typeface="Baloo" panose="03080902040302020200" pitchFamily="66" charset="0"/>
              </a:rPr>
              <a:t>AtliQ technologies</a:t>
            </a:r>
            <a:endParaRPr lang="en-US" sz="6400" dirty="0">
              <a:solidFill>
                <a:schemeClr val="bg1"/>
              </a:solidFill>
              <a:latin typeface="Baloo" panose="03080902040302020200" pitchFamily="66" charset="0"/>
              <a:cs typeface="Baloo" panose="03080902040302020200" pitchFamily="66" charset="0"/>
            </a:endParaRPr>
          </a:p>
        </p:txBody>
      </p:sp>
      <p:sp>
        <p:nvSpPr>
          <p:cNvPr id="6" name="TextBox 5"/>
          <p:cNvSpPr txBox="1"/>
          <p:nvPr/>
        </p:nvSpPr>
        <p:spPr>
          <a:xfrm>
            <a:off x="4589255" y="3400085"/>
            <a:ext cx="1984073" cy="646331"/>
          </a:xfrm>
          <a:prstGeom prst="rect">
            <a:avLst/>
          </a:prstGeom>
          <a:noFill/>
        </p:spPr>
        <p:txBody>
          <a:bodyPr wrap="square" rtlCol="0">
            <a:spAutoFit/>
          </a:bodyPr>
          <a:lstStyle/>
          <a:p>
            <a:r>
              <a:rPr lang="en-US" sz="3600" dirty="0" smtClean="0">
                <a:solidFill>
                  <a:schemeClr val="bg1"/>
                </a:solidFill>
                <a:latin typeface="Baloo" panose="03080902040302020200" pitchFamily="66" charset="0"/>
                <a:cs typeface="Baloo" panose="03080902040302020200" pitchFamily="66" charset="0"/>
              </a:rPr>
              <a:t>Agenda:</a:t>
            </a:r>
            <a:endParaRPr lang="en-US" sz="3600" dirty="0">
              <a:solidFill>
                <a:schemeClr val="bg1"/>
              </a:solidFill>
              <a:latin typeface="Baloo" panose="03080902040302020200" pitchFamily="66" charset="0"/>
              <a:cs typeface="Baloo" panose="03080902040302020200" pitchFamily="66" charset="0"/>
            </a:endParaRPr>
          </a:p>
        </p:txBody>
      </p:sp>
      <p:sp>
        <p:nvSpPr>
          <p:cNvPr id="7" name="TextBox 6"/>
          <p:cNvSpPr txBox="1"/>
          <p:nvPr/>
        </p:nvSpPr>
        <p:spPr>
          <a:xfrm>
            <a:off x="6245526" y="4046416"/>
            <a:ext cx="2277374" cy="1631216"/>
          </a:xfrm>
          <a:prstGeom prst="rect">
            <a:avLst/>
          </a:prstGeom>
          <a:noFill/>
        </p:spPr>
        <p:txBody>
          <a:bodyPr wrap="square" rtlCol="0">
            <a:spAutoFit/>
          </a:bodyPr>
          <a:lstStyle/>
          <a:p>
            <a:pPr marL="342900" indent="-342900" algn="just">
              <a:buFont typeface="Arial" panose="020B0604020202020204" pitchFamily="34" charset="0"/>
              <a:buChar char="•"/>
            </a:pPr>
            <a:r>
              <a:rPr lang="en-US" sz="2500" dirty="0" smtClean="0">
                <a:solidFill>
                  <a:schemeClr val="bg1"/>
                </a:solidFill>
                <a:latin typeface="Baloo" panose="03080902040302020200" pitchFamily="66" charset="0"/>
                <a:cs typeface="Baloo" panose="03080902040302020200" pitchFamily="66" charset="0"/>
              </a:rPr>
              <a:t>Situation</a:t>
            </a:r>
          </a:p>
          <a:p>
            <a:pPr marL="342900" indent="-342900" algn="just">
              <a:buFont typeface="Arial" panose="020B0604020202020204" pitchFamily="34" charset="0"/>
              <a:buChar char="•"/>
            </a:pPr>
            <a:r>
              <a:rPr lang="en-US" sz="2500" dirty="0" smtClean="0">
                <a:solidFill>
                  <a:schemeClr val="bg1"/>
                </a:solidFill>
                <a:latin typeface="Baloo" panose="03080902040302020200" pitchFamily="66" charset="0"/>
                <a:cs typeface="Baloo" panose="03080902040302020200" pitchFamily="66" charset="0"/>
              </a:rPr>
              <a:t>Task</a:t>
            </a:r>
          </a:p>
          <a:p>
            <a:pPr marL="342900" indent="-342900" algn="just">
              <a:buFont typeface="Arial" panose="020B0604020202020204" pitchFamily="34" charset="0"/>
              <a:buChar char="•"/>
            </a:pPr>
            <a:r>
              <a:rPr lang="en-US" sz="2500" dirty="0" smtClean="0">
                <a:solidFill>
                  <a:schemeClr val="bg1"/>
                </a:solidFill>
                <a:latin typeface="Baloo" panose="03080902040302020200" pitchFamily="66" charset="0"/>
                <a:cs typeface="Baloo" panose="03080902040302020200" pitchFamily="66" charset="0"/>
              </a:rPr>
              <a:t>Action</a:t>
            </a:r>
          </a:p>
          <a:p>
            <a:pPr marL="342900" indent="-342900" algn="just">
              <a:buFont typeface="Arial" panose="020B0604020202020204" pitchFamily="34" charset="0"/>
              <a:buChar char="•"/>
            </a:pPr>
            <a:r>
              <a:rPr lang="en-US" sz="2500" dirty="0" smtClean="0">
                <a:solidFill>
                  <a:schemeClr val="bg1"/>
                </a:solidFill>
                <a:latin typeface="Baloo" panose="03080902040302020200" pitchFamily="66" charset="0"/>
                <a:cs typeface="Baloo" panose="03080902040302020200" pitchFamily="66" charset="0"/>
              </a:rPr>
              <a:t>Result</a:t>
            </a:r>
            <a:endParaRPr lang="en-US" sz="2500" dirty="0">
              <a:solidFill>
                <a:schemeClr val="bg1"/>
              </a:solidFill>
              <a:latin typeface="Baloo" panose="03080902040302020200" pitchFamily="66" charset="0"/>
              <a:cs typeface="Baloo" panose="03080902040302020200" pitchFamily="66" charset="0"/>
            </a:endParaRPr>
          </a:p>
        </p:txBody>
      </p:sp>
      <p:sp>
        <p:nvSpPr>
          <p:cNvPr id="3" name="Rectangle 2"/>
          <p:cNvSpPr/>
          <p:nvPr/>
        </p:nvSpPr>
        <p:spPr>
          <a:xfrm>
            <a:off x="10374284" y="4455622"/>
            <a:ext cx="1911927" cy="1064029"/>
          </a:xfrm>
          <a:prstGeom prst="rect">
            <a:avLst/>
          </a:prstGeom>
          <a:solidFill>
            <a:srgbClr val="844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57378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770" y="-172530"/>
            <a:ext cx="1608667" cy="1608667"/>
          </a:xfrm>
          <a:prstGeom prst="rect">
            <a:avLst/>
          </a:prstGeom>
          <a:effectLst>
            <a:glow rad="1041400">
              <a:srgbClr val="734EC0">
                <a:alpha val="31000"/>
              </a:srgbClr>
            </a:glow>
          </a:effectLst>
        </p:spPr>
      </p:pic>
      <p:sp>
        <p:nvSpPr>
          <p:cNvPr id="5" name="TextBox 4"/>
          <p:cNvSpPr txBox="1"/>
          <p:nvPr/>
        </p:nvSpPr>
        <p:spPr>
          <a:xfrm>
            <a:off x="875227" y="1436137"/>
            <a:ext cx="2457450" cy="553998"/>
          </a:xfrm>
          <a:prstGeom prst="rect">
            <a:avLst/>
          </a:prstGeom>
          <a:noFill/>
        </p:spPr>
        <p:txBody>
          <a:bodyPr wrap="square" rtlCol="0">
            <a:spAutoFit/>
          </a:bodyPr>
          <a:lstStyle/>
          <a:p>
            <a:r>
              <a:rPr lang="en-US" sz="3000" dirty="0" smtClean="0">
                <a:solidFill>
                  <a:schemeClr val="bg1"/>
                </a:solidFill>
                <a:latin typeface="Baloo" panose="03080902040302020200" pitchFamily="66" charset="0"/>
                <a:cs typeface="Baloo" panose="03080902040302020200" pitchFamily="66" charset="0"/>
              </a:rPr>
              <a:t>Requests </a:t>
            </a:r>
            <a:r>
              <a:rPr lang="en-US" sz="3000" dirty="0">
                <a:solidFill>
                  <a:schemeClr val="bg1"/>
                </a:solidFill>
                <a:latin typeface="Baloo" panose="03080902040302020200" pitchFamily="66" charset="0"/>
                <a:cs typeface="Baloo" panose="03080902040302020200" pitchFamily="66" charset="0"/>
              </a:rPr>
              <a:t>7</a:t>
            </a:r>
            <a:r>
              <a:rPr lang="en-US" sz="3000" dirty="0" smtClean="0">
                <a:solidFill>
                  <a:schemeClr val="bg1"/>
                </a:solidFill>
                <a:latin typeface="Baloo" panose="03080902040302020200" pitchFamily="66" charset="0"/>
                <a:cs typeface="Baloo" panose="03080902040302020200" pitchFamily="66" charset="0"/>
              </a:rPr>
              <a:t>:</a:t>
            </a:r>
            <a:endParaRPr lang="en-US" sz="3000" dirty="0">
              <a:solidFill>
                <a:schemeClr val="bg1"/>
              </a:solidFill>
              <a:latin typeface="Baloo" panose="03080902040302020200" pitchFamily="66" charset="0"/>
              <a:cs typeface="Baloo" panose="03080902040302020200" pitchFamily="66" charset="0"/>
            </a:endParaRPr>
          </a:p>
        </p:txBody>
      </p:sp>
      <p:sp>
        <p:nvSpPr>
          <p:cNvPr id="6" name="TextBox 5"/>
          <p:cNvSpPr txBox="1"/>
          <p:nvPr/>
        </p:nvSpPr>
        <p:spPr>
          <a:xfrm>
            <a:off x="1412800" y="2127261"/>
            <a:ext cx="12552582" cy="425181"/>
          </a:xfrm>
          <a:prstGeom prst="rect">
            <a:avLst/>
          </a:prstGeom>
          <a:noFill/>
        </p:spPr>
        <p:txBody>
          <a:bodyPr wrap="square" rtlCol="0">
            <a:spAutoFit/>
          </a:bodyPr>
          <a:lstStyle/>
          <a:p>
            <a:r>
              <a:rPr lang="en-US" dirty="0" smtClean="0">
                <a:solidFill>
                  <a:schemeClr val="bg1"/>
                </a:solidFill>
              </a:rPr>
              <a:t>Get </a:t>
            </a:r>
            <a:r>
              <a:rPr lang="en-US" dirty="0">
                <a:solidFill>
                  <a:schemeClr val="bg1"/>
                </a:solidFill>
              </a:rPr>
              <a:t>the complete report of the Gross sales amount for the customer “Atliq Exclusive” for each month.</a:t>
            </a:r>
          </a:p>
        </p:txBody>
      </p:sp>
      <p:sp>
        <p:nvSpPr>
          <p:cNvPr id="7" name="TextBox 6"/>
          <p:cNvSpPr txBox="1"/>
          <p:nvPr/>
        </p:nvSpPr>
        <p:spPr>
          <a:xfrm>
            <a:off x="875227" y="6283307"/>
            <a:ext cx="1875247" cy="553998"/>
          </a:xfrm>
          <a:prstGeom prst="rect">
            <a:avLst/>
          </a:prstGeom>
          <a:noFill/>
        </p:spPr>
        <p:txBody>
          <a:bodyPr wrap="square" rtlCol="0">
            <a:spAutoFit/>
          </a:bodyPr>
          <a:lstStyle/>
          <a:p>
            <a:r>
              <a:rPr lang="en-US" sz="3000" dirty="0" smtClean="0">
                <a:solidFill>
                  <a:schemeClr val="bg1"/>
                </a:solidFill>
                <a:latin typeface="Baloo" panose="03080902040302020200" pitchFamily="66" charset="0"/>
                <a:cs typeface="Baloo" panose="03080902040302020200" pitchFamily="66" charset="0"/>
              </a:rPr>
              <a:t>Insight:</a:t>
            </a:r>
            <a:endParaRPr lang="en-US" sz="3000" dirty="0">
              <a:solidFill>
                <a:schemeClr val="bg1"/>
              </a:solidFill>
              <a:latin typeface="Baloo" panose="03080902040302020200" pitchFamily="66" charset="0"/>
              <a:cs typeface="Baloo" panose="03080902040302020200" pitchFamily="66" charset="0"/>
            </a:endParaRPr>
          </a:p>
        </p:txBody>
      </p:sp>
      <p:sp>
        <p:nvSpPr>
          <p:cNvPr id="8" name="TextBox 7"/>
          <p:cNvSpPr txBox="1"/>
          <p:nvPr/>
        </p:nvSpPr>
        <p:spPr>
          <a:xfrm>
            <a:off x="1412800" y="6902900"/>
            <a:ext cx="7528924" cy="477054"/>
          </a:xfrm>
          <a:prstGeom prst="rect">
            <a:avLst/>
          </a:prstGeom>
          <a:noFill/>
        </p:spPr>
        <p:txBody>
          <a:bodyPr wrap="square" rtlCol="0">
            <a:spAutoFit/>
          </a:bodyPr>
          <a:lstStyle/>
          <a:p>
            <a:r>
              <a:rPr lang="en-US" sz="2500" dirty="0" smtClean="0">
                <a:solidFill>
                  <a:srgbClr val="BA95FD"/>
                </a:solidFill>
              </a:rPr>
              <a:t>Winter Season </a:t>
            </a:r>
            <a:r>
              <a:rPr lang="en-US" sz="2160" dirty="0" smtClean="0">
                <a:solidFill>
                  <a:schemeClr val="bg1"/>
                </a:solidFill>
              </a:rPr>
              <a:t>Is mostly more profitable then summer</a:t>
            </a:r>
            <a:r>
              <a:rPr lang="en-US" sz="2500" dirty="0">
                <a:solidFill>
                  <a:schemeClr val="bg1"/>
                </a:solidFill>
              </a:rPr>
              <a:t>.</a:t>
            </a:r>
            <a:r>
              <a:rPr lang="en-US" sz="2500" dirty="0" smtClean="0">
                <a:solidFill>
                  <a:schemeClr val="bg1"/>
                </a:solidFill>
              </a:rPr>
              <a:t> </a:t>
            </a:r>
            <a:endParaRPr lang="en-US" dirty="0">
              <a:solidFill>
                <a:schemeClr val="bg1"/>
              </a:solidFill>
            </a:endParaRPr>
          </a:p>
        </p:txBody>
      </p:sp>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898" y="2858484"/>
            <a:ext cx="3813151" cy="3118780"/>
          </a:xfrm>
          <a:prstGeom prst="rect">
            <a:avLst/>
          </a:prstGeom>
        </p:spPr>
      </p:pic>
      <p:pic>
        <p:nvPicPr>
          <p:cNvPr id="14" name="Picture 13" descr="Screen Clipping"/>
          <p:cNvPicPr>
            <a:picLocks noChangeAspect="1"/>
          </p:cNvPicPr>
          <p:nvPr/>
        </p:nvPicPr>
        <p:blipFill rotWithShape="1">
          <a:blip r:embed="rId4">
            <a:extLst>
              <a:ext uri="{28A0092B-C50C-407E-A947-70E740481C1C}">
                <a14:useLocalDpi xmlns:a14="http://schemas.microsoft.com/office/drawing/2010/main" val="0"/>
              </a:ext>
            </a:extLst>
          </a:blip>
          <a:srcRect b="25687"/>
          <a:stretch/>
        </p:blipFill>
        <p:spPr>
          <a:xfrm>
            <a:off x="7530041" y="2689567"/>
            <a:ext cx="2993872" cy="3874129"/>
          </a:xfrm>
          <a:prstGeom prst="rect">
            <a:avLst/>
          </a:prstGeom>
        </p:spPr>
      </p:pic>
      <p:cxnSp>
        <p:nvCxnSpPr>
          <p:cNvPr id="17" name="Straight Connector 16"/>
          <p:cNvCxnSpPr/>
          <p:nvPr/>
        </p:nvCxnSpPr>
        <p:spPr>
          <a:xfrm flipV="1">
            <a:off x="4657049" y="3690851"/>
            <a:ext cx="2724653" cy="853233"/>
          </a:xfrm>
          <a:prstGeom prst="line">
            <a:avLst/>
          </a:prstGeom>
          <a:ln w="76200" cap="rnd">
            <a:solidFill>
              <a:srgbClr val="BA95FD"/>
            </a:solidFill>
            <a:round/>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91755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770" y="-172530"/>
            <a:ext cx="1608667" cy="1608667"/>
          </a:xfrm>
          <a:prstGeom prst="rect">
            <a:avLst/>
          </a:prstGeom>
          <a:effectLst>
            <a:glow rad="1041400">
              <a:srgbClr val="734EC0">
                <a:alpha val="31000"/>
              </a:srgbClr>
            </a:glow>
          </a:effectLst>
        </p:spPr>
      </p:pic>
      <p:sp>
        <p:nvSpPr>
          <p:cNvPr id="5" name="TextBox 4"/>
          <p:cNvSpPr txBox="1"/>
          <p:nvPr/>
        </p:nvSpPr>
        <p:spPr>
          <a:xfrm>
            <a:off x="875227" y="1436137"/>
            <a:ext cx="2457450" cy="553998"/>
          </a:xfrm>
          <a:prstGeom prst="rect">
            <a:avLst/>
          </a:prstGeom>
          <a:noFill/>
        </p:spPr>
        <p:txBody>
          <a:bodyPr wrap="square" rtlCol="0">
            <a:spAutoFit/>
          </a:bodyPr>
          <a:lstStyle/>
          <a:p>
            <a:r>
              <a:rPr lang="en-US" sz="3000" dirty="0" smtClean="0">
                <a:solidFill>
                  <a:schemeClr val="bg1"/>
                </a:solidFill>
                <a:latin typeface="Baloo" panose="03080902040302020200" pitchFamily="66" charset="0"/>
                <a:cs typeface="Baloo" panose="03080902040302020200" pitchFamily="66" charset="0"/>
              </a:rPr>
              <a:t>Requests 8:</a:t>
            </a:r>
            <a:endParaRPr lang="en-US" sz="3000" dirty="0">
              <a:solidFill>
                <a:schemeClr val="bg1"/>
              </a:solidFill>
              <a:latin typeface="Baloo" panose="03080902040302020200" pitchFamily="66" charset="0"/>
              <a:cs typeface="Baloo" panose="03080902040302020200" pitchFamily="66" charset="0"/>
            </a:endParaRPr>
          </a:p>
        </p:txBody>
      </p:sp>
      <p:sp>
        <p:nvSpPr>
          <p:cNvPr id="6" name="TextBox 5"/>
          <p:cNvSpPr txBox="1"/>
          <p:nvPr/>
        </p:nvSpPr>
        <p:spPr>
          <a:xfrm>
            <a:off x="1412800" y="2127261"/>
            <a:ext cx="12552582" cy="425181"/>
          </a:xfrm>
          <a:prstGeom prst="rect">
            <a:avLst/>
          </a:prstGeom>
          <a:noFill/>
        </p:spPr>
        <p:txBody>
          <a:bodyPr wrap="square" rtlCol="0">
            <a:spAutoFit/>
          </a:bodyPr>
          <a:lstStyle/>
          <a:p>
            <a:r>
              <a:rPr lang="en-US" dirty="0">
                <a:solidFill>
                  <a:schemeClr val="bg1"/>
                </a:solidFill>
              </a:rPr>
              <a:t>In which quarter of 2020, got the maximum total_sold_quantity?</a:t>
            </a:r>
          </a:p>
        </p:txBody>
      </p:sp>
      <p:sp>
        <p:nvSpPr>
          <p:cNvPr id="7" name="TextBox 6"/>
          <p:cNvSpPr txBox="1"/>
          <p:nvPr/>
        </p:nvSpPr>
        <p:spPr>
          <a:xfrm>
            <a:off x="875227" y="5952122"/>
            <a:ext cx="1875247" cy="553998"/>
          </a:xfrm>
          <a:prstGeom prst="rect">
            <a:avLst/>
          </a:prstGeom>
          <a:noFill/>
        </p:spPr>
        <p:txBody>
          <a:bodyPr wrap="square" rtlCol="0">
            <a:spAutoFit/>
          </a:bodyPr>
          <a:lstStyle/>
          <a:p>
            <a:r>
              <a:rPr lang="en-US" sz="3000" dirty="0" smtClean="0">
                <a:solidFill>
                  <a:schemeClr val="bg1"/>
                </a:solidFill>
                <a:latin typeface="Baloo" panose="03080902040302020200" pitchFamily="66" charset="0"/>
                <a:cs typeface="Baloo" panose="03080902040302020200" pitchFamily="66" charset="0"/>
              </a:rPr>
              <a:t>Insight:</a:t>
            </a:r>
            <a:endParaRPr lang="en-US" sz="3000" dirty="0">
              <a:solidFill>
                <a:schemeClr val="bg1"/>
              </a:solidFill>
              <a:latin typeface="Baloo" panose="03080902040302020200" pitchFamily="66" charset="0"/>
              <a:cs typeface="Baloo" panose="03080902040302020200" pitchFamily="66" charset="0"/>
            </a:endParaRPr>
          </a:p>
        </p:txBody>
      </p:sp>
      <p:sp>
        <p:nvSpPr>
          <p:cNvPr id="8" name="TextBox 7"/>
          <p:cNvSpPr txBox="1"/>
          <p:nvPr/>
        </p:nvSpPr>
        <p:spPr>
          <a:xfrm>
            <a:off x="1412800" y="6571715"/>
            <a:ext cx="7528924" cy="477054"/>
          </a:xfrm>
          <a:prstGeom prst="rect">
            <a:avLst/>
          </a:prstGeom>
          <a:noFill/>
        </p:spPr>
        <p:txBody>
          <a:bodyPr wrap="square" rtlCol="0">
            <a:spAutoFit/>
          </a:bodyPr>
          <a:lstStyle/>
          <a:p>
            <a:r>
              <a:rPr lang="en-US" sz="2500" dirty="0" smtClean="0">
                <a:solidFill>
                  <a:srgbClr val="BA95FD"/>
                </a:solidFill>
              </a:rPr>
              <a:t>1st </a:t>
            </a:r>
            <a:r>
              <a:rPr lang="en-US" sz="2160" dirty="0" smtClean="0">
                <a:solidFill>
                  <a:schemeClr val="bg1"/>
                </a:solidFill>
              </a:rPr>
              <a:t>And</a:t>
            </a:r>
            <a:r>
              <a:rPr lang="en-US" sz="2500" dirty="0" smtClean="0">
                <a:solidFill>
                  <a:schemeClr val="bg1"/>
                </a:solidFill>
              </a:rPr>
              <a:t> </a:t>
            </a:r>
            <a:r>
              <a:rPr lang="en-US" sz="2500" dirty="0" smtClean="0">
                <a:solidFill>
                  <a:srgbClr val="BA95FD"/>
                </a:solidFill>
              </a:rPr>
              <a:t>4</a:t>
            </a:r>
            <a:r>
              <a:rPr lang="en-US" sz="2500" baseline="30000" dirty="0" smtClean="0">
                <a:solidFill>
                  <a:srgbClr val="BA95FD"/>
                </a:solidFill>
              </a:rPr>
              <a:t>th</a:t>
            </a:r>
            <a:r>
              <a:rPr lang="en-US" sz="2500" dirty="0" smtClean="0">
                <a:solidFill>
                  <a:srgbClr val="BA95FD"/>
                </a:solidFill>
              </a:rPr>
              <a:t>  </a:t>
            </a:r>
            <a:r>
              <a:rPr lang="en-US" sz="2500" dirty="0" smtClean="0">
                <a:solidFill>
                  <a:schemeClr val="bg1"/>
                </a:solidFill>
              </a:rPr>
              <a:t>Quarter has the most Quantity Sold. </a:t>
            </a:r>
            <a:endParaRPr lang="en-US" sz="2160" dirty="0">
              <a:solidFill>
                <a:schemeClr val="bg1"/>
              </a:solidFill>
            </a:endParaRPr>
          </a:p>
        </p:txBody>
      </p:sp>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351" y="2793445"/>
            <a:ext cx="4097914" cy="1761720"/>
          </a:xfrm>
          <a:prstGeom prst="rect">
            <a:avLst/>
          </a:prstGeom>
        </p:spPr>
      </p:pic>
      <p:pic>
        <p:nvPicPr>
          <p:cNvPr id="14" name="Picture 1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0880" y="4513326"/>
            <a:ext cx="3441688" cy="1556543"/>
          </a:xfrm>
          <a:prstGeom prst="rect">
            <a:avLst/>
          </a:prstGeom>
        </p:spPr>
      </p:pic>
      <p:cxnSp>
        <p:nvCxnSpPr>
          <p:cNvPr id="15" name="Elbow Connector 14"/>
          <p:cNvCxnSpPr/>
          <p:nvPr/>
        </p:nvCxnSpPr>
        <p:spPr>
          <a:xfrm>
            <a:off x="5137265" y="3031052"/>
            <a:ext cx="3804459" cy="1319619"/>
          </a:xfrm>
          <a:prstGeom prst="bentConnector2">
            <a:avLst/>
          </a:prstGeom>
          <a:ln w="76200" cap="rnd">
            <a:solidFill>
              <a:srgbClr val="BA95FD"/>
            </a:solidFill>
            <a:round/>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0305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770" y="-172530"/>
            <a:ext cx="1608667" cy="1608667"/>
          </a:xfrm>
          <a:prstGeom prst="rect">
            <a:avLst/>
          </a:prstGeom>
          <a:effectLst>
            <a:glow rad="1041400">
              <a:srgbClr val="734EC0">
                <a:alpha val="31000"/>
              </a:srgbClr>
            </a:glow>
          </a:effectLst>
        </p:spPr>
      </p:pic>
      <p:sp>
        <p:nvSpPr>
          <p:cNvPr id="5" name="TextBox 4"/>
          <p:cNvSpPr txBox="1"/>
          <p:nvPr/>
        </p:nvSpPr>
        <p:spPr>
          <a:xfrm>
            <a:off x="875227" y="1436137"/>
            <a:ext cx="2457450" cy="553998"/>
          </a:xfrm>
          <a:prstGeom prst="rect">
            <a:avLst/>
          </a:prstGeom>
          <a:noFill/>
        </p:spPr>
        <p:txBody>
          <a:bodyPr wrap="square" rtlCol="0">
            <a:spAutoFit/>
          </a:bodyPr>
          <a:lstStyle/>
          <a:p>
            <a:r>
              <a:rPr lang="en-US" sz="3000" dirty="0" smtClean="0">
                <a:solidFill>
                  <a:schemeClr val="bg1"/>
                </a:solidFill>
                <a:latin typeface="Baloo" panose="03080902040302020200" pitchFamily="66" charset="0"/>
                <a:cs typeface="Baloo" panose="03080902040302020200" pitchFamily="66" charset="0"/>
              </a:rPr>
              <a:t>Requests </a:t>
            </a:r>
            <a:r>
              <a:rPr lang="en-US" sz="3000" dirty="0">
                <a:solidFill>
                  <a:schemeClr val="bg1"/>
                </a:solidFill>
                <a:latin typeface="Baloo" panose="03080902040302020200" pitchFamily="66" charset="0"/>
                <a:cs typeface="Baloo" panose="03080902040302020200" pitchFamily="66" charset="0"/>
              </a:rPr>
              <a:t>9</a:t>
            </a:r>
            <a:r>
              <a:rPr lang="en-US" sz="3000" dirty="0" smtClean="0">
                <a:solidFill>
                  <a:schemeClr val="bg1"/>
                </a:solidFill>
                <a:latin typeface="Baloo" panose="03080902040302020200" pitchFamily="66" charset="0"/>
                <a:cs typeface="Baloo" panose="03080902040302020200" pitchFamily="66" charset="0"/>
              </a:rPr>
              <a:t>:</a:t>
            </a:r>
            <a:endParaRPr lang="en-US" sz="3000" dirty="0">
              <a:solidFill>
                <a:schemeClr val="bg1"/>
              </a:solidFill>
              <a:latin typeface="Baloo" panose="03080902040302020200" pitchFamily="66" charset="0"/>
              <a:cs typeface="Baloo" panose="03080902040302020200" pitchFamily="66" charset="0"/>
            </a:endParaRPr>
          </a:p>
        </p:txBody>
      </p:sp>
      <p:sp>
        <p:nvSpPr>
          <p:cNvPr id="6" name="TextBox 5"/>
          <p:cNvSpPr txBox="1"/>
          <p:nvPr/>
        </p:nvSpPr>
        <p:spPr>
          <a:xfrm>
            <a:off x="1412800" y="2127261"/>
            <a:ext cx="12552582" cy="425181"/>
          </a:xfrm>
          <a:prstGeom prst="rect">
            <a:avLst/>
          </a:prstGeom>
          <a:noFill/>
        </p:spPr>
        <p:txBody>
          <a:bodyPr wrap="square" rtlCol="0">
            <a:spAutoFit/>
          </a:bodyPr>
          <a:lstStyle/>
          <a:p>
            <a:r>
              <a:rPr lang="en-US" dirty="0">
                <a:solidFill>
                  <a:schemeClr val="bg1"/>
                </a:solidFill>
              </a:rPr>
              <a:t>Which channel helped to bring more gross sales in the fiscal year 2021 and the percentage of contribution?</a:t>
            </a:r>
          </a:p>
        </p:txBody>
      </p:sp>
      <p:sp>
        <p:nvSpPr>
          <p:cNvPr id="7" name="TextBox 6"/>
          <p:cNvSpPr txBox="1"/>
          <p:nvPr/>
        </p:nvSpPr>
        <p:spPr>
          <a:xfrm>
            <a:off x="875227" y="5952122"/>
            <a:ext cx="1875247" cy="553998"/>
          </a:xfrm>
          <a:prstGeom prst="rect">
            <a:avLst/>
          </a:prstGeom>
          <a:noFill/>
        </p:spPr>
        <p:txBody>
          <a:bodyPr wrap="square" rtlCol="0">
            <a:spAutoFit/>
          </a:bodyPr>
          <a:lstStyle/>
          <a:p>
            <a:r>
              <a:rPr lang="en-US" sz="3000" dirty="0" smtClean="0">
                <a:solidFill>
                  <a:schemeClr val="bg1"/>
                </a:solidFill>
                <a:latin typeface="Baloo" panose="03080902040302020200" pitchFamily="66" charset="0"/>
                <a:cs typeface="Baloo" panose="03080902040302020200" pitchFamily="66" charset="0"/>
              </a:rPr>
              <a:t>Insight:</a:t>
            </a:r>
            <a:endParaRPr lang="en-US" sz="3000" dirty="0">
              <a:solidFill>
                <a:schemeClr val="bg1"/>
              </a:solidFill>
              <a:latin typeface="Baloo" panose="03080902040302020200" pitchFamily="66" charset="0"/>
              <a:cs typeface="Baloo" panose="03080902040302020200" pitchFamily="66" charset="0"/>
            </a:endParaRPr>
          </a:p>
        </p:txBody>
      </p:sp>
      <p:sp>
        <p:nvSpPr>
          <p:cNvPr id="8" name="TextBox 7"/>
          <p:cNvSpPr txBox="1"/>
          <p:nvPr/>
        </p:nvSpPr>
        <p:spPr>
          <a:xfrm>
            <a:off x="1412799" y="6571715"/>
            <a:ext cx="7830953" cy="861774"/>
          </a:xfrm>
          <a:prstGeom prst="rect">
            <a:avLst/>
          </a:prstGeom>
          <a:noFill/>
        </p:spPr>
        <p:txBody>
          <a:bodyPr wrap="square" rtlCol="0">
            <a:spAutoFit/>
          </a:bodyPr>
          <a:lstStyle/>
          <a:p>
            <a:r>
              <a:rPr lang="en-US" sz="2500" dirty="0" smtClean="0">
                <a:solidFill>
                  <a:srgbClr val="BA95FD"/>
                </a:solidFill>
              </a:rPr>
              <a:t>Retailer </a:t>
            </a:r>
            <a:r>
              <a:rPr lang="en-US" sz="2160" dirty="0" smtClean="0">
                <a:solidFill>
                  <a:schemeClr val="bg1"/>
                </a:solidFill>
              </a:rPr>
              <a:t>Channel bring the most Gross Sales in fiscal year 2021,</a:t>
            </a:r>
          </a:p>
          <a:p>
            <a:r>
              <a:rPr lang="en-US" sz="2500" dirty="0">
                <a:solidFill>
                  <a:srgbClr val="BA95FD"/>
                </a:solidFill>
              </a:rPr>
              <a:t>41.9M </a:t>
            </a:r>
            <a:r>
              <a:rPr lang="en-US" sz="2500" dirty="0" smtClean="0">
                <a:solidFill>
                  <a:srgbClr val="BA95FD"/>
                </a:solidFill>
              </a:rPr>
              <a:t> </a:t>
            </a:r>
            <a:r>
              <a:rPr lang="en-US" sz="2160" dirty="0" smtClean="0">
                <a:solidFill>
                  <a:schemeClr val="bg1"/>
                </a:solidFill>
              </a:rPr>
              <a:t>Approximately  </a:t>
            </a:r>
            <a:r>
              <a:rPr lang="en-US" sz="2500" dirty="0">
                <a:solidFill>
                  <a:srgbClr val="BA95FD"/>
                </a:solidFill>
              </a:rPr>
              <a:t>270% </a:t>
            </a:r>
            <a:r>
              <a:rPr lang="en-US" sz="2160" dirty="0" smtClean="0">
                <a:solidFill>
                  <a:schemeClr val="bg1"/>
                </a:solidFill>
              </a:rPr>
              <a:t>more then the rest of the channels. </a:t>
            </a:r>
            <a:endParaRPr lang="en-US" sz="2160" dirty="0">
              <a:solidFill>
                <a:schemeClr val="bg1"/>
              </a:solidFill>
            </a:endParaRPr>
          </a:p>
        </p:txBody>
      </p:sp>
      <p:cxnSp>
        <p:nvCxnSpPr>
          <p:cNvPr id="11" name="Elbow Connector 10"/>
          <p:cNvCxnSpPr>
            <a:endCxn id="13" idx="0"/>
          </p:cNvCxnSpPr>
          <p:nvPr/>
        </p:nvCxnSpPr>
        <p:spPr>
          <a:xfrm>
            <a:off x="4234333" y="3065503"/>
            <a:ext cx="3364615" cy="854486"/>
          </a:xfrm>
          <a:prstGeom prst="bentConnector2">
            <a:avLst/>
          </a:prstGeom>
          <a:ln w="76200" cap="rnd">
            <a:solidFill>
              <a:srgbClr val="BA95FD"/>
            </a:solidFill>
            <a:round/>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103" y="2738811"/>
            <a:ext cx="3309230" cy="2856388"/>
          </a:xfrm>
          <a:prstGeom prst="rect">
            <a:avLst/>
          </a:prstGeom>
        </p:spPr>
      </p:pic>
      <p:pic>
        <p:nvPicPr>
          <p:cNvPr id="13" name="Picture 1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4143" y="3919989"/>
            <a:ext cx="3289609" cy="1284179"/>
          </a:xfrm>
          <a:prstGeom prst="rect">
            <a:avLst/>
          </a:prstGeom>
        </p:spPr>
      </p:pic>
    </p:spTree>
    <p:extLst>
      <p:ext uri="{BB962C8B-B14F-4D97-AF65-F5344CB8AC3E}">
        <p14:creationId xmlns:p14="http://schemas.microsoft.com/office/powerpoint/2010/main" val="1705402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98144" y="1458062"/>
            <a:ext cx="2863969" cy="707886"/>
          </a:xfrm>
          <a:prstGeom prst="rect">
            <a:avLst/>
          </a:prstGeom>
          <a:noFill/>
        </p:spPr>
        <p:txBody>
          <a:bodyPr wrap="square" rtlCol="0">
            <a:spAutoFit/>
          </a:bodyPr>
          <a:lstStyle/>
          <a:p>
            <a:r>
              <a:rPr lang="en-US" sz="4000" dirty="0" smtClean="0">
                <a:solidFill>
                  <a:schemeClr val="bg1"/>
                </a:solidFill>
                <a:latin typeface="Baloo" panose="03080902040302020200" pitchFamily="66" charset="0"/>
                <a:cs typeface="Baloo" panose="03080902040302020200" pitchFamily="66" charset="0"/>
              </a:rPr>
              <a:t>Situation:</a:t>
            </a:r>
            <a:endParaRPr lang="en-US" sz="4000" dirty="0">
              <a:solidFill>
                <a:schemeClr val="bg1"/>
              </a:solidFill>
              <a:latin typeface="Baloo" panose="03080902040302020200" pitchFamily="66" charset="0"/>
              <a:cs typeface="Baloo" panose="03080902040302020200" pitchFamily="66" charset="0"/>
            </a:endParaRPr>
          </a:p>
        </p:txBody>
      </p:sp>
      <p:sp>
        <p:nvSpPr>
          <p:cNvPr id="7" name="TextBox 6"/>
          <p:cNvSpPr txBox="1"/>
          <p:nvPr/>
        </p:nvSpPr>
        <p:spPr>
          <a:xfrm>
            <a:off x="4433977" y="2161276"/>
            <a:ext cx="9161252" cy="3785652"/>
          </a:xfrm>
          <a:prstGeom prst="rect">
            <a:avLst/>
          </a:prstGeom>
          <a:noFill/>
        </p:spPr>
        <p:txBody>
          <a:bodyPr wrap="square" rtlCol="0">
            <a:spAutoFit/>
          </a:bodyPr>
          <a:lstStyle/>
          <a:p>
            <a:r>
              <a:rPr lang="en-US" sz="2400" dirty="0">
                <a:solidFill>
                  <a:schemeClr val="bg1"/>
                </a:solidFill>
                <a:effectLst>
                  <a:outerShdw blurRad="38100" dist="38100" dir="2700000" algn="tl">
                    <a:srgbClr val="000000">
                      <a:alpha val="43137"/>
                    </a:srgbClr>
                  </a:outerShdw>
                </a:effectLst>
                <a:ea typeface="Yu Gothic UI Semibold" panose="020B0700000000000000" pitchFamily="34" charset="-128"/>
                <a:cs typeface="Baloo" panose="03080902040302020200" pitchFamily="66" charset="0"/>
              </a:rPr>
              <a:t>Atliq Hardwares (imaginary company) is one of the leading computer hardware producers in India and well expanded in other countries too</a:t>
            </a:r>
            <a:r>
              <a:rPr lang="en-US" sz="2400" dirty="0" smtClean="0">
                <a:solidFill>
                  <a:schemeClr val="bg1"/>
                </a:solidFill>
                <a:effectLst>
                  <a:outerShdw blurRad="38100" dist="38100" dir="2700000" algn="tl">
                    <a:srgbClr val="000000">
                      <a:alpha val="43137"/>
                    </a:srgbClr>
                  </a:outerShdw>
                </a:effectLst>
                <a:ea typeface="Yu Gothic UI Semibold" panose="020B0700000000000000" pitchFamily="34" charset="-128"/>
                <a:cs typeface="Baloo" panose="03080902040302020200" pitchFamily="66" charset="0"/>
              </a:rPr>
              <a:t>.</a:t>
            </a:r>
          </a:p>
          <a:p>
            <a:endParaRPr lang="en-US" sz="2400" dirty="0">
              <a:solidFill>
                <a:schemeClr val="bg1"/>
              </a:solidFill>
              <a:effectLst>
                <a:outerShdw blurRad="38100" dist="38100" dir="2700000" algn="tl">
                  <a:srgbClr val="000000">
                    <a:alpha val="43137"/>
                  </a:srgbClr>
                </a:outerShdw>
              </a:effectLst>
              <a:ea typeface="Yu Gothic UI Semibold" panose="020B0700000000000000" pitchFamily="34" charset="-128"/>
              <a:cs typeface="Baloo" panose="03080902040302020200" pitchFamily="66" charset="0"/>
            </a:endParaRPr>
          </a:p>
          <a:p>
            <a:r>
              <a:rPr lang="en-US" sz="2400" dirty="0">
                <a:solidFill>
                  <a:schemeClr val="bg1"/>
                </a:solidFill>
                <a:effectLst>
                  <a:outerShdw blurRad="38100" dist="38100" dir="2700000" algn="tl">
                    <a:srgbClr val="000000">
                      <a:alpha val="43137"/>
                    </a:srgbClr>
                  </a:outerShdw>
                </a:effectLst>
                <a:ea typeface="Yu Gothic UI Semibold" panose="020B0700000000000000" pitchFamily="34" charset="-128"/>
                <a:cs typeface="Baloo" panose="03080902040302020200" pitchFamily="66" charset="0"/>
              </a:rPr>
              <a:t>However, the management noticed that they do not get enough insights to make quick and smart data-informed decisions. </a:t>
            </a:r>
            <a:endParaRPr lang="en-US" sz="2400" dirty="0" smtClean="0">
              <a:solidFill>
                <a:schemeClr val="bg1"/>
              </a:solidFill>
              <a:effectLst>
                <a:outerShdw blurRad="38100" dist="38100" dir="2700000" algn="tl">
                  <a:srgbClr val="000000">
                    <a:alpha val="43137"/>
                  </a:srgbClr>
                </a:outerShdw>
              </a:effectLst>
              <a:ea typeface="Yu Gothic UI Semibold" panose="020B0700000000000000" pitchFamily="34" charset="-128"/>
              <a:cs typeface="Baloo" panose="03080902040302020200" pitchFamily="66" charset="0"/>
            </a:endParaRPr>
          </a:p>
          <a:p>
            <a:endParaRPr lang="en-US" sz="2400" dirty="0" smtClean="0">
              <a:solidFill>
                <a:schemeClr val="bg1"/>
              </a:solidFill>
              <a:effectLst>
                <a:outerShdw blurRad="38100" dist="38100" dir="2700000" algn="tl">
                  <a:srgbClr val="000000">
                    <a:alpha val="43137"/>
                  </a:srgbClr>
                </a:outerShdw>
              </a:effectLst>
              <a:ea typeface="Yu Gothic UI Semibold" panose="020B0700000000000000" pitchFamily="34" charset="-128"/>
              <a:cs typeface="Baloo" panose="03080902040302020200" pitchFamily="66" charset="0"/>
            </a:endParaRPr>
          </a:p>
          <a:p>
            <a:r>
              <a:rPr lang="en-US" sz="2400" dirty="0" smtClean="0">
                <a:solidFill>
                  <a:schemeClr val="bg1"/>
                </a:solidFill>
                <a:effectLst>
                  <a:outerShdw blurRad="38100" dist="38100" dir="2700000" algn="tl">
                    <a:srgbClr val="000000">
                      <a:alpha val="43137"/>
                    </a:srgbClr>
                  </a:outerShdw>
                </a:effectLst>
                <a:ea typeface="Yu Gothic UI Semibold" panose="020B0700000000000000" pitchFamily="34" charset="-128"/>
                <a:cs typeface="Baloo" panose="03080902040302020200" pitchFamily="66" charset="0"/>
              </a:rPr>
              <a:t>They </a:t>
            </a:r>
            <a:r>
              <a:rPr lang="en-US" sz="2400" dirty="0">
                <a:solidFill>
                  <a:schemeClr val="bg1"/>
                </a:solidFill>
                <a:effectLst>
                  <a:outerShdw blurRad="38100" dist="38100" dir="2700000" algn="tl">
                    <a:srgbClr val="000000">
                      <a:alpha val="43137"/>
                    </a:srgbClr>
                  </a:outerShdw>
                </a:effectLst>
                <a:ea typeface="Yu Gothic UI Semibold" panose="020B0700000000000000" pitchFamily="34" charset="-128"/>
                <a:cs typeface="Baloo" panose="03080902040302020200" pitchFamily="66" charset="0"/>
              </a:rPr>
              <a:t>want to expand their data analytics team by adding several junior data analysts. Tony Sharma, their data analytics director wanted to hire someone who is good at both tech and soft skills. Hence, he decided to conduct a SQL challenge which will help him understand both the skills.</a:t>
            </a: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770" y="-172530"/>
            <a:ext cx="1608667" cy="1608667"/>
          </a:xfrm>
          <a:prstGeom prst="rect">
            <a:avLst/>
          </a:prstGeom>
          <a:effectLst>
            <a:glow rad="1041400">
              <a:srgbClr val="734EC0">
                <a:alpha val="31000"/>
              </a:srgbClr>
            </a:glow>
          </a:effectLst>
        </p:spPr>
      </p:pic>
    </p:spTree>
    <p:extLst>
      <p:ext uri="{BB962C8B-B14F-4D97-AF65-F5344CB8AC3E}">
        <p14:creationId xmlns:p14="http://schemas.microsoft.com/office/powerpoint/2010/main" val="39667632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4778" y="2161276"/>
            <a:ext cx="10007600" cy="2677656"/>
          </a:xfrm>
          <a:prstGeom prst="rect">
            <a:avLst/>
          </a:prstGeom>
          <a:noFill/>
        </p:spPr>
        <p:txBody>
          <a:bodyPr wrap="square" rtlCol="0">
            <a:spAutoFit/>
          </a:bodyPr>
          <a:lstStyle/>
          <a:p>
            <a:r>
              <a:rPr lang="en-US" sz="2400" dirty="0">
                <a:solidFill>
                  <a:schemeClr val="bg1"/>
                </a:solidFill>
              </a:rPr>
              <a:t>Imagine yourself as the applicant for this role and perform the following task</a:t>
            </a:r>
            <a:r>
              <a:rPr lang="en-US" sz="2400" dirty="0" smtClean="0">
                <a:solidFill>
                  <a:schemeClr val="bg1"/>
                </a:solidFill>
              </a:rPr>
              <a:t/>
            </a:r>
            <a:br>
              <a:rPr lang="en-US" sz="2400" dirty="0" smtClean="0">
                <a:solidFill>
                  <a:schemeClr val="bg1"/>
                </a:solidFill>
              </a:rPr>
            </a:br>
            <a:r>
              <a:rPr lang="en-US" sz="2400" dirty="0" smtClean="0">
                <a:solidFill>
                  <a:schemeClr val="bg1"/>
                </a:solidFill>
              </a:rPr>
              <a:t/>
            </a:r>
            <a:br>
              <a:rPr lang="en-US" sz="2400" dirty="0" smtClean="0">
                <a:solidFill>
                  <a:schemeClr val="bg1"/>
                </a:solidFill>
              </a:rPr>
            </a:br>
            <a:r>
              <a:rPr lang="en-US" sz="2400" dirty="0" smtClean="0">
                <a:solidFill>
                  <a:schemeClr val="bg1"/>
                </a:solidFill>
              </a:rPr>
              <a:t>1. Check </a:t>
            </a:r>
            <a:r>
              <a:rPr lang="en-US" sz="2400" dirty="0">
                <a:solidFill>
                  <a:schemeClr val="bg1"/>
                </a:solidFill>
              </a:rPr>
              <a:t>‘ad-hoc-requests.pdf’ - there are 10 ad hoc requests for which the business needs insights</a:t>
            </a:r>
            <a:r>
              <a:rPr lang="en-US" sz="2400" dirty="0" smtClean="0">
                <a:solidFill>
                  <a:schemeClr val="bg1"/>
                </a:solidFill>
              </a:rPr>
              <a:t>.</a:t>
            </a:r>
            <a:br>
              <a:rPr lang="en-US" sz="2400" dirty="0" smtClean="0">
                <a:solidFill>
                  <a:schemeClr val="bg1"/>
                </a:solidFill>
              </a:rPr>
            </a:br>
            <a:r>
              <a:rPr lang="en-US" sz="2400" dirty="0" smtClean="0">
                <a:solidFill>
                  <a:schemeClr val="bg1"/>
                </a:solidFill>
              </a:rPr>
              <a:t>2. You </a:t>
            </a:r>
            <a:r>
              <a:rPr lang="en-US" sz="2400" dirty="0">
                <a:solidFill>
                  <a:schemeClr val="bg1"/>
                </a:solidFill>
              </a:rPr>
              <a:t>need to run a SQL query to answer these requests. </a:t>
            </a:r>
            <a:r>
              <a:rPr lang="en-US" sz="2400" dirty="0" smtClean="0">
                <a:solidFill>
                  <a:schemeClr val="bg1"/>
                </a:solidFill>
              </a:rPr>
              <a:t/>
            </a:r>
            <a:br>
              <a:rPr lang="en-US" sz="2400" dirty="0" smtClean="0">
                <a:solidFill>
                  <a:schemeClr val="bg1"/>
                </a:solidFill>
              </a:rPr>
            </a:br>
            <a:r>
              <a:rPr lang="en-US" sz="2400" dirty="0">
                <a:solidFill>
                  <a:schemeClr val="bg1"/>
                </a:solidFill>
              </a:rPr>
              <a:t>3</a:t>
            </a:r>
            <a:r>
              <a:rPr lang="en-US" sz="2400" dirty="0" smtClean="0">
                <a:solidFill>
                  <a:schemeClr val="bg1"/>
                </a:solidFill>
              </a:rPr>
              <a:t>. The </a:t>
            </a:r>
            <a:r>
              <a:rPr lang="en-US" sz="2400" dirty="0">
                <a:solidFill>
                  <a:schemeClr val="bg1"/>
                </a:solidFill>
              </a:rPr>
              <a:t>target audience of this dashboard is top-level management - hence you </a:t>
            </a:r>
            <a:r>
              <a:rPr lang="en-US" sz="2400" dirty="0" smtClean="0">
                <a:solidFill>
                  <a:schemeClr val="bg1"/>
                </a:solidFill>
              </a:rPr>
              <a:t>need </a:t>
            </a:r>
            <a:r>
              <a:rPr lang="en-US" sz="2400" dirty="0">
                <a:solidFill>
                  <a:schemeClr val="bg1"/>
                </a:solidFill>
              </a:rPr>
              <a:t>to create a presentation to show the insights</a:t>
            </a:r>
            <a:r>
              <a:rPr lang="en-US" sz="2400" dirty="0" smtClean="0">
                <a:solidFill>
                  <a:schemeClr val="bg1"/>
                </a:solidFill>
              </a:rPr>
              <a:t>.</a:t>
            </a:r>
            <a:endParaRPr lang="en-US" sz="2400" dirty="0">
              <a:solidFill>
                <a:schemeClr val="bg1"/>
              </a:solidFill>
            </a:endParaRPr>
          </a:p>
        </p:txBody>
      </p:sp>
      <p:sp>
        <p:nvSpPr>
          <p:cNvPr id="6" name="TextBox 5"/>
          <p:cNvSpPr txBox="1"/>
          <p:nvPr/>
        </p:nvSpPr>
        <p:spPr>
          <a:xfrm>
            <a:off x="3122762" y="1453390"/>
            <a:ext cx="2139352" cy="707886"/>
          </a:xfrm>
          <a:prstGeom prst="rect">
            <a:avLst/>
          </a:prstGeom>
          <a:noFill/>
        </p:spPr>
        <p:txBody>
          <a:bodyPr wrap="square" rtlCol="0">
            <a:spAutoFit/>
          </a:bodyPr>
          <a:lstStyle/>
          <a:p>
            <a:r>
              <a:rPr lang="en-US" sz="4000" dirty="0" smtClean="0">
                <a:solidFill>
                  <a:schemeClr val="bg1"/>
                </a:solidFill>
                <a:latin typeface="Baloo" panose="03080902040302020200" pitchFamily="66" charset="0"/>
                <a:cs typeface="Baloo" panose="03080902040302020200" pitchFamily="66" charset="0"/>
              </a:rPr>
              <a:t>Tasks:</a:t>
            </a:r>
            <a:endParaRPr lang="en-US" sz="4000" dirty="0">
              <a:solidFill>
                <a:schemeClr val="bg1"/>
              </a:solidFill>
              <a:latin typeface="Baloo" panose="03080902040302020200" pitchFamily="66" charset="0"/>
              <a:cs typeface="Baloo" panose="03080902040302020200" pitchFamily="66"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770" y="-172530"/>
            <a:ext cx="1608667" cy="1608667"/>
          </a:xfrm>
          <a:prstGeom prst="rect">
            <a:avLst/>
          </a:prstGeom>
          <a:effectLst>
            <a:glow rad="1041400">
              <a:srgbClr val="734EC0">
                <a:alpha val="31000"/>
              </a:srgbClr>
            </a:glow>
          </a:effectLst>
        </p:spPr>
      </p:pic>
    </p:spTree>
    <p:extLst>
      <p:ext uri="{BB962C8B-B14F-4D97-AF65-F5344CB8AC3E}">
        <p14:creationId xmlns:p14="http://schemas.microsoft.com/office/powerpoint/2010/main" val="35260200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770" y="-172530"/>
            <a:ext cx="1608667" cy="1608667"/>
          </a:xfrm>
          <a:prstGeom prst="rect">
            <a:avLst/>
          </a:prstGeom>
          <a:effectLst>
            <a:glow rad="1041400">
              <a:srgbClr val="734EC0">
                <a:alpha val="31000"/>
              </a:srgbClr>
            </a:glow>
          </a:effectLst>
        </p:spPr>
      </p:pic>
      <p:sp>
        <p:nvSpPr>
          <p:cNvPr id="5" name="TextBox 4"/>
          <p:cNvSpPr txBox="1"/>
          <p:nvPr/>
        </p:nvSpPr>
        <p:spPr>
          <a:xfrm>
            <a:off x="5238750" y="631803"/>
            <a:ext cx="2400300" cy="769441"/>
          </a:xfrm>
          <a:prstGeom prst="rect">
            <a:avLst/>
          </a:prstGeom>
          <a:noFill/>
        </p:spPr>
        <p:txBody>
          <a:bodyPr wrap="square" rtlCol="0">
            <a:spAutoFit/>
          </a:bodyPr>
          <a:lstStyle/>
          <a:p>
            <a:r>
              <a:rPr lang="en-US" sz="4400" dirty="0" smtClean="0">
                <a:solidFill>
                  <a:schemeClr val="bg1"/>
                </a:solidFill>
                <a:latin typeface="Baloo" panose="03080902040302020200" pitchFamily="66" charset="0"/>
                <a:cs typeface="Baloo" panose="03080902040302020200" pitchFamily="66" charset="0"/>
              </a:rPr>
              <a:t>Actions :</a:t>
            </a:r>
            <a:endParaRPr lang="en-US" sz="4400" dirty="0">
              <a:solidFill>
                <a:schemeClr val="bg1"/>
              </a:solidFill>
              <a:latin typeface="Baloo" panose="03080902040302020200" pitchFamily="66" charset="0"/>
              <a:cs typeface="Baloo" panose="03080902040302020200" pitchFamily="66" charset="0"/>
            </a:endParaRPr>
          </a:p>
        </p:txBody>
      </p:sp>
      <p:sp>
        <p:nvSpPr>
          <p:cNvPr id="6" name="TextBox 5"/>
          <p:cNvSpPr txBox="1"/>
          <p:nvPr/>
        </p:nvSpPr>
        <p:spPr>
          <a:xfrm>
            <a:off x="1483472" y="2106068"/>
            <a:ext cx="12352747" cy="425181"/>
          </a:xfrm>
          <a:prstGeom prst="rect">
            <a:avLst/>
          </a:prstGeom>
          <a:noFill/>
        </p:spPr>
        <p:txBody>
          <a:bodyPr wrap="square" rtlCol="0">
            <a:spAutoFit/>
          </a:bodyPr>
          <a:lstStyle/>
          <a:p>
            <a:r>
              <a:rPr lang="en-US" dirty="0" smtClean="0">
                <a:solidFill>
                  <a:schemeClr val="bg1"/>
                </a:solidFill>
              </a:rPr>
              <a:t>Provide the list of markets in which customer "Atliq Exclusive" operates its business in the APAC region. </a:t>
            </a:r>
            <a:endParaRPr lang="en-US" dirty="0">
              <a:solidFill>
                <a:schemeClr val="bg1"/>
              </a:solidFill>
            </a:endParaRPr>
          </a:p>
        </p:txBody>
      </p:sp>
      <p:sp>
        <p:nvSpPr>
          <p:cNvPr id="7" name="TextBox 6"/>
          <p:cNvSpPr txBox="1"/>
          <p:nvPr/>
        </p:nvSpPr>
        <p:spPr>
          <a:xfrm>
            <a:off x="945899" y="1436137"/>
            <a:ext cx="2457450" cy="553998"/>
          </a:xfrm>
          <a:prstGeom prst="rect">
            <a:avLst/>
          </a:prstGeom>
          <a:noFill/>
        </p:spPr>
        <p:txBody>
          <a:bodyPr wrap="square" rtlCol="0">
            <a:spAutoFit/>
          </a:bodyPr>
          <a:lstStyle/>
          <a:p>
            <a:r>
              <a:rPr lang="en-US" sz="3000" dirty="0" smtClean="0">
                <a:solidFill>
                  <a:schemeClr val="bg1"/>
                </a:solidFill>
                <a:latin typeface="Baloo" panose="03080902040302020200" pitchFamily="66" charset="0"/>
                <a:cs typeface="Baloo" panose="03080902040302020200" pitchFamily="66" charset="0"/>
              </a:rPr>
              <a:t>Requests 1:</a:t>
            </a:r>
            <a:endParaRPr lang="en-US" sz="3000" dirty="0">
              <a:solidFill>
                <a:schemeClr val="bg1"/>
              </a:solidFill>
              <a:latin typeface="Baloo" panose="03080902040302020200" pitchFamily="66" charset="0"/>
              <a:cs typeface="Baloo" panose="03080902040302020200" pitchFamily="66" charset="0"/>
            </a:endParaRPr>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318" y="3864928"/>
            <a:ext cx="2228851" cy="3440652"/>
          </a:xfrm>
          <a:prstGeom prst="rect">
            <a:avLst/>
          </a:prstGeom>
        </p:spPr>
      </p:pic>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5899" y="2802727"/>
            <a:ext cx="7807460" cy="776311"/>
          </a:xfrm>
          <a:prstGeom prst="rect">
            <a:avLst/>
          </a:prstGeom>
        </p:spPr>
      </p:pic>
      <p:cxnSp>
        <p:nvCxnSpPr>
          <p:cNvPr id="16" name="Elbow Connector 15"/>
          <p:cNvCxnSpPr/>
          <p:nvPr/>
        </p:nvCxnSpPr>
        <p:spPr>
          <a:xfrm>
            <a:off x="8753359" y="3144783"/>
            <a:ext cx="3091033" cy="2394371"/>
          </a:xfrm>
          <a:prstGeom prst="bentConnector3">
            <a:avLst/>
          </a:prstGeom>
          <a:ln w="76200" cap="rnd">
            <a:solidFill>
              <a:srgbClr val="BA95FD"/>
            </a:solidFill>
            <a:roun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45899" y="4388068"/>
            <a:ext cx="1875247" cy="553998"/>
          </a:xfrm>
          <a:prstGeom prst="rect">
            <a:avLst/>
          </a:prstGeom>
          <a:noFill/>
        </p:spPr>
        <p:txBody>
          <a:bodyPr wrap="square" rtlCol="0">
            <a:spAutoFit/>
          </a:bodyPr>
          <a:lstStyle/>
          <a:p>
            <a:r>
              <a:rPr lang="en-US" sz="3000" dirty="0" smtClean="0">
                <a:solidFill>
                  <a:schemeClr val="bg1"/>
                </a:solidFill>
                <a:latin typeface="Baloo" panose="03080902040302020200" pitchFamily="66" charset="0"/>
                <a:cs typeface="Baloo" panose="03080902040302020200" pitchFamily="66" charset="0"/>
              </a:rPr>
              <a:t>Insight:</a:t>
            </a:r>
            <a:endParaRPr lang="en-US" sz="3000" dirty="0">
              <a:solidFill>
                <a:schemeClr val="bg1"/>
              </a:solidFill>
              <a:latin typeface="Baloo" panose="03080902040302020200" pitchFamily="66" charset="0"/>
              <a:cs typeface="Baloo" panose="03080902040302020200" pitchFamily="66" charset="0"/>
            </a:endParaRPr>
          </a:p>
        </p:txBody>
      </p:sp>
      <p:sp>
        <p:nvSpPr>
          <p:cNvPr id="24" name="TextBox 23"/>
          <p:cNvSpPr txBox="1"/>
          <p:nvPr/>
        </p:nvSpPr>
        <p:spPr>
          <a:xfrm>
            <a:off x="1474288" y="5104899"/>
            <a:ext cx="7528924" cy="809902"/>
          </a:xfrm>
          <a:prstGeom prst="rect">
            <a:avLst/>
          </a:prstGeom>
          <a:noFill/>
        </p:spPr>
        <p:txBody>
          <a:bodyPr wrap="square" rtlCol="0">
            <a:spAutoFit/>
          </a:bodyPr>
          <a:lstStyle/>
          <a:p>
            <a:r>
              <a:rPr lang="en-US" dirty="0" smtClean="0">
                <a:solidFill>
                  <a:schemeClr val="bg1"/>
                </a:solidFill>
              </a:rPr>
              <a:t>Atliq Exclusive operates its business in </a:t>
            </a:r>
            <a:r>
              <a:rPr lang="en-US" sz="2500" dirty="0" smtClean="0">
                <a:solidFill>
                  <a:srgbClr val="BA95FD"/>
                </a:solidFill>
              </a:rPr>
              <a:t>8</a:t>
            </a:r>
            <a:r>
              <a:rPr lang="en-US" dirty="0" smtClean="0">
                <a:solidFill>
                  <a:schemeClr val="bg1"/>
                </a:solidFill>
              </a:rPr>
              <a:t> International Market</a:t>
            </a:r>
          </a:p>
          <a:p>
            <a:r>
              <a:rPr lang="en-US" dirty="0" smtClean="0">
                <a:solidFill>
                  <a:schemeClr val="bg1"/>
                </a:solidFill>
              </a:rPr>
              <a:t>In the APAC region.</a:t>
            </a:r>
            <a:endParaRPr lang="en-US" dirty="0">
              <a:solidFill>
                <a:schemeClr val="bg1"/>
              </a:solidFill>
            </a:endParaRPr>
          </a:p>
        </p:txBody>
      </p:sp>
    </p:spTree>
    <p:extLst>
      <p:ext uri="{BB962C8B-B14F-4D97-AF65-F5344CB8AC3E}">
        <p14:creationId xmlns:p14="http://schemas.microsoft.com/office/powerpoint/2010/main" val="27605069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770" y="-172530"/>
            <a:ext cx="1608667" cy="1608667"/>
          </a:xfrm>
          <a:prstGeom prst="rect">
            <a:avLst/>
          </a:prstGeom>
          <a:effectLst>
            <a:glow rad="1041400">
              <a:srgbClr val="734EC0">
                <a:alpha val="31000"/>
              </a:srgbClr>
            </a:glow>
          </a:effectLst>
        </p:spPr>
      </p:pic>
      <p:sp>
        <p:nvSpPr>
          <p:cNvPr id="5" name="TextBox 4"/>
          <p:cNvSpPr txBox="1"/>
          <p:nvPr/>
        </p:nvSpPr>
        <p:spPr>
          <a:xfrm>
            <a:off x="925103" y="1436137"/>
            <a:ext cx="2457450" cy="553998"/>
          </a:xfrm>
          <a:prstGeom prst="rect">
            <a:avLst/>
          </a:prstGeom>
          <a:noFill/>
        </p:spPr>
        <p:txBody>
          <a:bodyPr wrap="square" rtlCol="0">
            <a:spAutoFit/>
          </a:bodyPr>
          <a:lstStyle/>
          <a:p>
            <a:r>
              <a:rPr lang="en-US" sz="3000" dirty="0" smtClean="0">
                <a:solidFill>
                  <a:schemeClr val="bg1"/>
                </a:solidFill>
                <a:latin typeface="Baloo" panose="03080902040302020200" pitchFamily="66" charset="0"/>
                <a:cs typeface="Baloo" panose="03080902040302020200" pitchFamily="66" charset="0"/>
              </a:rPr>
              <a:t>Requests 2:</a:t>
            </a:r>
            <a:endParaRPr lang="en-US" sz="3000" dirty="0">
              <a:solidFill>
                <a:schemeClr val="bg1"/>
              </a:solidFill>
              <a:latin typeface="Baloo" panose="03080902040302020200" pitchFamily="66" charset="0"/>
              <a:cs typeface="Baloo" panose="03080902040302020200" pitchFamily="66" charset="0"/>
            </a:endParaRPr>
          </a:p>
        </p:txBody>
      </p:sp>
      <p:sp>
        <p:nvSpPr>
          <p:cNvPr id="6" name="TextBox 5"/>
          <p:cNvSpPr txBox="1"/>
          <p:nvPr/>
        </p:nvSpPr>
        <p:spPr>
          <a:xfrm>
            <a:off x="1462676" y="2127831"/>
            <a:ext cx="8900524" cy="438151"/>
          </a:xfrm>
          <a:prstGeom prst="rect">
            <a:avLst/>
          </a:prstGeom>
          <a:noFill/>
        </p:spPr>
        <p:txBody>
          <a:bodyPr wrap="square" rtlCol="0">
            <a:spAutoFit/>
          </a:bodyPr>
          <a:lstStyle/>
          <a:p>
            <a:r>
              <a:rPr lang="en-US" dirty="0" smtClean="0">
                <a:solidFill>
                  <a:schemeClr val="bg1"/>
                </a:solidFill>
              </a:rPr>
              <a:t>What is the percentage of unique product increase in 2021 vs. 2020?</a:t>
            </a:r>
            <a:endParaRPr lang="en-US" dirty="0">
              <a:solidFill>
                <a:schemeClr val="bg1"/>
              </a:solidFill>
            </a:endParaRP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103" y="2838357"/>
            <a:ext cx="6980647" cy="1617052"/>
          </a:xfrm>
          <a:prstGeom prst="rect">
            <a:avLst/>
          </a:prstGeom>
        </p:spPr>
      </p:pic>
      <p:cxnSp>
        <p:nvCxnSpPr>
          <p:cNvPr id="8" name="Elbow Connector 7"/>
          <p:cNvCxnSpPr/>
          <p:nvPr/>
        </p:nvCxnSpPr>
        <p:spPr>
          <a:xfrm>
            <a:off x="7905750" y="3510695"/>
            <a:ext cx="3209711" cy="1384373"/>
          </a:xfrm>
          <a:prstGeom prst="bentConnector2">
            <a:avLst/>
          </a:prstGeom>
          <a:ln w="76200" cap="rnd">
            <a:solidFill>
              <a:srgbClr val="BA95FD"/>
            </a:solidFill>
            <a:round/>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5750" y="5031256"/>
            <a:ext cx="6419422" cy="652523"/>
          </a:xfrm>
          <a:prstGeom prst="rect">
            <a:avLst/>
          </a:prstGeom>
        </p:spPr>
      </p:pic>
      <p:sp>
        <p:nvSpPr>
          <p:cNvPr id="12" name="TextBox 11"/>
          <p:cNvSpPr txBox="1"/>
          <p:nvPr/>
        </p:nvSpPr>
        <p:spPr>
          <a:xfrm>
            <a:off x="925103" y="4727784"/>
            <a:ext cx="1875247" cy="553998"/>
          </a:xfrm>
          <a:prstGeom prst="rect">
            <a:avLst/>
          </a:prstGeom>
          <a:noFill/>
        </p:spPr>
        <p:txBody>
          <a:bodyPr wrap="square" rtlCol="0">
            <a:spAutoFit/>
          </a:bodyPr>
          <a:lstStyle/>
          <a:p>
            <a:r>
              <a:rPr lang="en-US" sz="3000" dirty="0" smtClean="0">
                <a:solidFill>
                  <a:schemeClr val="bg1"/>
                </a:solidFill>
                <a:latin typeface="Baloo" panose="03080902040302020200" pitchFamily="66" charset="0"/>
                <a:cs typeface="Baloo" panose="03080902040302020200" pitchFamily="66" charset="0"/>
              </a:rPr>
              <a:t>Insight:</a:t>
            </a:r>
            <a:endParaRPr lang="en-US" sz="3000" dirty="0">
              <a:solidFill>
                <a:schemeClr val="bg1"/>
              </a:solidFill>
              <a:latin typeface="Baloo" panose="03080902040302020200" pitchFamily="66" charset="0"/>
              <a:cs typeface="Baloo" panose="03080902040302020200" pitchFamily="66" charset="0"/>
            </a:endParaRPr>
          </a:p>
        </p:txBody>
      </p:sp>
      <p:sp>
        <p:nvSpPr>
          <p:cNvPr id="13" name="TextBox 12"/>
          <p:cNvSpPr txBox="1"/>
          <p:nvPr/>
        </p:nvSpPr>
        <p:spPr>
          <a:xfrm>
            <a:off x="1462676" y="5303631"/>
            <a:ext cx="7528924" cy="809902"/>
          </a:xfrm>
          <a:prstGeom prst="rect">
            <a:avLst/>
          </a:prstGeom>
          <a:noFill/>
        </p:spPr>
        <p:txBody>
          <a:bodyPr wrap="square" rtlCol="0">
            <a:spAutoFit/>
          </a:bodyPr>
          <a:lstStyle/>
          <a:p>
            <a:r>
              <a:rPr lang="en-US" dirty="0" smtClean="0">
                <a:solidFill>
                  <a:schemeClr val="bg1"/>
                </a:solidFill>
              </a:rPr>
              <a:t>Total of </a:t>
            </a:r>
            <a:r>
              <a:rPr lang="en-US" sz="2500" dirty="0" smtClean="0">
                <a:solidFill>
                  <a:srgbClr val="BA95FD"/>
                </a:solidFill>
              </a:rPr>
              <a:t>36% </a:t>
            </a:r>
            <a:r>
              <a:rPr lang="en-US" dirty="0" smtClean="0">
                <a:solidFill>
                  <a:schemeClr val="bg1"/>
                </a:solidFill>
              </a:rPr>
              <a:t>Increase has occur from the past </a:t>
            </a:r>
            <a:r>
              <a:rPr lang="en-US" sz="2500" dirty="0" smtClean="0">
                <a:solidFill>
                  <a:srgbClr val="BA95FD"/>
                </a:solidFill>
              </a:rPr>
              <a:t>1</a:t>
            </a:r>
            <a:r>
              <a:rPr lang="en-US" dirty="0" smtClean="0">
                <a:solidFill>
                  <a:schemeClr val="bg1"/>
                </a:solidFill>
              </a:rPr>
              <a:t> year</a:t>
            </a:r>
          </a:p>
          <a:p>
            <a:r>
              <a:rPr lang="en-US" dirty="0" smtClean="0">
                <a:solidFill>
                  <a:schemeClr val="bg1"/>
                </a:solidFill>
              </a:rPr>
              <a:t>In total number of Products.</a:t>
            </a:r>
            <a:endParaRPr lang="en-US" dirty="0">
              <a:solidFill>
                <a:schemeClr val="bg1"/>
              </a:solidFill>
            </a:endParaRPr>
          </a:p>
        </p:txBody>
      </p:sp>
    </p:spTree>
    <p:extLst>
      <p:ext uri="{BB962C8B-B14F-4D97-AF65-F5344CB8AC3E}">
        <p14:creationId xmlns:p14="http://schemas.microsoft.com/office/powerpoint/2010/main" val="2307471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770" y="-172530"/>
            <a:ext cx="1608667" cy="1608667"/>
          </a:xfrm>
          <a:prstGeom prst="rect">
            <a:avLst/>
          </a:prstGeom>
          <a:effectLst>
            <a:glow rad="1041400">
              <a:srgbClr val="734EC0">
                <a:alpha val="31000"/>
              </a:srgbClr>
            </a:glow>
          </a:effectLst>
        </p:spPr>
      </p:pic>
      <p:sp>
        <p:nvSpPr>
          <p:cNvPr id="5" name="TextBox 4"/>
          <p:cNvSpPr txBox="1"/>
          <p:nvPr/>
        </p:nvSpPr>
        <p:spPr>
          <a:xfrm>
            <a:off x="858601" y="1436137"/>
            <a:ext cx="2457450" cy="553998"/>
          </a:xfrm>
          <a:prstGeom prst="rect">
            <a:avLst/>
          </a:prstGeom>
          <a:noFill/>
        </p:spPr>
        <p:txBody>
          <a:bodyPr wrap="square" rtlCol="0">
            <a:spAutoFit/>
          </a:bodyPr>
          <a:lstStyle/>
          <a:p>
            <a:r>
              <a:rPr lang="en-US" sz="3000" dirty="0" smtClean="0">
                <a:solidFill>
                  <a:schemeClr val="bg1"/>
                </a:solidFill>
                <a:latin typeface="Baloo" panose="03080902040302020200" pitchFamily="66" charset="0"/>
                <a:cs typeface="Baloo" panose="03080902040302020200" pitchFamily="66" charset="0"/>
              </a:rPr>
              <a:t>Requests 3:</a:t>
            </a:r>
            <a:endParaRPr lang="en-US" sz="3000" dirty="0">
              <a:solidFill>
                <a:schemeClr val="bg1"/>
              </a:solidFill>
              <a:latin typeface="Baloo" panose="03080902040302020200" pitchFamily="66" charset="0"/>
              <a:cs typeface="Baloo" panose="03080902040302020200" pitchFamily="66" charset="0"/>
            </a:endParaRPr>
          </a:p>
        </p:txBody>
      </p:sp>
      <p:sp>
        <p:nvSpPr>
          <p:cNvPr id="6" name="TextBox 5"/>
          <p:cNvSpPr txBox="1"/>
          <p:nvPr/>
        </p:nvSpPr>
        <p:spPr>
          <a:xfrm>
            <a:off x="1396174" y="2127261"/>
            <a:ext cx="8900524" cy="758028"/>
          </a:xfrm>
          <a:prstGeom prst="rect">
            <a:avLst/>
          </a:prstGeom>
          <a:noFill/>
        </p:spPr>
        <p:txBody>
          <a:bodyPr wrap="square" rtlCol="0">
            <a:spAutoFit/>
          </a:bodyPr>
          <a:lstStyle/>
          <a:p>
            <a:r>
              <a:rPr lang="en-US" dirty="0">
                <a:solidFill>
                  <a:schemeClr val="bg1"/>
                </a:solidFill>
              </a:rPr>
              <a:t>P</a:t>
            </a:r>
            <a:r>
              <a:rPr lang="en-US" dirty="0" smtClean="0">
                <a:solidFill>
                  <a:schemeClr val="bg1"/>
                </a:solidFill>
              </a:rPr>
              <a:t>rovide </a:t>
            </a:r>
            <a:r>
              <a:rPr lang="en-US" dirty="0">
                <a:solidFill>
                  <a:schemeClr val="bg1"/>
                </a:solidFill>
              </a:rPr>
              <a:t>a report with all the unique product counts for each segment and sort them in descending order of product counts.</a:t>
            </a:r>
          </a:p>
        </p:txBody>
      </p:sp>
      <p:cxnSp>
        <p:nvCxnSpPr>
          <p:cNvPr id="8" name="Elbow Connector 7"/>
          <p:cNvCxnSpPr>
            <a:endCxn id="13" idx="1"/>
          </p:cNvCxnSpPr>
          <p:nvPr/>
        </p:nvCxnSpPr>
        <p:spPr>
          <a:xfrm>
            <a:off x="7710034" y="3748014"/>
            <a:ext cx="2955501" cy="1730009"/>
          </a:xfrm>
          <a:prstGeom prst="bentConnector3">
            <a:avLst>
              <a:gd name="adj1" fmla="val 50000"/>
            </a:avLst>
          </a:prstGeom>
          <a:ln w="76200" cap="rnd">
            <a:solidFill>
              <a:srgbClr val="BA95FD"/>
            </a:solidFill>
            <a:roun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58601" y="5031256"/>
            <a:ext cx="1875247" cy="553998"/>
          </a:xfrm>
          <a:prstGeom prst="rect">
            <a:avLst/>
          </a:prstGeom>
          <a:noFill/>
        </p:spPr>
        <p:txBody>
          <a:bodyPr wrap="square" rtlCol="0">
            <a:spAutoFit/>
          </a:bodyPr>
          <a:lstStyle/>
          <a:p>
            <a:r>
              <a:rPr lang="en-US" sz="3000" dirty="0" smtClean="0">
                <a:solidFill>
                  <a:schemeClr val="bg1"/>
                </a:solidFill>
                <a:latin typeface="Baloo" panose="03080902040302020200" pitchFamily="66" charset="0"/>
                <a:cs typeface="Baloo" panose="03080902040302020200" pitchFamily="66" charset="0"/>
              </a:rPr>
              <a:t>Insight:</a:t>
            </a:r>
            <a:endParaRPr lang="en-US" sz="3000" dirty="0">
              <a:solidFill>
                <a:schemeClr val="bg1"/>
              </a:solidFill>
              <a:latin typeface="Baloo" panose="03080902040302020200" pitchFamily="66" charset="0"/>
              <a:cs typeface="Baloo" panose="03080902040302020200" pitchFamily="66" charset="0"/>
            </a:endParaRPr>
          </a:p>
        </p:txBody>
      </p:sp>
      <p:sp>
        <p:nvSpPr>
          <p:cNvPr id="11" name="TextBox 10"/>
          <p:cNvSpPr txBox="1"/>
          <p:nvPr/>
        </p:nvSpPr>
        <p:spPr>
          <a:xfrm>
            <a:off x="1396174" y="5650849"/>
            <a:ext cx="7528924" cy="1917897"/>
          </a:xfrm>
          <a:prstGeom prst="rect">
            <a:avLst/>
          </a:prstGeom>
          <a:noFill/>
        </p:spPr>
        <p:txBody>
          <a:bodyPr wrap="square" rtlCol="0">
            <a:spAutoFit/>
          </a:bodyPr>
          <a:lstStyle/>
          <a:p>
            <a:r>
              <a:rPr lang="en-US" dirty="0" smtClean="0">
                <a:solidFill>
                  <a:schemeClr val="bg1"/>
                </a:solidFill>
              </a:rPr>
              <a:t>In Segments, Notebook Top’s the table In Total Number Product</a:t>
            </a:r>
          </a:p>
          <a:p>
            <a:r>
              <a:rPr lang="en-US" dirty="0" smtClean="0">
                <a:solidFill>
                  <a:schemeClr val="bg1"/>
                </a:solidFill>
              </a:rPr>
              <a:t>Which is </a:t>
            </a:r>
            <a:r>
              <a:rPr lang="en-US" sz="2500" dirty="0" smtClean="0">
                <a:solidFill>
                  <a:srgbClr val="BA95FD"/>
                </a:solidFill>
              </a:rPr>
              <a:t>48% </a:t>
            </a:r>
            <a:r>
              <a:rPr lang="en-US" dirty="0" smtClean="0">
                <a:solidFill>
                  <a:schemeClr val="bg1"/>
                </a:solidFill>
              </a:rPr>
              <a:t>Higher then the rest of the Segment.</a:t>
            </a:r>
          </a:p>
          <a:p>
            <a:r>
              <a:rPr lang="en-US" dirty="0" smtClean="0">
                <a:solidFill>
                  <a:schemeClr val="bg1"/>
                </a:solidFill>
              </a:rPr>
              <a:t>The second one is Accessories with </a:t>
            </a:r>
            <a:r>
              <a:rPr lang="en-US" sz="2400" dirty="0" smtClean="0">
                <a:solidFill>
                  <a:srgbClr val="BA95FD"/>
                </a:solidFill>
              </a:rPr>
              <a:t>41%. </a:t>
            </a:r>
          </a:p>
          <a:p>
            <a:endParaRPr lang="en-US" sz="2400" dirty="0">
              <a:solidFill>
                <a:srgbClr val="BA95FD"/>
              </a:solidFill>
            </a:endParaRPr>
          </a:p>
          <a:p>
            <a:r>
              <a:rPr lang="en-US" dirty="0">
                <a:solidFill>
                  <a:schemeClr val="bg1"/>
                </a:solidFill>
              </a:rPr>
              <a:t>While the Networking come’s at bottom having Only </a:t>
            </a:r>
            <a:r>
              <a:rPr lang="en-US" sz="2400" dirty="0" smtClean="0">
                <a:solidFill>
                  <a:srgbClr val="BA95FD"/>
                </a:solidFill>
              </a:rPr>
              <a:t>2%.</a:t>
            </a:r>
            <a:endParaRPr lang="en-US" dirty="0"/>
          </a:p>
        </p:txBody>
      </p:sp>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600" y="3160734"/>
            <a:ext cx="6980648" cy="1320265"/>
          </a:xfrm>
          <a:prstGeom prst="rect">
            <a:avLst/>
          </a:prstGeom>
        </p:spPr>
      </p:pic>
      <p:pic>
        <p:nvPicPr>
          <p:cNvPr id="13" name="Picture 1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5535" y="4346249"/>
            <a:ext cx="3514939" cy="2263548"/>
          </a:xfrm>
          <a:prstGeom prst="rect">
            <a:avLst/>
          </a:prstGeom>
        </p:spPr>
      </p:pic>
    </p:spTree>
    <p:extLst>
      <p:ext uri="{BB962C8B-B14F-4D97-AF65-F5344CB8AC3E}">
        <p14:creationId xmlns:p14="http://schemas.microsoft.com/office/powerpoint/2010/main" val="37570382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770" y="-172530"/>
            <a:ext cx="1608667" cy="1608667"/>
          </a:xfrm>
          <a:prstGeom prst="rect">
            <a:avLst/>
          </a:prstGeom>
          <a:effectLst>
            <a:glow rad="1041400">
              <a:srgbClr val="734EC0">
                <a:alpha val="31000"/>
              </a:srgbClr>
            </a:glow>
          </a:effectLst>
        </p:spPr>
      </p:pic>
      <p:sp>
        <p:nvSpPr>
          <p:cNvPr id="5" name="TextBox 4"/>
          <p:cNvSpPr txBox="1"/>
          <p:nvPr/>
        </p:nvSpPr>
        <p:spPr>
          <a:xfrm>
            <a:off x="875227" y="1436137"/>
            <a:ext cx="2457450" cy="553998"/>
          </a:xfrm>
          <a:prstGeom prst="rect">
            <a:avLst/>
          </a:prstGeom>
          <a:noFill/>
        </p:spPr>
        <p:txBody>
          <a:bodyPr wrap="square" rtlCol="0">
            <a:spAutoFit/>
          </a:bodyPr>
          <a:lstStyle/>
          <a:p>
            <a:r>
              <a:rPr lang="en-US" sz="3000" dirty="0" smtClean="0">
                <a:solidFill>
                  <a:schemeClr val="bg1"/>
                </a:solidFill>
                <a:latin typeface="Baloo" panose="03080902040302020200" pitchFamily="66" charset="0"/>
                <a:cs typeface="Baloo" panose="03080902040302020200" pitchFamily="66" charset="0"/>
              </a:rPr>
              <a:t>Requests 4:</a:t>
            </a:r>
            <a:endParaRPr lang="en-US" sz="3000" dirty="0">
              <a:solidFill>
                <a:schemeClr val="bg1"/>
              </a:solidFill>
              <a:latin typeface="Baloo" panose="03080902040302020200" pitchFamily="66" charset="0"/>
              <a:cs typeface="Baloo" panose="03080902040302020200" pitchFamily="66" charset="0"/>
            </a:endParaRPr>
          </a:p>
        </p:txBody>
      </p:sp>
      <p:sp>
        <p:nvSpPr>
          <p:cNvPr id="6" name="TextBox 5"/>
          <p:cNvSpPr txBox="1"/>
          <p:nvPr/>
        </p:nvSpPr>
        <p:spPr>
          <a:xfrm>
            <a:off x="1412800" y="2127261"/>
            <a:ext cx="8900524" cy="425181"/>
          </a:xfrm>
          <a:prstGeom prst="rect">
            <a:avLst/>
          </a:prstGeom>
          <a:noFill/>
        </p:spPr>
        <p:txBody>
          <a:bodyPr wrap="square" rtlCol="0">
            <a:spAutoFit/>
          </a:bodyPr>
          <a:lstStyle/>
          <a:p>
            <a:r>
              <a:rPr lang="en-US" dirty="0" smtClean="0">
                <a:solidFill>
                  <a:schemeClr val="bg1"/>
                </a:solidFill>
              </a:rPr>
              <a:t>Which </a:t>
            </a:r>
            <a:r>
              <a:rPr lang="en-US" dirty="0">
                <a:solidFill>
                  <a:schemeClr val="bg1"/>
                </a:solidFill>
              </a:rPr>
              <a:t>segment had the most increase in unique products in 2021 vs 2020?</a:t>
            </a:r>
          </a:p>
        </p:txBody>
      </p:sp>
      <p:sp>
        <p:nvSpPr>
          <p:cNvPr id="8" name="TextBox 7"/>
          <p:cNvSpPr txBox="1"/>
          <p:nvPr/>
        </p:nvSpPr>
        <p:spPr>
          <a:xfrm>
            <a:off x="875227" y="5317420"/>
            <a:ext cx="1875247" cy="553998"/>
          </a:xfrm>
          <a:prstGeom prst="rect">
            <a:avLst/>
          </a:prstGeom>
          <a:noFill/>
        </p:spPr>
        <p:txBody>
          <a:bodyPr wrap="square" rtlCol="0">
            <a:spAutoFit/>
          </a:bodyPr>
          <a:lstStyle/>
          <a:p>
            <a:r>
              <a:rPr lang="en-US" sz="3000" dirty="0" smtClean="0">
                <a:solidFill>
                  <a:schemeClr val="bg1"/>
                </a:solidFill>
                <a:latin typeface="Baloo" panose="03080902040302020200" pitchFamily="66" charset="0"/>
                <a:cs typeface="Baloo" panose="03080902040302020200" pitchFamily="66" charset="0"/>
              </a:rPr>
              <a:t>Insight:</a:t>
            </a:r>
            <a:endParaRPr lang="en-US" sz="3000" dirty="0">
              <a:solidFill>
                <a:schemeClr val="bg1"/>
              </a:solidFill>
              <a:latin typeface="Baloo" panose="03080902040302020200" pitchFamily="66" charset="0"/>
              <a:cs typeface="Baloo" panose="03080902040302020200" pitchFamily="66" charset="0"/>
            </a:endParaRPr>
          </a:p>
        </p:txBody>
      </p:sp>
      <p:sp>
        <p:nvSpPr>
          <p:cNvPr id="9" name="TextBox 8"/>
          <p:cNvSpPr txBox="1"/>
          <p:nvPr/>
        </p:nvSpPr>
        <p:spPr>
          <a:xfrm>
            <a:off x="1412800" y="5937013"/>
            <a:ext cx="7528924" cy="758028"/>
          </a:xfrm>
          <a:prstGeom prst="rect">
            <a:avLst/>
          </a:prstGeom>
          <a:noFill/>
        </p:spPr>
        <p:txBody>
          <a:bodyPr wrap="square" rtlCol="0">
            <a:spAutoFit/>
          </a:bodyPr>
          <a:lstStyle/>
          <a:p>
            <a:r>
              <a:rPr lang="en-US" dirty="0" smtClean="0">
                <a:solidFill>
                  <a:schemeClr val="bg1"/>
                </a:solidFill>
              </a:rPr>
              <a:t>Storage and Networking are the most Concurring In term’s </a:t>
            </a:r>
          </a:p>
          <a:p>
            <a:r>
              <a:rPr lang="en-US" dirty="0" smtClean="0">
                <a:solidFill>
                  <a:schemeClr val="bg1"/>
                </a:solidFill>
              </a:rPr>
              <a:t>Of Product Increase.</a:t>
            </a:r>
            <a:endParaRPr lang="en-US" dirty="0">
              <a:solidFill>
                <a:schemeClr val="bg1"/>
              </a:solidFill>
            </a:endParaRPr>
          </a:p>
        </p:txBody>
      </p:sp>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227" y="2824615"/>
            <a:ext cx="6355592" cy="2220632"/>
          </a:xfrm>
          <a:prstGeom prst="rect">
            <a:avLst/>
          </a:prstGeom>
        </p:spPr>
      </p:pic>
      <p:pic>
        <p:nvPicPr>
          <p:cNvPr id="13" name="Picture 1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3877" y="2552442"/>
            <a:ext cx="5260928" cy="2266559"/>
          </a:xfrm>
          <a:prstGeom prst="rect">
            <a:avLst/>
          </a:prstGeom>
        </p:spPr>
      </p:pic>
      <p:cxnSp>
        <p:nvCxnSpPr>
          <p:cNvPr id="18" name="Straight Connector 17"/>
          <p:cNvCxnSpPr>
            <a:stCxn id="12" idx="3"/>
          </p:cNvCxnSpPr>
          <p:nvPr/>
        </p:nvCxnSpPr>
        <p:spPr>
          <a:xfrm flipV="1">
            <a:off x="7230819" y="3674225"/>
            <a:ext cx="1830054" cy="260706"/>
          </a:xfrm>
          <a:prstGeom prst="line">
            <a:avLst/>
          </a:prstGeom>
          <a:ln w="76200" cap="rnd">
            <a:solidFill>
              <a:srgbClr val="BA95FD"/>
            </a:solidFill>
            <a:round/>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49740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770" y="-172530"/>
            <a:ext cx="1608667" cy="1608667"/>
          </a:xfrm>
          <a:prstGeom prst="rect">
            <a:avLst/>
          </a:prstGeom>
          <a:effectLst>
            <a:glow rad="1041400">
              <a:srgbClr val="734EC0">
                <a:alpha val="31000"/>
              </a:srgbClr>
            </a:glow>
          </a:effectLst>
        </p:spPr>
      </p:pic>
      <p:sp>
        <p:nvSpPr>
          <p:cNvPr id="5" name="TextBox 4"/>
          <p:cNvSpPr txBox="1"/>
          <p:nvPr/>
        </p:nvSpPr>
        <p:spPr>
          <a:xfrm>
            <a:off x="875227" y="1436137"/>
            <a:ext cx="2457450" cy="553998"/>
          </a:xfrm>
          <a:prstGeom prst="rect">
            <a:avLst/>
          </a:prstGeom>
          <a:noFill/>
        </p:spPr>
        <p:txBody>
          <a:bodyPr wrap="square" rtlCol="0">
            <a:spAutoFit/>
          </a:bodyPr>
          <a:lstStyle/>
          <a:p>
            <a:r>
              <a:rPr lang="en-US" sz="3000" dirty="0" smtClean="0">
                <a:solidFill>
                  <a:schemeClr val="bg1"/>
                </a:solidFill>
                <a:latin typeface="Baloo" panose="03080902040302020200" pitchFamily="66" charset="0"/>
                <a:cs typeface="Baloo" panose="03080902040302020200" pitchFamily="66" charset="0"/>
              </a:rPr>
              <a:t>Requests </a:t>
            </a:r>
            <a:r>
              <a:rPr lang="en-US" sz="3000" dirty="0">
                <a:solidFill>
                  <a:schemeClr val="bg1"/>
                </a:solidFill>
                <a:latin typeface="Baloo" panose="03080902040302020200" pitchFamily="66" charset="0"/>
                <a:cs typeface="Baloo" panose="03080902040302020200" pitchFamily="66" charset="0"/>
              </a:rPr>
              <a:t>5</a:t>
            </a:r>
            <a:r>
              <a:rPr lang="en-US" sz="3000" dirty="0" smtClean="0">
                <a:solidFill>
                  <a:schemeClr val="bg1"/>
                </a:solidFill>
                <a:latin typeface="Baloo" panose="03080902040302020200" pitchFamily="66" charset="0"/>
                <a:cs typeface="Baloo" panose="03080902040302020200" pitchFamily="66" charset="0"/>
              </a:rPr>
              <a:t>:</a:t>
            </a:r>
            <a:endParaRPr lang="en-US" sz="3000" dirty="0">
              <a:solidFill>
                <a:schemeClr val="bg1"/>
              </a:solidFill>
              <a:latin typeface="Baloo" panose="03080902040302020200" pitchFamily="66" charset="0"/>
              <a:cs typeface="Baloo" panose="03080902040302020200" pitchFamily="66" charset="0"/>
            </a:endParaRPr>
          </a:p>
        </p:txBody>
      </p:sp>
      <p:sp>
        <p:nvSpPr>
          <p:cNvPr id="6" name="TextBox 5"/>
          <p:cNvSpPr txBox="1"/>
          <p:nvPr/>
        </p:nvSpPr>
        <p:spPr>
          <a:xfrm>
            <a:off x="1412800" y="2127261"/>
            <a:ext cx="8479345" cy="425181"/>
          </a:xfrm>
          <a:prstGeom prst="rect">
            <a:avLst/>
          </a:prstGeom>
          <a:noFill/>
        </p:spPr>
        <p:txBody>
          <a:bodyPr wrap="square" rtlCol="0">
            <a:spAutoFit/>
          </a:bodyPr>
          <a:lstStyle/>
          <a:p>
            <a:r>
              <a:rPr lang="en-US" dirty="0" smtClean="0">
                <a:solidFill>
                  <a:schemeClr val="bg1"/>
                </a:solidFill>
              </a:rPr>
              <a:t>Get </a:t>
            </a:r>
            <a:r>
              <a:rPr lang="en-US" dirty="0">
                <a:solidFill>
                  <a:schemeClr val="bg1"/>
                </a:solidFill>
              </a:rPr>
              <a:t>the products that have the highest and lowest manufacturing </a:t>
            </a:r>
            <a:r>
              <a:rPr lang="en-US" dirty="0" smtClean="0">
                <a:solidFill>
                  <a:schemeClr val="bg1"/>
                </a:solidFill>
              </a:rPr>
              <a:t>costs.</a:t>
            </a:r>
            <a:endParaRPr lang="en-US" dirty="0">
              <a:solidFill>
                <a:schemeClr val="bg1"/>
              </a:solidFill>
            </a:endParaRPr>
          </a:p>
        </p:txBody>
      </p:sp>
      <p:sp>
        <p:nvSpPr>
          <p:cNvPr id="7" name="TextBox 6"/>
          <p:cNvSpPr txBox="1"/>
          <p:nvPr/>
        </p:nvSpPr>
        <p:spPr>
          <a:xfrm>
            <a:off x="875227" y="6154951"/>
            <a:ext cx="1875247" cy="553998"/>
          </a:xfrm>
          <a:prstGeom prst="rect">
            <a:avLst/>
          </a:prstGeom>
          <a:noFill/>
        </p:spPr>
        <p:txBody>
          <a:bodyPr wrap="square" rtlCol="0">
            <a:spAutoFit/>
          </a:bodyPr>
          <a:lstStyle/>
          <a:p>
            <a:r>
              <a:rPr lang="en-US" sz="3000" dirty="0" smtClean="0">
                <a:solidFill>
                  <a:schemeClr val="bg1"/>
                </a:solidFill>
                <a:latin typeface="Baloo" panose="03080902040302020200" pitchFamily="66" charset="0"/>
                <a:cs typeface="Baloo" panose="03080902040302020200" pitchFamily="66" charset="0"/>
              </a:rPr>
              <a:t>Insight:</a:t>
            </a:r>
            <a:endParaRPr lang="en-US" sz="3000" dirty="0">
              <a:solidFill>
                <a:schemeClr val="bg1"/>
              </a:solidFill>
              <a:latin typeface="Baloo" panose="03080902040302020200" pitchFamily="66" charset="0"/>
              <a:cs typeface="Baloo" panose="03080902040302020200" pitchFamily="66" charset="0"/>
            </a:endParaRPr>
          </a:p>
        </p:txBody>
      </p:sp>
      <p:sp>
        <p:nvSpPr>
          <p:cNvPr id="8" name="TextBox 7"/>
          <p:cNvSpPr txBox="1"/>
          <p:nvPr/>
        </p:nvSpPr>
        <p:spPr>
          <a:xfrm>
            <a:off x="1412800" y="6774544"/>
            <a:ext cx="7528924" cy="809902"/>
          </a:xfrm>
          <a:prstGeom prst="rect">
            <a:avLst/>
          </a:prstGeom>
          <a:noFill/>
        </p:spPr>
        <p:txBody>
          <a:bodyPr wrap="square" rtlCol="0">
            <a:spAutoFit/>
          </a:bodyPr>
          <a:lstStyle/>
          <a:p>
            <a:r>
              <a:rPr lang="en-US" dirty="0" smtClean="0">
                <a:solidFill>
                  <a:schemeClr val="bg1"/>
                </a:solidFill>
              </a:rPr>
              <a:t>Above are the </a:t>
            </a:r>
            <a:r>
              <a:rPr lang="en-US" sz="2500" dirty="0" smtClean="0">
                <a:solidFill>
                  <a:srgbClr val="BA95FD"/>
                </a:solidFill>
              </a:rPr>
              <a:t>2</a:t>
            </a:r>
            <a:r>
              <a:rPr lang="en-US" dirty="0" smtClean="0">
                <a:solidFill>
                  <a:schemeClr val="bg1"/>
                </a:solidFill>
              </a:rPr>
              <a:t> Products With highest and lowest manufacturing costs. </a:t>
            </a:r>
            <a:endParaRPr lang="en-US" dirty="0">
              <a:solidFill>
                <a:schemeClr val="bg1"/>
              </a:solidFill>
            </a:endParaRPr>
          </a:p>
        </p:txBody>
      </p:sp>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227" y="2572600"/>
            <a:ext cx="4112409" cy="3384646"/>
          </a:xfrm>
          <a:prstGeom prst="rect">
            <a:avLst/>
          </a:prstGeom>
        </p:spPr>
      </p:pic>
      <p:pic>
        <p:nvPicPr>
          <p:cNvPr id="13" name="Picture 1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1724" y="3960519"/>
            <a:ext cx="4887908" cy="842743"/>
          </a:xfrm>
          <a:prstGeom prst="rect">
            <a:avLst/>
          </a:prstGeom>
        </p:spPr>
      </p:pic>
      <p:cxnSp>
        <p:nvCxnSpPr>
          <p:cNvPr id="15" name="Elbow Connector 14"/>
          <p:cNvCxnSpPr/>
          <p:nvPr/>
        </p:nvCxnSpPr>
        <p:spPr>
          <a:xfrm>
            <a:off x="4987636" y="3123112"/>
            <a:ext cx="3954088" cy="1242154"/>
          </a:xfrm>
          <a:prstGeom prst="bentConnector3">
            <a:avLst>
              <a:gd name="adj1" fmla="val 50000"/>
            </a:avLst>
          </a:prstGeom>
          <a:ln w="76200" cap="rnd">
            <a:solidFill>
              <a:srgbClr val="BA95FD"/>
            </a:solidFill>
            <a:round/>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303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770" y="-172530"/>
            <a:ext cx="1608667" cy="1608667"/>
          </a:xfrm>
          <a:prstGeom prst="rect">
            <a:avLst/>
          </a:prstGeom>
          <a:effectLst>
            <a:glow rad="1041400">
              <a:srgbClr val="734EC0">
                <a:alpha val="31000"/>
              </a:srgbClr>
            </a:glow>
          </a:effectLst>
        </p:spPr>
      </p:pic>
      <p:sp>
        <p:nvSpPr>
          <p:cNvPr id="5" name="TextBox 4"/>
          <p:cNvSpPr txBox="1"/>
          <p:nvPr/>
        </p:nvSpPr>
        <p:spPr>
          <a:xfrm>
            <a:off x="875227" y="1436137"/>
            <a:ext cx="2457450" cy="553998"/>
          </a:xfrm>
          <a:prstGeom prst="rect">
            <a:avLst/>
          </a:prstGeom>
          <a:noFill/>
        </p:spPr>
        <p:txBody>
          <a:bodyPr wrap="square" rtlCol="0">
            <a:spAutoFit/>
          </a:bodyPr>
          <a:lstStyle/>
          <a:p>
            <a:r>
              <a:rPr lang="en-US" sz="3000" dirty="0" smtClean="0">
                <a:solidFill>
                  <a:schemeClr val="bg1"/>
                </a:solidFill>
                <a:latin typeface="Baloo" panose="03080902040302020200" pitchFamily="66" charset="0"/>
                <a:cs typeface="Baloo" panose="03080902040302020200" pitchFamily="66" charset="0"/>
              </a:rPr>
              <a:t>Requests 6:</a:t>
            </a:r>
            <a:endParaRPr lang="en-US" sz="3000" dirty="0">
              <a:solidFill>
                <a:schemeClr val="bg1"/>
              </a:solidFill>
              <a:latin typeface="Baloo" panose="03080902040302020200" pitchFamily="66" charset="0"/>
              <a:cs typeface="Baloo" panose="03080902040302020200" pitchFamily="66" charset="0"/>
            </a:endParaRPr>
          </a:p>
        </p:txBody>
      </p:sp>
      <p:sp>
        <p:nvSpPr>
          <p:cNvPr id="6" name="TextBox 5"/>
          <p:cNvSpPr txBox="1"/>
          <p:nvPr/>
        </p:nvSpPr>
        <p:spPr>
          <a:xfrm>
            <a:off x="1412800" y="2127261"/>
            <a:ext cx="12552582" cy="758028"/>
          </a:xfrm>
          <a:prstGeom prst="rect">
            <a:avLst/>
          </a:prstGeom>
          <a:noFill/>
        </p:spPr>
        <p:txBody>
          <a:bodyPr wrap="square" rtlCol="0">
            <a:spAutoFit/>
          </a:bodyPr>
          <a:lstStyle/>
          <a:p>
            <a:r>
              <a:rPr lang="en-US" dirty="0" smtClean="0">
                <a:solidFill>
                  <a:schemeClr val="bg1"/>
                </a:solidFill>
              </a:rPr>
              <a:t>Generate </a:t>
            </a:r>
            <a:r>
              <a:rPr lang="en-US" dirty="0">
                <a:solidFill>
                  <a:schemeClr val="bg1"/>
                </a:solidFill>
              </a:rPr>
              <a:t>a report which contains the top 5 customers who received an average high pre_invoice_discount_pct for the fiscal year 2021 and </a:t>
            </a:r>
            <a:r>
              <a:rPr lang="en-US" dirty="0" smtClean="0">
                <a:solidFill>
                  <a:schemeClr val="bg1"/>
                </a:solidFill>
              </a:rPr>
              <a:t>in the </a:t>
            </a:r>
            <a:r>
              <a:rPr lang="en-US" dirty="0">
                <a:solidFill>
                  <a:schemeClr val="bg1"/>
                </a:solidFill>
              </a:rPr>
              <a:t>Indian market.</a:t>
            </a:r>
          </a:p>
        </p:txBody>
      </p:sp>
      <p:sp>
        <p:nvSpPr>
          <p:cNvPr id="7" name="TextBox 6"/>
          <p:cNvSpPr txBox="1"/>
          <p:nvPr/>
        </p:nvSpPr>
        <p:spPr>
          <a:xfrm>
            <a:off x="875227" y="6283307"/>
            <a:ext cx="1875247" cy="553998"/>
          </a:xfrm>
          <a:prstGeom prst="rect">
            <a:avLst/>
          </a:prstGeom>
          <a:noFill/>
        </p:spPr>
        <p:txBody>
          <a:bodyPr wrap="square" rtlCol="0">
            <a:spAutoFit/>
          </a:bodyPr>
          <a:lstStyle/>
          <a:p>
            <a:r>
              <a:rPr lang="en-US" sz="3000" dirty="0" smtClean="0">
                <a:solidFill>
                  <a:schemeClr val="bg1"/>
                </a:solidFill>
                <a:latin typeface="Baloo" panose="03080902040302020200" pitchFamily="66" charset="0"/>
                <a:cs typeface="Baloo" panose="03080902040302020200" pitchFamily="66" charset="0"/>
              </a:rPr>
              <a:t>Insight:</a:t>
            </a:r>
            <a:endParaRPr lang="en-US" sz="3000" dirty="0">
              <a:solidFill>
                <a:schemeClr val="bg1"/>
              </a:solidFill>
              <a:latin typeface="Baloo" panose="03080902040302020200" pitchFamily="66" charset="0"/>
              <a:cs typeface="Baloo" panose="03080902040302020200" pitchFamily="66" charset="0"/>
            </a:endParaRPr>
          </a:p>
        </p:txBody>
      </p:sp>
      <p:sp>
        <p:nvSpPr>
          <p:cNvPr id="8" name="TextBox 7"/>
          <p:cNvSpPr txBox="1"/>
          <p:nvPr/>
        </p:nvSpPr>
        <p:spPr>
          <a:xfrm>
            <a:off x="1412800" y="6902900"/>
            <a:ext cx="7528924" cy="809902"/>
          </a:xfrm>
          <a:prstGeom prst="rect">
            <a:avLst/>
          </a:prstGeom>
          <a:noFill/>
        </p:spPr>
        <p:txBody>
          <a:bodyPr wrap="square" rtlCol="0">
            <a:spAutoFit/>
          </a:bodyPr>
          <a:lstStyle/>
          <a:p>
            <a:r>
              <a:rPr lang="en-US" dirty="0" smtClean="0">
                <a:solidFill>
                  <a:schemeClr val="bg1"/>
                </a:solidFill>
              </a:rPr>
              <a:t>Top </a:t>
            </a:r>
            <a:r>
              <a:rPr lang="en-US" sz="2500" dirty="0" smtClean="0">
                <a:solidFill>
                  <a:srgbClr val="BA95FD"/>
                </a:solidFill>
              </a:rPr>
              <a:t>5</a:t>
            </a:r>
            <a:r>
              <a:rPr lang="en-US" dirty="0" smtClean="0">
                <a:solidFill>
                  <a:schemeClr val="bg1"/>
                </a:solidFill>
              </a:rPr>
              <a:t> customer Who have receive discount Greater then the </a:t>
            </a:r>
          </a:p>
          <a:p>
            <a:r>
              <a:rPr lang="en-US" dirty="0" smtClean="0">
                <a:solidFill>
                  <a:schemeClr val="bg1"/>
                </a:solidFill>
              </a:rPr>
              <a:t>Average.</a:t>
            </a:r>
            <a:endParaRPr lang="en-US" dirty="0">
              <a:solidFill>
                <a:schemeClr val="bg1"/>
              </a:solidFill>
            </a:endParaRPr>
          </a:p>
        </p:txBody>
      </p:sp>
      <p:cxnSp>
        <p:nvCxnSpPr>
          <p:cNvPr id="11" name="Elbow Connector 10"/>
          <p:cNvCxnSpPr/>
          <p:nvPr/>
        </p:nvCxnSpPr>
        <p:spPr>
          <a:xfrm>
            <a:off x="4529411" y="3311611"/>
            <a:ext cx="5223064" cy="980320"/>
          </a:xfrm>
          <a:prstGeom prst="bentConnector2">
            <a:avLst/>
          </a:prstGeom>
          <a:ln w="76200" cap="rnd">
            <a:solidFill>
              <a:srgbClr val="BA95FD"/>
            </a:solidFill>
            <a:round/>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4" name="Picture 1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227" y="3032042"/>
            <a:ext cx="3803814" cy="2935676"/>
          </a:xfrm>
          <a:prstGeom prst="rect">
            <a:avLst/>
          </a:prstGeom>
        </p:spPr>
      </p:pic>
      <p:pic>
        <p:nvPicPr>
          <p:cNvPr id="15" name="Picture 1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6026" y="4327951"/>
            <a:ext cx="4572899" cy="1558609"/>
          </a:xfrm>
          <a:prstGeom prst="rect">
            <a:avLst/>
          </a:prstGeom>
        </p:spPr>
      </p:pic>
    </p:spTree>
    <p:extLst>
      <p:ext uri="{BB962C8B-B14F-4D97-AF65-F5344CB8AC3E}">
        <p14:creationId xmlns:p14="http://schemas.microsoft.com/office/powerpoint/2010/main" val="9606420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237</TotalTime>
  <Words>384</Words>
  <Application>Microsoft Office PowerPoint</Application>
  <PresentationFormat>Custom</PresentationFormat>
  <Paragraphs>60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Yu Gothic UI Semibold</vt:lpstr>
      <vt:lpstr>Arial</vt:lpstr>
      <vt:lpstr>Baloo</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Imran khan</dc:creator>
  <cp:lastModifiedBy>Imran khan</cp:lastModifiedBy>
  <cp:revision>22</cp:revision>
  <dcterms:created xsi:type="dcterms:W3CDTF">2024-10-21T07:05:55Z</dcterms:created>
  <dcterms:modified xsi:type="dcterms:W3CDTF">2024-10-22T07:34:41Z</dcterms:modified>
</cp:coreProperties>
</file>