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sldIdLst>
    <p:sldId id="275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3" r:id="rId10"/>
    <p:sldId id="264" r:id="rId11"/>
    <p:sldId id="272" r:id="rId12"/>
    <p:sldId id="268" r:id="rId13"/>
    <p:sldId id="265" r:id="rId14"/>
    <p:sldId id="271" r:id="rId15"/>
    <p:sldId id="266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5795A8-DD62-41CF-BF46-5854C57BA26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AAA0B-2551-45B8-9286-F7A22A9A62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53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364CF-A540-4617-9C86-7709137F21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1492C-A2A1-4E12-93B3-EB13A9194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4146B-138C-45C9-BD3D-86C4F9E6B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86DE7-0A7E-4B02-AD80-185D00EB96E1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7022BD-44E7-41FC-B919-02EDD557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6B17F-0436-4DB2-A116-F9A4EC690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73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C70DA-CBBE-4C88-96FE-56F5144A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5ED40-E9A4-4F8B-A6B4-BFC944D9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130B-388F-4EA0-8A1C-FE25FC591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60B0-858E-4AC6-8C93-3691C70FFB8D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803CA-39F9-4660-8632-DC31AFF7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0FB52-3C07-4935-93AD-FD4EC3A54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097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C13D86-6812-460B-99DA-5D681BF739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779FB6-3E46-4D18-B70D-3F90878F8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3FE4-3869-431A-8275-694AC04E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ED56A-B48C-4820-ADC7-A42AAE4C4C08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9651-949B-4FCC-9723-026A687D8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F05E7-E7CC-45DC-9DF8-B4E93DC5D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0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BB4F-2F21-4F48-8069-31B144D2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5FBF5-4B1E-4ECD-83F3-DB49A2E5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3CFF-5A65-4870-B0F8-6860692C6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11369-CFEF-4B21-BA36-C4738D0FB482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03721-4686-4882-9F10-6E380917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C8CC-79CE-4137-8B27-C1D7FAD1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396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9F1EB-551E-4AF9-BD1B-5206630E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C4FDD4-68FD-4EA8-826E-EBB55D2EA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18058-5113-4A9C-A122-3BC18EBA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98FE6-3702-40F7-94ED-F4A1BE258C33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97667C-C6ED-4F76-89C6-EDA1D784B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C4C00-BE71-4453-BBE4-3DD682C1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25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97622-93D1-4094-8153-CF33FDE2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A62C-60D0-45C1-81A2-B18D9DCB2C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3702BF-2BBE-4EA4-BC42-A952B549F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28200-3B28-43B7-9CF0-6DD1D5843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7065-C59D-4FC0-A316-ACFCCD83869A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BAA97C-CDAB-4B4A-9DF6-4C2467A0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321D32-F366-471A-A430-F32003417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2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E9E4C-474B-4A7E-ADCF-C6A50980A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9178A-D610-4C2E-9774-3AA488857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C92E5-846D-4D9A-9882-345D84C35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636C9D-96CF-4FC0-8C8B-9F3891D4E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E5C9F4-79F8-46DB-858E-2037B627A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410E2-FC25-434B-AF4C-2078D197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25BAF-3468-45F9-9F84-2F620F8490C0}" type="datetime1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CC9935-27B5-4FD1-BB80-F9A71B1E7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B6E73-F90C-4F53-8DE8-6FC42A854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00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97C3E-EE71-48D2-AB25-59944D53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7479ED-1C5A-47E5-989A-8089ED46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44160-A9D8-4A99-9168-5BC25FCB836F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E6C45-C7B9-4110-B648-CE78787AC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17C77-FABE-4C7E-9080-B46E4D5F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2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99725-84E9-4B48-BDD5-D6DDB2307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4A9BF-D244-4C57-8A8A-D4D66A624ACE}" type="datetime1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1CE15E-738D-49F6-B834-EA87E807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2F5DE8-5888-4171-9B9E-4A4750D0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61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1D960-8786-4091-BB58-CDC5A1476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EA846-8269-41EA-BEB3-E9E0A89A7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C9178-249B-4AA7-AC33-6B3AAE0C1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10461-B433-4324-A644-7C9472D7A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E332-94B9-4298-92A1-C3E95523316A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922DF5-E6B0-476F-BC20-3C993743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11EA8-1241-4720-B914-B6F59A399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210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093A-B5C4-430F-A0E5-ACF65D07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DB4D4-4B67-43CB-8325-C74CF420B3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CE7AE-ED62-453E-BDD4-03D88C0B9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DF084-A995-4501-B26E-272ECF17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F44A6-FC1C-4995-B094-6ED921001412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6E49F-2655-40E7-A88C-A91ADEC90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89F8D-EA79-4440-AA88-6AFCA503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1EA66-D257-4803-B6F1-9493ECC1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9A344-74BA-46AB-ABED-9FE19D9B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3D966-7C95-487F-AD01-B48CD6A0C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0E0C8-2EB1-4F28-B0F6-3DA97760858A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F4733-6FC9-4F43-8520-7B3F43966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C451B-14C4-449E-A746-7892A7C5E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0E982-B4AB-43D9-B41B-C97A5A0C8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06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yahoo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4231BB-37CD-47BD-A3A5-EF8F453FA598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4150" y="84406"/>
            <a:ext cx="1568450" cy="1555750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10AA51-8B00-4D39-A525-B2D6E143C173}"/>
              </a:ext>
            </a:extLst>
          </p:cNvPr>
          <p:cNvSpPr txBox="1"/>
          <p:nvPr/>
        </p:nvSpPr>
        <p:spPr>
          <a:xfrm>
            <a:off x="2869809" y="1811303"/>
            <a:ext cx="793417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Presentation Title: HTTP/1.0</a:t>
            </a:r>
          </a:p>
          <a:p>
            <a:r>
              <a:rPr lang="en-US" sz="2400" dirty="0"/>
              <a:t>                Course Tile: Computer Networks</a:t>
            </a:r>
          </a:p>
          <a:p>
            <a:r>
              <a:rPr lang="en-US" sz="2400" dirty="0"/>
              <a:t>                         Course Code: ICT-3201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8069BF-3FB8-4E1A-9722-19E35DF7C80C}"/>
              </a:ext>
            </a:extLst>
          </p:cNvPr>
          <p:cNvSpPr txBox="1"/>
          <p:nvPr/>
        </p:nvSpPr>
        <p:spPr>
          <a:xfrm>
            <a:off x="2441966" y="3600148"/>
            <a:ext cx="464233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Presented By:</a:t>
            </a:r>
          </a:p>
          <a:p>
            <a:r>
              <a:rPr lang="en-US" sz="2000" dirty="0"/>
              <a:t>Imran Hamid</a:t>
            </a:r>
          </a:p>
          <a:p>
            <a:r>
              <a:rPr lang="en-US" sz="2000" dirty="0"/>
              <a:t>ID: IT22010</a:t>
            </a:r>
          </a:p>
          <a:p>
            <a:r>
              <a:rPr lang="en-US" sz="2000" dirty="0"/>
              <a:t>Year: 3</a:t>
            </a:r>
            <a:r>
              <a:rPr lang="en-US" sz="2000" baseline="30000" dirty="0"/>
              <a:t>rd</a:t>
            </a:r>
            <a:r>
              <a:rPr lang="en-US" sz="2000" dirty="0"/>
              <a:t>  Sem: 2</a:t>
            </a:r>
            <a:r>
              <a:rPr lang="en-US" sz="2000" baseline="30000" dirty="0"/>
              <a:t>nd</a:t>
            </a:r>
            <a:endParaRPr lang="en-US" sz="2000" dirty="0"/>
          </a:p>
          <a:p>
            <a:r>
              <a:rPr lang="en-US" sz="2000" dirty="0"/>
              <a:t>Session: 2021-22</a:t>
            </a:r>
          </a:p>
          <a:p>
            <a:r>
              <a:rPr lang="en-US" sz="2000" dirty="0"/>
              <a:t>Dept. of ICT,</a:t>
            </a:r>
          </a:p>
          <a:p>
            <a:r>
              <a:rPr lang="en-US" sz="2000" dirty="0"/>
              <a:t>MBSTU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75354D-82A0-49B1-ADFB-23E561B4FC08}"/>
              </a:ext>
            </a:extLst>
          </p:cNvPr>
          <p:cNvSpPr txBox="1"/>
          <p:nvPr/>
        </p:nvSpPr>
        <p:spPr>
          <a:xfrm>
            <a:off x="7428865" y="3600148"/>
            <a:ext cx="426138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Supervised By:</a:t>
            </a:r>
          </a:p>
          <a:p>
            <a:r>
              <a:rPr lang="en-US" sz="2000" dirty="0"/>
              <a:t>Dr. Nazrul Islam</a:t>
            </a:r>
          </a:p>
          <a:p>
            <a:r>
              <a:rPr lang="en-US" sz="2000" dirty="0"/>
              <a:t>Associate Professor</a:t>
            </a:r>
          </a:p>
          <a:p>
            <a:r>
              <a:rPr lang="en-US" sz="2000" dirty="0"/>
              <a:t>Dept. of ICT,</a:t>
            </a:r>
          </a:p>
          <a:p>
            <a:r>
              <a:rPr lang="en-US" sz="2000" dirty="0"/>
              <a:t>MBSTU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8BD6C4-60CF-4B1C-B126-0E48EEAC2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0087DA-CAD4-4873-86F7-171E43CC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6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9A0A1-D252-4204-8F87-45CCF5297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53578" cy="999441"/>
          </a:xfrm>
        </p:spPr>
        <p:txBody>
          <a:bodyPr>
            <a:normAutofit fontScale="90000"/>
          </a:bodyPr>
          <a:lstStyle/>
          <a:p>
            <a:r>
              <a:rPr lang="en-US" sz="4400" u="sng" dirty="0">
                <a:solidFill>
                  <a:schemeClr val="accent6">
                    <a:lumMod val="50000"/>
                  </a:schemeClr>
                </a:solidFill>
              </a:rPr>
              <a:t>Architecture and Working Principle (Continue…….)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95D0-3DC1-4D85-A975-550FDF59F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80188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TCP Connection Closure:</a:t>
            </a:r>
            <a:r>
              <a:rPr lang="en-US" dirty="0"/>
              <a:t> The server closes the TCP connection after sending the response, and the client processes it.(4 way handshake)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TCP Connection Termination: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FIN:</a:t>
            </a:r>
            <a:r>
              <a:rPr lang="en-US" sz="2000" dirty="0"/>
              <a:t> Sender → Receiver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ACK:</a:t>
            </a:r>
            <a:r>
              <a:rPr lang="en-US" sz="2000" dirty="0"/>
              <a:t> Receiver → Sender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FIN:</a:t>
            </a:r>
            <a:r>
              <a:rPr lang="en-US" sz="2000" dirty="0"/>
              <a:t> Receiver → Sender</a:t>
            </a:r>
          </a:p>
          <a:p>
            <a:pPr>
              <a:buFont typeface="+mj-lt"/>
              <a:buAutoNum type="arabicPeriod"/>
            </a:pPr>
            <a:r>
              <a:rPr lang="en-US" sz="2000" b="1" dirty="0"/>
              <a:t>ACK:</a:t>
            </a:r>
            <a:r>
              <a:rPr lang="en-US" sz="2000" dirty="0"/>
              <a:t> Sender → Receiver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/>
              <a:t>Connection is now fully closed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F119CB-2BCB-4ED6-BF88-C2F843400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658" y="2841673"/>
            <a:ext cx="3756073" cy="3348111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FE24E-5B9E-456D-91DF-9E6EAD64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1A58F-4F95-4E1C-B8B2-06DDEF769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4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1F2DF-7184-441A-B24C-A604A45B2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Methods used in HTTP/1.0: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59FCDD-C12F-431A-8BC5-851305393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4606113"/>
              </p:ext>
            </p:extLst>
          </p:nvPr>
        </p:nvGraphicFramePr>
        <p:xfrm>
          <a:off x="838200" y="1690688"/>
          <a:ext cx="10564241" cy="2670298"/>
        </p:xfrm>
        <a:graphic>
          <a:graphicData uri="http://schemas.openxmlformats.org/drawingml/2006/table">
            <a:tbl>
              <a:tblPr/>
              <a:tblGrid>
                <a:gridCol w="3553841">
                  <a:extLst>
                    <a:ext uri="{9D8B030D-6E8A-4147-A177-3AD203B41FA5}">
                      <a16:colId xmlns:a16="http://schemas.microsoft.com/office/drawing/2014/main" val="245812269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4328259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25146991"/>
                    </a:ext>
                  </a:extLst>
                </a:gridCol>
              </a:tblGrid>
              <a:tr h="562168">
                <a:tc>
                  <a:txBody>
                    <a:bodyPr/>
                    <a:lstStyle/>
                    <a:p>
                      <a:r>
                        <a:rPr lang="en-US" u="sng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Example Request 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795453"/>
                  </a:ext>
                </a:extLst>
              </a:tr>
              <a:tr h="562168">
                <a:tc>
                  <a:txBody>
                    <a:bodyPr/>
                    <a:lstStyle/>
                    <a:p>
                      <a:r>
                        <a:rPr lang="en-US" dirty="0"/>
                        <a:t>GET ---------------------------------------&gt;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Retrieve a resource from the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/index.html HTTP/1.0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4872057"/>
                  </a:ext>
                </a:extLst>
              </a:tr>
              <a:tr h="983794">
                <a:tc>
                  <a:txBody>
                    <a:bodyPr/>
                    <a:lstStyle/>
                    <a:p>
                      <a:r>
                        <a:rPr lang="en-US" dirty="0"/>
                        <a:t>POST--------------------------------------&gt;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Send data to the server (form submission)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 /login HTTP/1.0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763501"/>
                  </a:ext>
                </a:extLst>
              </a:tr>
              <a:tr h="562168">
                <a:tc>
                  <a:txBody>
                    <a:bodyPr/>
                    <a:lstStyle/>
                    <a:p>
                      <a:r>
                        <a:rPr lang="en-US" dirty="0"/>
                        <a:t>HEAD-------------------------------------&gt;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Fetch headers only, no body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HEAD /index.html HTTP/1.0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5560200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6BE98-088E-48FC-A7B0-65FABA96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E5EBC-D8E0-4D0D-8A20-A9C288B00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1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2F01F-A62A-4F2C-AC01-722E6E8F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5798"/>
          </a:xfrm>
        </p:spPr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Real world example/Use Case: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46EAB-9BE0-47B4-A7B0-6178BFF69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108"/>
            <a:ext cx="10515600" cy="51347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early web (1990s), websites like </a:t>
            </a:r>
            <a:r>
              <a:rPr lang="en-US" b="1" dirty="0">
                <a:hlinkClick r:id="rId2"/>
              </a:rPr>
              <a:t>www.yahoo.com</a:t>
            </a:r>
            <a:r>
              <a:rPr lang="en-US" dirty="0"/>
              <a:t> or </a:t>
            </a:r>
            <a:r>
              <a:rPr lang="en-US" b="1" dirty="0"/>
              <a:t>www.netscape.com</a:t>
            </a:r>
            <a:r>
              <a:rPr lang="en-US" dirty="0"/>
              <a:t> used </a:t>
            </a:r>
            <a:r>
              <a:rPr lang="en-US" b="1" dirty="0"/>
              <a:t>HTTP/1.0</a:t>
            </a:r>
            <a:r>
              <a:rPr lang="en-US" dirty="0"/>
              <a:t> for communication.</a:t>
            </a:r>
          </a:p>
          <a:p>
            <a:pPr marL="0" indent="0">
              <a:buNone/>
            </a:pPr>
            <a:r>
              <a:rPr lang="en-US" dirty="0"/>
              <a:t> Example of simple request:</a:t>
            </a:r>
          </a:p>
          <a:p>
            <a:r>
              <a:rPr lang="en-US" dirty="0"/>
              <a:t>When a browser sends a request:                             Server Response: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After sending the response, the </a:t>
            </a:r>
            <a:r>
              <a:rPr lang="en-US" b="1" dirty="0"/>
              <a:t>TCP connection closed</a:t>
            </a:r>
            <a:r>
              <a:rPr lang="en-US" dirty="0"/>
              <a:t>, and a </a:t>
            </a:r>
            <a:r>
              <a:rPr lang="en-US" b="1" dirty="0"/>
              <a:t>new one</a:t>
            </a:r>
            <a:r>
              <a:rPr lang="en-US" dirty="0"/>
              <a:t> had to open for the next request(like loading images or CSS)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5BBA23-7675-44AC-A1C8-DDFAA0CB2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440" y="3429000"/>
            <a:ext cx="3668658" cy="20465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D972B24-6795-4FF1-A25B-608050A81F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5540" y="3429000"/>
            <a:ext cx="3467020" cy="2305372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8D2CB33D-122C-4091-8CDB-603B8241271C}"/>
              </a:ext>
            </a:extLst>
          </p:cNvPr>
          <p:cNvSpPr/>
          <p:nvPr/>
        </p:nvSpPr>
        <p:spPr>
          <a:xfrm>
            <a:off x="2955720" y="3108960"/>
            <a:ext cx="436098" cy="32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15607330-FEDB-481E-9A04-05A53EDC834E}"/>
              </a:ext>
            </a:extLst>
          </p:cNvPr>
          <p:cNvSpPr/>
          <p:nvPr/>
        </p:nvSpPr>
        <p:spPr>
          <a:xfrm>
            <a:off x="8901001" y="3108960"/>
            <a:ext cx="436098" cy="32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234CB-3DC8-45A6-B8D3-106502BE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B268A-865B-43D2-A761-B1484764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08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B6123-3032-472D-9BB0-81BFCBA4D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927909"/>
          </a:xfrm>
        </p:spPr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Advantages of HTTP/1.0: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EBD80C-D189-4B48-A9FC-0D3F871FA7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71977"/>
            <a:ext cx="5910592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Widespread early adoption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 for web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B1347-BC06-4BED-93C3-94D1C2ED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90119-5415-46C8-8DDD-5D0C48D6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2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786EB-A054-4262-846E-BD23E4A7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Limitations of HTTP/1.0: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355DB-6560-4B79-BA31-FB14786D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persistent connections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for multiple requests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host header (problem with virtual hosting)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6F12-4574-44F6-82B6-023E0A84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A415F-5DB3-49DE-ADB0-DE5651EB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3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3D12-A850-41AC-B5A4-5EED5FA9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CADB8-46BE-4928-92F8-F7250D231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HTTP/1.0 was the first standardized version of the Hypertext Transfer Protocol, introducing a simple stateless request-response model with basic methods like GET, POST, and HEAD. Although it required a new connection for each request and had some limitations, it laid the foundation for web communication and influenced all later versions. Over time, it evolved into HTTP/1.1, HTTP/2, and HTTP/3, improving speed, efficiency, and security. </a:t>
            </a:r>
            <a:r>
              <a:rPr lang="en-US" b="1" dirty="0"/>
              <a:t>HTTP/1.0 may be old, but it paved the way for the modern, fast, and secure web we use today.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B16B5-C362-4C1C-B3B4-CC4935BBC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43B769-0685-4566-91B0-F9A17C8F5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13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9CA8E-1C81-4A83-80B1-3ECC8B349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75687"/>
          </a:xfrm>
        </p:spPr>
        <p:txBody>
          <a:bodyPr>
            <a:normAutofit/>
          </a:bodyPr>
          <a:lstStyle/>
          <a:p>
            <a:pPr algn="ctr"/>
            <a:r>
              <a:rPr lang="en-US" sz="9600" dirty="0">
                <a:latin typeface="Arial Narrow" panose="020B0606020202030204" pitchFamily="34" charset="0"/>
              </a:rPr>
              <a:t>Thank You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6C42C-3ABD-40D1-BDE6-2E27035FD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8E10A-A56A-4DE1-9EBF-F4BA3B25C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83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11BA9-C20F-4ECB-BD30-E8B45425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Table of 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3551E-65E7-428B-A9D5-4D7CE9867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Overview of HTTP/1.0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Main features of HTTP/1.0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Architecture and Working Principle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Methods used in HTTP/1.0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Real world example/Use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Advantages  of HTTP/1.0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Limitations of HTTP/1.0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CFFA4-C7D1-44BE-B503-2F0FA23B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D90ED-E268-4073-9CF3-DD0C6555F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2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69FFB-8A6C-4A32-B1D8-C5452BD87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78B7-B88E-431E-BBB1-EFA28A6FD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6"/>
            <a:ext cx="10515600" cy="520504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What is HTTP?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HTTP (Hyper Text Transfer Protocol) is the communication protocol used for transferring data between a web browser and a web server over the internet.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HTTP was developed in the early 1990s by Tim Berners-Lee at CERN to enable communication between web browsers and servers.</a:t>
            </a:r>
          </a:p>
          <a:p>
            <a:r>
              <a:rPr lang="en-US" sz="2000" dirty="0"/>
              <a:t>The first version, HTTP/0.9, was very simple </a:t>
            </a:r>
          </a:p>
          <a:p>
            <a:r>
              <a:rPr lang="en-US" sz="2000" dirty="0"/>
              <a:t>It only supported the GET method.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1FCAF-E2CF-4CCF-8025-3BCA268A5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1997907"/>
            <a:ext cx="5257799" cy="20957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073ECA-1169-44D7-B7E9-ADCD92508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481" y="1997907"/>
            <a:ext cx="4521081" cy="2095792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4391D-A1F8-4B81-AC2E-42D51C65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6C5C04-6F23-413F-8CFA-7663C6E6B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6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540E8-7E26-4BD2-B82D-EE640F8B8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238"/>
          </a:xfrm>
        </p:spPr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Overview of HTTP/1.0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25DA9-AD77-421D-A583-51C0543F7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364"/>
            <a:ext cx="10515600" cy="5170510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HTTP/1.0 is the first standardized version of the Hyper Text Transfer Protocol (1996) that allows a web client to request resources from a web server using a simple request–response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Goals and Purpose of HTTP/1.0:</a:t>
            </a:r>
          </a:p>
          <a:p>
            <a:pPr marL="0" indent="0">
              <a:buNone/>
            </a:pPr>
            <a:r>
              <a:rPr lang="en-US" sz="2400" dirty="0"/>
              <a:t>1.Provide a standardized protocol for communication between clients and servers</a:t>
            </a:r>
          </a:p>
          <a:p>
            <a:pPr marL="0" indent="0">
              <a:buNone/>
            </a:pPr>
            <a:r>
              <a:rPr lang="en-US" sz="2400" dirty="0"/>
              <a:t>2.Enable transfer of HTML pages, images, audio, video, and other resources</a:t>
            </a:r>
          </a:p>
          <a:p>
            <a:pPr marL="0" indent="0">
              <a:buNone/>
            </a:pPr>
            <a:r>
              <a:rPr lang="en-US" sz="2400" dirty="0"/>
              <a:t>3.Introduce status codes to indicate success or failure of requests</a:t>
            </a:r>
          </a:p>
          <a:p>
            <a:pPr marL="0" indent="0">
              <a:buNone/>
            </a:pPr>
            <a:r>
              <a:rPr lang="en-US" sz="2400" dirty="0"/>
              <a:t>4.Add headers for more structured and informative responses</a:t>
            </a:r>
          </a:p>
          <a:p>
            <a:pPr marL="0" indent="0">
              <a:buNone/>
            </a:pPr>
            <a:r>
              <a:rPr lang="en-US" sz="2400" dirty="0"/>
              <a:t>5.Support multiple request methods: GET, POST, and HEAD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25E71-9DB8-4B95-9BAD-A23D62ED7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FE41-739D-4020-B1B4-0BDB2C38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6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A63FA-5374-4542-BD3F-8E2B1E52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Features of HTTP/1.0: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B5383-DA72-47C8-BADC-2F84C684E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1. Stateless Nature:</a:t>
            </a:r>
            <a:br>
              <a:rPr lang="en-US" dirty="0"/>
            </a:br>
            <a:r>
              <a:rPr lang="en-US" dirty="0"/>
              <a:t>Each request is independent; the server does not store previous interactions. Every request must include all needed information.</a:t>
            </a:r>
          </a:p>
          <a:p>
            <a:pPr marL="0" indent="0">
              <a:buNone/>
            </a:pPr>
            <a:r>
              <a:rPr lang="en-US" b="1" dirty="0"/>
              <a:t>2. One Connection per Request:</a:t>
            </a:r>
            <a:br>
              <a:rPr lang="en-US" dirty="0"/>
            </a:br>
            <a:r>
              <a:rPr lang="en-US" dirty="0"/>
              <a:t>A new TCP connection is made for each request and closed after the response, causing delays when loading multiple resources.</a:t>
            </a:r>
          </a:p>
          <a:p>
            <a:pPr marL="0" indent="0">
              <a:buNone/>
            </a:pPr>
            <a:r>
              <a:rPr lang="en-US" b="1" dirty="0"/>
              <a:t>3. Headers, Status Codes, and Methods:</a:t>
            </a:r>
            <a:br>
              <a:rPr lang="en-US" dirty="0"/>
            </a:br>
            <a:r>
              <a:rPr lang="en-US" dirty="0"/>
              <a:t>HTTP/1.0 introduced headers (metadata), status codes (like </a:t>
            </a:r>
            <a:r>
              <a:rPr lang="en-US" b="1" dirty="0"/>
              <a:t>200 OK</a:t>
            </a:r>
            <a:r>
              <a:rPr lang="en-US" dirty="0"/>
              <a:t>, </a:t>
            </a:r>
            <a:r>
              <a:rPr lang="en-US" b="1" dirty="0"/>
              <a:t>404 Not Found</a:t>
            </a:r>
            <a:r>
              <a:rPr lang="en-US" dirty="0"/>
              <a:t>), and basic methods: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GET</a:t>
            </a:r>
            <a:r>
              <a:rPr lang="en-US" dirty="0"/>
              <a:t> – request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POST</a:t>
            </a:r>
            <a:r>
              <a:rPr lang="en-US" dirty="0"/>
              <a:t> – send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HEAD</a:t>
            </a:r>
            <a:r>
              <a:rPr lang="en-US" dirty="0"/>
              <a:t> – get headers only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9955-4109-4173-9A1D-211DE4093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68CD2-DB24-476C-A68A-469E59CF8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204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E680-BDA6-4213-9783-4846AF3F2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>
                <a:solidFill>
                  <a:schemeClr val="accent6">
                    <a:lumMod val="50000"/>
                  </a:schemeClr>
                </a:solidFill>
              </a:rPr>
              <a:t>Architecture and Working principle: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4E33C-52DA-4569-801C-7437D92A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Client Server Model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37EE7D-12AC-485E-9AAF-1D99F0ACE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916" y="2547814"/>
            <a:ext cx="6030167" cy="1883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E51464-CD44-4E18-A9D3-44248BD4A204}"/>
              </a:ext>
            </a:extLst>
          </p:cNvPr>
          <p:cNvSpPr txBox="1"/>
          <p:nvPr/>
        </p:nvSpPr>
        <p:spPr>
          <a:xfrm>
            <a:off x="838201" y="5015547"/>
            <a:ext cx="86667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Client: Web browser or HTTP client</a:t>
            </a:r>
          </a:p>
          <a:p>
            <a:r>
              <a:rPr lang="en-US" sz="2400" dirty="0"/>
              <a:t>Server: Web server that provides resources</a:t>
            </a:r>
          </a:p>
          <a:p>
            <a:r>
              <a:rPr lang="en-US" sz="2400" dirty="0"/>
              <a:t>Communication: </a:t>
            </a:r>
            <a:r>
              <a:rPr lang="fr-FR" sz="2400" dirty="0"/>
              <a:t>Client </a:t>
            </a:r>
            <a:r>
              <a:rPr lang="fr-FR" sz="2400" dirty="0" err="1"/>
              <a:t>sends</a:t>
            </a:r>
            <a:r>
              <a:rPr lang="fr-FR" sz="2400" dirty="0"/>
              <a:t> </a:t>
            </a:r>
            <a:r>
              <a:rPr lang="fr-FR" sz="2400" dirty="0" err="1"/>
              <a:t>request</a:t>
            </a:r>
            <a:r>
              <a:rPr lang="fr-FR" sz="2400" dirty="0"/>
              <a:t> → Server </a:t>
            </a:r>
            <a:r>
              <a:rPr lang="fr-FR" sz="2400" dirty="0" err="1"/>
              <a:t>sends</a:t>
            </a:r>
            <a:r>
              <a:rPr lang="fr-FR" sz="2400" dirty="0"/>
              <a:t> </a:t>
            </a:r>
            <a:r>
              <a:rPr lang="fr-FR" sz="2400" dirty="0" err="1"/>
              <a:t>response</a:t>
            </a:r>
            <a:endParaRPr lang="fr-FR" sz="2400" dirty="0"/>
          </a:p>
          <a:p>
            <a:endParaRPr lang="fr-FR" dirty="0"/>
          </a:p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8DD7A3-DC2E-4EFF-AF25-6335BB37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57E9B7-9D99-4677-922F-EBCE3DE2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47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802E9-6AA6-4446-B350-1821845E8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</a:rPr>
              <a:t>Architecture and Working Principle (Continue…….)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1C89-1867-4256-BCC8-BE212D6F6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6763"/>
            <a:ext cx="5126502" cy="3940200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100" b="1" dirty="0">
                <a:solidFill>
                  <a:schemeClr val="accent5"/>
                </a:solidFill>
              </a:rPr>
              <a:t>Request Response Flow:</a:t>
            </a:r>
          </a:p>
          <a:p>
            <a:r>
              <a:rPr lang="en-US" dirty="0"/>
              <a:t>TCP connection Establishment</a:t>
            </a:r>
          </a:p>
          <a:p>
            <a:r>
              <a:rPr lang="en-US" dirty="0"/>
              <a:t>Request Transmission</a:t>
            </a:r>
          </a:p>
          <a:p>
            <a:r>
              <a:rPr lang="en-US" dirty="0"/>
              <a:t>Server Processing</a:t>
            </a:r>
          </a:p>
          <a:p>
            <a:r>
              <a:rPr lang="en-US" dirty="0"/>
              <a:t>Response Transmission</a:t>
            </a:r>
          </a:p>
          <a:p>
            <a:r>
              <a:rPr lang="en-US" dirty="0"/>
              <a:t>TCP connection closure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Each time a request is made, a new TCP connection is established to perform the task 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FBEA6-E6D4-4B01-98AA-567A8D6935AA}"/>
              </a:ext>
            </a:extLst>
          </p:cNvPr>
          <p:cNvSpPr txBox="1"/>
          <p:nvPr/>
        </p:nvSpPr>
        <p:spPr>
          <a:xfrm>
            <a:off x="8567225" y="2433711"/>
            <a:ext cx="278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BCEAB2-41DD-47A7-8798-3D376198B7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145" y="1690687"/>
            <a:ext cx="3742040" cy="448627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C8D405C-06A6-4D94-819A-4769ED93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EAA44F-9FCC-4D47-A5CC-0FE0DA71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16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AFD06-848E-472D-BEF4-470B0F17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</a:rPr>
              <a:t>Architecture and Working Principle (Continue…….)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B994-7864-4D89-9583-D3F33AFD2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721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TCP Connection establishment:</a:t>
            </a:r>
          </a:p>
          <a:p>
            <a:pPr marL="0" indent="0">
              <a:buNone/>
            </a:pPr>
            <a:r>
              <a:rPr lang="en-US" sz="2400" dirty="0"/>
              <a:t>  Client initiates a TCP connection to the server (3-way handshake).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b="1" dirty="0"/>
              <a:t>SYN:</a:t>
            </a:r>
            <a:r>
              <a:rPr lang="en-US" sz="2000" dirty="0"/>
              <a:t> Client → Server </a:t>
            </a:r>
          </a:p>
          <a:p>
            <a:pPr marL="0" indent="0">
              <a:buNone/>
            </a:pPr>
            <a:r>
              <a:rPr lang="en-US" sz="2000" b="1" dirty="0"/>
              <a:t>SYN-ACK:</a:t>
            </a:r>
            <a:r>
              <a:rPr lang="en-US" sz="2000" dirty="0"/>
              <a:t> Server → Client</a:t>
            </a:r>
          </a:p>
          <a:p>
            <a:pPr marL="0" indent="0">
              <a:buNone/>
            </a:pPr>
            <a:r>
              <a:rPr lang="en-US" sz="2000" b="1" dirty="0"/>
              <a:t>ACK:</a:t>
            </a:r>
            <a:r>
              <a:rPr lang="en-US" sz="2000" dirty="0"/>
              <a:t> Client → Server </a:t>
            </a:r>
          </a:p>
          <a:p>
            <a:pPr marL="0" indent="0">
              <a:buNone/>
            </a:pPr>
            <a:r>
              <a:rPr lang="en-US" sz="2000" dirty="0"/>
              <a:t>✅ Now the connection is ready for data transfer.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3DF3DF-FFFE-45EC-820B-9B7FBB7B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267" y="2872870"/>
            <a:ext cx="4600992" cy="3620005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08007-FDB2-4C97-AE0B-E2FF46C5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55CFC-C86D-4D6A-A566-75EF5F06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7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1E468-A1C3-44D7-9E27-7CCF71679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u="sng" dirty="0">
                <a:solidFill>
                  <a:schemeClr val="accent6">
                    <a:lumMod val="50000"/>
                  </a:schemeClr>
                </a:solidFill>
              </a:rPr>
              <a:t>Architecture and Working Principle (Continue…….)</a:t>
            </a:r>
            <a:endParaRPr lang="en-US" sz="4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2A7FC-40A6-4878-B683-15B8A7049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Request Transmission: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Client sends HTTP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Includes: Method(GET,POST), URI, HTTP/1.0, headers, and optional body.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Server Processing: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Server reads and processes the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Retrieves data or runs scripts.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Response Transmission: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Server sends HTTP response.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Includes: Status line, headers, and optional body (HTML, image, etc.).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467DC-2572-4BE5-B4F1-CAA4ECF8B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IT22010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1D746-88B4-472B-9AE1-B81282A1C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90E982-B4AB-43D9-B41B-C97A5A0C89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05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976</Words>
  <Application>Microsoft Office PowerPoint</Application>
  <PresentationFormat>Widescreen</PresentationFormat>
  <Paragraphs>169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Wingdings</vt:lpstr>
      <vt:lpstr>Office Theme</vt:lpstr>
      <vt:lpstr>PowerPoint Presentation</vt:lpstr>
      <vt:lpstr>Table of Contents:</vt:lpstr>
      <vt:lpstr>Introduction:</vt:lpstr>
      <vt:lpstr>Overview of HTTP/1.0 :</vt:lpstr>
      <vt:lpstr>Features of HTTP/1.0:</vt:lpstr>
      <vt:lpstr>Architecture and Working principle:</vt:lpstr>
      <vt:lpstr>Architecture and Working Principle (Continue…….)</vt:lpstr>
      <vt:lpstr>Architecture and Working Principle (Continue…….)</vt:lpstr>
      <vt:lpstr>Architecture and Working Principle (Continue…….)</vt:lpstr>
      <vt:lpstr>Architecture and Working Principle (Continue…….)</vt:lpstr>
      <vt:lpstr>Methods used in HTTP/1.0:</vt:lpstr>
      <vt:lpstr>Real world example/Use Case:</vt:lpstr>
      <vt:lpstr>Advantages of HTTP/1.0:</vt:lpstr>
      <vt:lpstr>Limitations of HTTP/1.0:</vt:lpstr>
      <vt:lpstr>Conclusion: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Http/1.0</dc:title>
  <dc:creator>USER</dc:creator>
  <cp:lastModifiedBy>USER</cp:lastModifiedBy>
  <cp:revision>28</cp:revision>
  <dcterms:created xsi:type="dcterms:W3CDTF">2025-10-22T12:51:45Z</dcterms:created>
  <dcterms:modified xsi:type="dcterms:W3CDTF">2025-10-23T18:15:30Z</dcterms:modified>
</cp:coreProperties>
</file>