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76" r:id="rId4"/>
    <p:sldId id="257" r:id="rId5"/>
    <p:sldId id="258" r:id="rId6"/>
    <p:sldId id="259" r:id="rId7"/>
    <p:sldId id="261" r:id="rId8"/>
    <p:sldId id="262" r:id="rId9"/>
    <p:sldId id="263" r:id="rId10"/>
    <p:sldId id="271" r:id="rId11"/>
    <p:sldId id="270" r:id="rId12"/>
    <p:sldId id="273" r:id="rId13"/>
    <p:sldId id="268" r:id="rId14"/>
    <p:sldId id="269" r:id="rId15"/>
    <p:sldId id="275"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16"/>
    <p:restoredTop sz="94709"/>
  </p:normalViewPr>
  <p:slideViewPr>
    <p:cSldViewPr snapToGrid="0" snapToObjects="1">
      <p:cViewPr varScale="1">
        <p:scale>
          <a:sx n="34" d="100"/>
          <a:sy n="34" d="100"/>
        </p:scale>
        <p:origin x="192" y="1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0460-76B2-4640-98DE-C7EB47ECE0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0D639E-9885-8A40-8653-EB745DAEB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70AB51-DEC0-8349-A6CD-F1ABD897CFB8}"/>
              </a:ext>
            </a:extLst>
          </p:cNvPr>
          <p:cNvSpPr>
            <a:spLocks noGrp="1"/>
          </p:cNvSpPr>
          <p:nvPr>
            <p:ph type="dt" sz="half" idx="10"/>
          </p:nvPr>
        </p:nvSpPr>
        <p:spPr/>
        <p:txBody>
          <a:bodyPr/>
          <a:lstStyle/>
          <a:p>
            <a:fld id="{03B80F5F-71D3-DC4F-B1A5-29D48719CDC0}" type="datetimeFigureOut">
              <a:rPr lang="en-US" smtClean="0"/>
              <a:t>1/18/21</a:t>
            </a:fld>
            <a:endParaRPr lang="en-US"/>
          </a:p>
        </p:txBody>
      </p:sp>
      <p:sp>
        <p:nvSpPr>
          <p:cNvPr id="5" name="Footer Placeholder 4">
            <a:extLst>
              <a:ext uri="{FF2B5EF4-FFF2-40B4-BE49-F238E27FC236}">
                <a16:creationId xmlns:a16="http://schemas.microsoft.com/office/drawing/2014/main" id="{22B7EA1E-81FE-4041-8438-A1CCF3A3E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CD5D0-436D-9246-BF83-695D722C3D35}"/>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96310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153E-E9B5-164E-992E-0A4E2D0A86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1D48F8-CB84-AA40-A44D-513E563B2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CAD8D-EC09-F14E-9A72-253E73326648}"/>
              </a:ext>
            </a:extLst>
          </p:cNvPr>
          <p:cNvSpPr>
            <a:spLocks noGrp="1"/>
          </p:cNvSpPr>
          <p:nvPr>
            <p:ph type="dt" sz="half" idx="10"/>
          </p:nvPr>
        </p:nvSpPr>
        <p:spPr/>
        <p:txBody>
          <a:bodyPr/>
          <a:lstStyle/>
          <a:p>
            <a:fld id="{03B80F5F-71D3-DC4F-B1A5-29D48719CDC0}" type="datetimeFigureOut">
              <a:rPr lang="en-US" smtClean="0"/>
              <a:t>1/18/21</a:t>
            </a:fld>
            <a:endParaRPr lang="en-US"/>
          </a:p>
        </p:txBody>
      </p:sp>
      <p:sp>
        <p:nvSpPr>
          <p:cNvPr id="5" name="Footer Placeholder 4">
            <a:extLst>
              <a:ext uri="{FF2B5EF4-FFF2-40B4-BE49-F238E27FC236}">
                <a16:creationId xmlns:a16="http://schemas.microsoft.com/office/drawing/2014/main" id="{2AD404DD-8398-924C-B71F-BEBA31B4B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405FB-F323-C649-8408-D7A8F2D55447}"/>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130890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794E37-C1CE-2C46-B9E6-49BAA3109A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D68E21-5E5D-234B-B87D-8693CC7AB2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519E2-B8A9-324B-AD40-058E7ACD0537}"/>
              </a:ext>
            </a:extLst>
          </p:cNvPr>
          <p:cNvSpPr>
            <a:spLocks noGrp="1"/>
          </p:cNvSpPr>
          <p:nvPr>
            <p:ph type="dt" sz="half" idx="10"/>
          </p:nvPr>
        </p:nvSpPr>
        <p:spPr/>
        <p:txBody>
          <a:bodyPr/>
          <a:lstStyle/>
          <a:p>
            <a:fld id="{03B80F5F-71D3-DC4F-B1A5-29D48719CDC0}" type="datetimeFigureOut">
              <a:rPr lang="en-US" smtClean="0"/>
              <a:t>1/18/21</a:t>
            </a:fld>
            <a:endParaRPr lang="en-US"/>
          </a:p>
        </p:txBody>
      </p:sp>
      <p:sp>
        <p:nvSpPr>
          <p:cNvPr id="5" name="Footer Placeholder 4">
            <a:extLst>
              <a:ext uri="{FF2B5EF4-FFF2-40B4-BE49-F238E27FC236}">
                <a16:creationId xmlns:a16="http://schemas.microsoft.com/office/drawing/2014/main" id="{67E92FF1-2509-F247-8C21-697213F43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81699-415B-4D4E-A123-BCC27697B9BC}"/>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344280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11FA-8046-654C-975B-C31BD8FED2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6C249-62FF-AA42-8124-EB84F35168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08FA8-9CE7-E144-A786-0D60DBD0D65B}"/>
              </a:ext>
            </a:extLst>
          </p:cNvPr>
          <p:cNvSpPr>
            <a:spLocks noGrp="1"/>
          </p:cNvSpPr>
          <p:nvPr>
            <p:ph type="dt" sz="half" idx="10"/>
          </p:nvPr>
        </p:nvSpPr>
        <p:spPr/>
        <p:txBody>
          <a:bodyPr/>
          <a:lstStyle/>
          <a:p>
            <a:fld id="{03B80F5F-71D3-DC4F-B1A5-29D48719CDC0}" type="datetimeFigureOut">
              <a:rPr lang="en-US" smtClean="0"/>
              <a:t>1/18/21</a:t>
            </a:fld>
            <a:endParaRPr lang="en-US"/>
          </a:p>
        </p:txBody>
      </p:sp>
      <p:sp>
        <p:nvSpPr>
          <p:cNvPr id="5" name="Footer Placeholder 4">
            <a:extLst>
              <a:ext uri="{FF2B5EF4-FFF2-40B4-BE49-F238E27FC236}">
                <a16:creationId xmlns:a16="http://schemas.microsoft.com/office/drawing/2014/main" id="{0C0893EC-9C0C-6C42-98A9-67C4A12C8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EC7DC-50AE-E040-A1F8-A3C5FA54D096}"/>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130270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598A-3399-0249-9610-E4B4094C8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51EB9-ACE3-1B48-BF93-8CEC230FF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8000B-0628-2E4F-8686-FF024A169178}"/>
              </a:ext>
            </a:extLst>
          </p:cNvPr>
          <p:cNvSpPr>
            <a:spLocks noGrp="1"/>
          </p:cNvSpPr>
          <p:nvPr>
            <p:ph type="dt" sz="half" idx="10"/>
          </p:nvPr>
        </p:nvSpPr>
        <p:spPr/>
        <p:txBody>
          <a:bodyPr/>
          <a:lstStyle/>
          <a:p>
            <a:fld id="{03B80F5F-71D3-DC4F-B1A5-29D48719CDC0}" type="datetimeFigureOut">
              <a:rPr lang="en-US" smtClean="0"/>
              <a:t>1/18/21</a:t>
            </a:fld>
            <a:endParaRPr lang="en-US"/>
          </a:p>
        </p:txBody>
      </p:sp>
      <p:sp>
        <p:nvSpPr>
          <p:cNvPr id="5" name="Footer Placeholder 4">
            <a:extLst>
              <a:ext uri="{FF2B5EF4-FFF2-40B4-BE49-F238E27FC236}">
                <a16:creationId xmlns:a16="http://schemas.microsoft.com/office/drawing/2014/main" id="{11BC225D-966A-234B-9BDF-9D734F59D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30E68-CC53-7F4B-B1F3-EDF078E60C55}"/>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193796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3343-0B40-F546-AEED-DF3599AA2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92FC58-948D-5545-BD3C-676E03C4DA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92E08F-2F5B-AB4A-8DCA-36DCB47C6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08FE4D-342D-DF4E-8948-C75D3C679FE0}"/>
              </a:ext>
            </a:extLst>
          </p:cNvPr>
          <p:cNvSpPr>
            <a:spLocks noGrp="1"/>
          </p:cNvSpPr>
          <p:nvPr>
            <p:ph type="dt" sz="half" idx="10"/>
          </p:nvPr>
        </p:nvSpPr>
        <p:spPr/>
        <p:txBody>
          <a:bodyPr/>
          <a:lstStyle/>
          <a:p>
            <a:fld id="{03B80F5F-71D3-DC4F-B1A5-29D48719CDC0}" type="datetimeFigureOut">
              <a:rPr lang="en-US" smtClean="0"/>
              <a:t>1/18/21</a:t>
            </a:fld>
            <a:endParaRPr lang="en-US"/>
          </a:p>
        </p:txBody>
      </p:sp>
      <p:sp>
        <p:nvSpPr>
          <p:cNvPr id="6" name="Footer Placeholder 5">
            <a:extLst>
              <a:ext uri="{FF2B5EF4-FFF2-40B4-BE49-F238E27FC236}">
                <a16:creationId xmlns:a16="http://schemas.microsoft.com/office/drawing/2014/main" id="{9480234A-E4E1-6549-A90E-0C87A73D7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9E6D5-6A10-0B41-982D-450C4D98DE16}"/>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193374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9266-C4D2-864B-AB2C-1602A1492F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1C4C2-9302-2F41-8734-638B6964F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D1B2A-3296-4241-8F6F-C3F3FFE78F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CE9533-EE92-314E-B528-EAB66F285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16F2D5-FBD6-A142-8ED1-92A525AAAC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C063D6-CCF1-8944-88D7-EB579D750CC8}"/>
              </a:ext>
            </a:extLst>
          </p:cNvPr>
          <p:cNvSpPr>
            <a:spLocks noGrp="1"/>
          </p:cNvSpPr>
          <p:nvPr>
            <p:ph type="dt" sz="half" idx="10"/>
          </p:nvPr>
        </p:nvSpPr>
        <p:spPr/>
        <p:txBody>
          <a:bodyPr/>
          <a:lstStyle/>
          <a:p>
            <a:fld id="{03B80F5F-71D3-DC4F-B1A5-29D48719CDC0}" type="datetimeFigureOut">
              <a:rPr lang="en-US" smtClean="0"/>
              <a:t>1/18/21</a:t>
            </a:fld>
            <a:endParaRPr lang="en-US"/>
          </a:p>
        </p:txBody>
      </p:sp>
      <p:sp>
        <p:nvSpPr>
          <p:cNvPr id="8" name="Footer Placeholder 7">
            <a:extLst>
              <a:ext uri="{FF2B5EF4-FFF2-40B4-BE49-F238E27FC236}">
                <a16:creationId xmlns:a16="http://schemas.microsoft.com/office/drawing/2014/main" id="{B8EB547B-8721-3149-BD95-74E20BA4D6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DF482-E4FE-6145-8FB9-4C801E59BCC4}"/>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384524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FF3F-E25D-F24A-BD0E-437C9DC516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B59FBD-D4F4-8145-9CF9-44D6CD68B247}"/>
              </a:ext>
            </a:extLst>
          </p:cNvPr>
          <p:cNvSpPr>
            <a:spLocks noGrp="1"/>
          </p:cNvSpPr>
          <p:nvPr>
            <p:ph type="dt" sz="half" idx="10"/>
          </p:nvPr>
        </p:nvSpPr>
        <p:spPr/>
        <p:txBody>
          <a:bodyPr/>
          <a:lstStyle/>
          <a:p>
            <a:fld id="{03B80F5F-71D3-DC4F-B1A5-29D48719CDC0}" type="datetimeFigureOut">
              <a:rPr lang="en-US" smtClean="0"/>
              <a:t>1/18/21</a:t>
            </a:fld>
            <a:endParaRPr lang="en-US"/>
          </a:p>
        </p:txBody>
      </p:sp>
      <p:sp>
        <p:nvSpPr>
          <p:cNvPr id="4" name="Footer Placeholder 3">
            <a:extLst>
              <a:ext uri="{FF2B5EF4-FFF2-40B4-BE49-F238E27FC236}">
                <a16:creationId xmlns:a16="http://schemas.microsoft.com/office/drawing/2014/main" id="{E39DBFCC-06EB-1346-9E06-4AB5A5DBCA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696779-A585-B645-A8D0-13DE8144C8A5}"/>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6896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EB0C9-047B-3D41-9EDA-7CA9F3BCB659}"/>
              </a:ext>
            </a:extLst>
          </p:cNvPr>
          <p:cNvSpPr>
            <a:spLocks noGrp="1"/>
          </p:cNvSpPr>
          <p:nvPr>
            <p:ph type="dt" sz="half" idx="10"/>
          </p:nvPr>
        </p:nvSpPr>
        <p:spPr/>
        <p:txBody>
          <a:bodyPr/>
          <a:lstStyle/>
          <a:p>
            <a:fld id="{03B80F5F-71D3-DC4F-B1A5-29D48719CDC0}" type="datetimeFigureOut">
              <a:rPr lang="en-US" smtClean="0"/>
              <a:t>1/18/21</a:t>
            </a:fld>
            <a:endParaRPr lang="en-US"/>
          </a:p>
        </p:txBody>
      </p:sp>
      <p:sp>
        <p:nvSpPr>
          <p:cNvPr id="3" name="Footer Placeholder 2">
            <a:extLst>
              <a:ext uri="{FF2B5EF4-FFF2-40B4-BE49-F238E27FC236}">
                <a16:creationId xmlns:a16="http://schemas.microsoft.com/office/drawing/2014/main" id="{C1221A9E-5C64-8047-A085-B7F1CF4B04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CB8603-9D04-F446-8AC6-5B125B93D70F}"/>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267570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316E-520F-8147-BF76-4F762EC85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3D92D4-2093-5C4E-B625-0DA1F70F7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82288A-31A5-6942-9424-113BC8AE1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67BE3-1732-C943-8CB0-9B408C774D85}"/>
              </a:ext>
            </a:extLst>
          </p:cNvPr>
          <p:cNvSpPr>
            <a:spLocks noGrp="1"/>
          </p:cNvSpPr>
          <p:nvPr>
            <p:ph type="dt" sz="half" idx="10"/>
          </p:nvPr>
        </p:nvSpPr>
        <p:spPr/>
        <p:txBody>
          <a:bodyPr/>
          <a:lstStyle/>
          <a:p>
            <a:fld id="{03B80F5F-71D3-DC4F-B1A5-29D48719CDC0}" type="datetimeFigureOut">
              <a:rPr lang="en-US" smtClean="0"/>
              <a:t>1/18/21</a:t>
            </a:fld>
            <a:endParaRPr lang="en-US"/>
          </a:p>
        </p:txBody>
      </p:sp>
      <p:sp>
        <p:nvSpPr>
          <p:cNvPr id="6" name="Footer Placeholder 5">
            <a:extLst>
              <a:ext uri="{FF2B5EF4-FFF2-40B4-BE49-F238E27FC236}">
                <a16:creationId xmlns:a16="http://schemas.microsoft.com/office/drawing/2014/main" id="{6BE00D49-A378-D444-9B72-DDED248C9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80843-A0D9-4F4B-ACD4-A8DE179349EE}"/>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267561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5AB1-9016-384B-A62E-804B9A540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658355-10C4-674C-846D-76B1B8FF2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C9C39-DD59-A44B-A59C-25D591973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DE74C-9442-0647-A036-CEF52A8BF6A1}"/>
              </a:ext>
            </a:extLst>
          </p:cNvPr>
          <p:cNvSpPr>
            <a:spLocks noGrp="1"/>
          </p:cNvSpPr>
          <p:nvPr>
            <p:ph type="dt" sz="half" idx="10"/>
          </p:nvPr>
        </p:nvSpPr>
        <p:spPr/>
        <p:txBody>
          <a:bodyPr/>
          <a:lstStyle/>
          <a:p>
            <a:fld id="{03B80F5F-71D3-DC4F-B1A5-29D48719CDC0}" type="datetimeFigureOut">
              <a:rPr lang="en-US" smtClean="0"/>
              <a:t>1/18/21</a:t>
            </a:fld>
            <a:endParaRPr lang="en-US"/>
          </a:p>
        </p:txBody>
      </p:sp>
      <p:sp>
        <p:nvSpPr>
          <p:cNvPr id="6" name="Footer Placeholder 5">
            <a:extLst>
              <a:ext uri="{FF2B5EF4-FFF2-40B4-BE49-F238E27FC236}">
                <a16:creationId xmlns:a16="http://schemas.microsoft.com/office/drawing/2014/main" id="{255B3E1F-0C4E-0B46-AAC4-07162C3FB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BCA22-966D-4847-9F16-05C0078B9781}"/>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161462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A645A-9C47-BC41-9181-37C3FB4024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94D260-141C-3F40-9F00-088970059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9381C-24C7-9C42-AE0C-FCBE33F90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80F5F-71D3-DC4F-B1A5-29D48719CDC0}" type="datetimeFigureOut">
              <a:rPr lang="en-US" smtClean="0"/>
              <a:t>1/18/21</a:t>
            </a:fld>
            <a:endParaRPr lang="en-US"/>
          </a:p>
        </p:txBody>
      </p:sp>
      <p:sp>
        <p:nvSpPr>
          <p:cNvPr id="5" name="Footer Placeholder 4">
            <a:extLst>
              <a:ext uri="{FF2B5EF4-FFF2-40B4-BE49-F238E27FC236}">
                <a16:creationId xmlns:a16="http://schemas.microsoft.com/office/drawing/2014/main" id="{747E0F02-F5B8-F245-98A8-652230BD3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676EA-2FBF-0649-8E10-D762DAF38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CF784-FEC8-C243-BF8E-D452A4F75F42}" type="slidenum">
              <a:rPr lang="en-US" smtClean="0"/>
              <a:t>‹#›</a:t>
            </a:fld>
            <a:endParaRPr lang="en-US"/>
          </a:p>
        </p:txBody>
      </p:sp>
    </p:spTree>
    <p:extLst>
      <p:ext uri="{BB962C8B-B14F-4D97-AF65-F5344CB8AC3E}">
        <p14:creationId xmlns:p14="http://schemas.microsoft.com/office/powerpoint/2010/main" val="3126687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0447-0B66-1E40-945C-D0BA85F13435}"/>
              </a:ext>
            </a:extLst>
          </p:cNvPr>
          <p:cNvSpPr>
            <a:spLocks noGrp="1"/>
          </p:cNvSpPr>
          <p:nvPr>
            <p:ph type="ctrTitle"/>
          </p:nvPr>
        </p:nvSpPr>
        <p:spPr/>
        <p:txBody>
          <a:bodyPr/>
          <a:lstStyle/>
          <a:p>
            <a:r>
              <a:rPr lang="en-US" dirty="0"/>
              <a:t>COVASIM Analysis P3</a:t>
            </a:r>
          </a:p>
        </p:txBody>
      </p:sp>
      <p:sp>
        <p:nvSpPr>
          <p:cNvPr id="3" name="Subtitle 2">
            <a:extLst>
              <a:ext uri="{FF2B5EF4-FFF2-40B4-BE49-F238E27FC236}">
                <a16:creationId xmlns:a16="http://schemas.microsoft.com/office/drawing/2014/main" id="{3AB3F68E-3010-274C-A7C4-00D315FF9FE6}"/>
              </a:ext>
            </a:extLst>
          </p:cNvPr>
          <p:cNvSpPr>
            <a:spLocks noGrp="1"/>
          </p:cNvSpPr>
          <p:nvPr>
            <p:ph type="subTitle" idx="1"/>
          </p:nvPr>
        </p:nvSpPr>
        <p:spPr/>
        <p:txBody>
          <a:bodyPr/>
          <a:lstStyle/>
          <a:p>
            <a:r>
              <a:rPr lang="en-US" dirty="0"/>
              <a:t>Produced</a:t>
            </a:r>
            <a:r>
              <a:rPr lang="en-US"/>
              <a:t>: 01/14/2021</a:t>
            </a:r>
            <a:endParaRPr lang="en-US" dirty="0"/>
          </a:p>
          <a:p>
            <a:endParaRPr lang="en-US" dirty="0"/>
          </a:p>
        </p:txBody>
      </p:sp>
    </p:spTree>
    <p:extLst>
      <p:ext uri="{BB962C8B-B14F-4D97-AF65-F5344CB8AC3E}">
        <p14:creationId xmlns:p14="http://schemas.microsoft.com/office/powerpoint/2010/main" val="410757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C913-7C3E-9A42-9370-FC2080271351}"/>
              </a:ext>
            </a:extLst>
          </p:cNvPr>
          <p:cNvSpPr>
            <a:spLocks noGrp="1"/>
          </p:cNvSpPr>
          <p:nvPr>
            <p:ph type="title"/>
          </p:nvPr>
        </p:nvSpPr>
        <p:spPr/>
        <p:txBody>
          <a:bodyPr/>
          <a:lstStyle/>
          <a:p>
            <a:r>
              <a:rPr lang="en-US" dirty="0"/>
              <a:t>Results From 01/13/2021</a:t>
            </a:r>
          </a:p>
        </p:txBody>
      </p:sp>
      <p:sp>
        <p:nvSpPr>
          <p:cNvPr id="3" name="Content Placeholder 2">
            <a:extLst>
              <a:ext uri="{FF2B5EF4-FFF2-40B4-BE49-F238E27FC236}">
                <a16:creationId xmlns:a16="http://schemas.microsoft.com/office/drawing/2014/main" id="{C2BDA8E7-B2C2-1A41-BA9A-2DECB883E93B}"/>
              </a:ext>
            </a:extLst>
          </p:cNvPr>
          <p:cNvSpPr>
            <a:spLocks noGrp="1"/>
          </p:cNvSpPr>
          <p:nvPr>
            <p:ph idx="1"/>
          </p:nvPr>
        </p:nvSpPr>
        <p:spPr/>
        <p:txBody>
          <a:bodyPr/>
          <a:lstStyle/>
          <a:p>
            <a:endParaRPr lang="en-US" dirty="0"/>
          </a:p>
          <a:p>
            <a:r>
              <a:rPr lang="en-US" dirty="0"/>
              <a:t>Baseline Simulation Cases </a:t>
            </a:r>
            <a:r>
              <a:rPr lang="en-US"/>
              <a:t>– 653,874</a:t>
            </a:r>
            <a:br>
              <a:rPr lang="en-US" dirty="0"/>
            </a:br>
            <a:endParaRPr lang="en-US" dirty="0"/>
          </a:p>
          <a:p>
            <a:r>
              <a:rPr lang="en-US" dirty="0"/>
              <a:t>30% Compliance to masking cases –  346,454</a:t>
            </a:r>
            <a:br>
              <a:rPr lang="en-US" dirty="0"/>
            </a:br>
            <a:endParaRPr lang="en-US" dirty="0"/>
          </a:p>
          <a:p>
            <a:r>
              <a:rPr lang="en-US" dirty="0"/>
              <a:t>60% Compliance to masking cases – 325,088</a:t>
            </a:r>
            <a:br>
              <a:rPr lang="en-US" dirty="0"/>
            </a:br>
            <a:endParaRPr lang="en-US" dirty="0"/>
          </a:p>
          <a:p>
            <a:r>
              <a:rPr lang="en-US" dirty="0"/>
              <a:t>90% Compliance to masking cases – 244,244</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5012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5743-DFF9-D945-8D9D-E0A39EB0749D}"/>
              </a:ext>
            </a:extLst>
          </p:cNvPr>
          <p:cNvSpPr>
            <a:spLocks noGrp="1"/>
          </p:cNvSpPr>
          <p:nvPr>
            <p:ph type="title"/>
          </p:nvPr>
        </p:nvSpPr>
        <p:spPr/>
        <p:txBody>
          <a:bodyPr/>
          <a:lstStyle/>
          <a:p>
            <a:r>
              <a:rPr lang="en-US" dirty="0"/>
              <a:t>Overlay of Rt calculated x Rt </a:t>
            </a:r>
            <a:r>
              <a:rPr lang="en-US" dirty="0" err="1"/>
              <a:t>covasim</a:t>
            </a:r>
            <a:r>
              <a:rPr lang="en-US" dirty="0"/>
              <a:t> </a:t>
            </a:r>
            <a:br>
              <a:rPr lang="en-US" dirty="0"/>
            </a:br>
            <a:r>
              <a:rPr lang="en-US" sz="2000" dirty="0"/>
              <a:t>Baseline Simulation</a:t>
            </a:r>
          </a:p>
        </p:txBody>
      </p:sp>
      <p:pic>
        <p:nvPicPr>
          <p:cNvPr id="5" name="Content Placeholder 4">
            <a:extLst>
              <a:ext uri="{FF2B5EF4-FFF2-40B4-BE49-F238E27FC236}">
                <a16:creationId xmlns:a16="http://schemas.microsoft.com/office/drawing/2014/main" id="{DE0085D3-BAEA-214B-8189-C9B8A48896E8}"/>
              </a:ext>
            </a:extLst>
          </p:cNvPr>
          <p:cNvPicPr>
            <a:picLocks noGrp="1" noChangeAspect="1"/>
          </p:cNvPicPr>
          <p:nvPr>
            <p:ph idx="1"/>
          </p:nvPr>
        </p:nvPicPr>
        <p:blipFill>
          <a:blip r:embed="rId2"/>
          <a:srcRect/>
          <a:stretch/>
        </p:blipFill>
        <p:spPr>
          <a:xfrm>
            <a:off x="1581150" y="2030254"/>
            <a:ext cx="6743700" cy="3873500"/>
          </a:xfrm>
        </p:spPr>
      </p:pic>
    </p:spTree>
    <p:extLst>
      <p:ext uri="{BB962C8B-B14F-4D97-AF65-F5344CB8AC3E}">
        <p14:creationId xmlns:p14="http://schemas.microsoft.com/office/powerpoint/2010/main" val="398705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5743-DFF9-D945-8D9D-E0A39EB0749D}"/>
              </a:ext>
            </a:extLst>
          </p:cNvPr>
          <p:cNvSpPr>
            <a:spLocks noGrp="1"/>
          </p:cNvSpPr>
          <p:nvPr>
            <p:ph type="title"/>
          </p:nvPr>
        </p:nvSpPr>
        <p:spPr/>
        <p:txBody>
          <a:bodyPr/>
          <a:lstStyle/>
          <a:p>
            <a:r>
              <a:rPr lang="en-US" dirty="0"/>
              <a:t>Overlay of simulated cases </a:t>
            </a:r>
            <a:br>
              <a:rPr lang="en-US" dirty="0"/>
            </a:br>
            <a:r>
              <a:rPr lang="en-US" sz="2000" dirty="0"/>
              <a:t>30% Coverage Simulation</a:t>
            </a:r>
          </a:p>
        </p:txBody>
      </p:sp>
      <p:pic>
        <p:nvPicPr>
          <p:cNvPr id="5" name="Content Placeholder 4">
            <a:extLst>
              <a:ext uri="{FF2B5EF4-FFF2-40B4-BE49-F238E27FC236}">
                <a16:creationId xmlns:a16="http://schemas.microsoft.com/office/drawing/2014/main" id="{DE0085D3-BAEA-214B-8189-C9B8A48896E8}"/>
              </a:ext>
            </a:extLst>
          </p:cNvPr>
          <p:cNvPicPr>
            <a:picLocks noGrp="1" noChangeAspect="1"/>
          </p:cNvPicPr>
          <p:nvPr>
            <p:ph idx="1"/>
          </p:nvPr>
        </p:nvPicPr>
        <p:blipFill>
          <a:blip r:embed="rId2"/>
          <a:srcRect/>
          <a:stretch/>
        </p:blipFill>
        <p:spPr>
          <a:xfrm>
            <a:off x="1595154" y="2047330"/>
            <a:ext cx="6715691" cy="3839348"/>
          </a:xfrm>
        </p:spPr>
      </p:pic>
    </p:spTree>
    <p:extLst>
      <p:ext uri="{BB962C8B-B14F-4D97-AF65-F5344CB8AC3E}">
        <p14:creationId xmlns:p14="http://schemas.microsoft.com/office/powerpoint/2010/main" val="882965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5743-DFF9-D945-8D9D-E0A39EB0749D}"/>
              </a:ext>
            </a:extLst>
          </p:cNvPr>
          <p:cNvSpPr>
            <a:spLocks noGrp="1"/>
          </p:cNvSpPr>
          <p:nvPr>
            <p:ph type="title"/>
          </p:nvPr>
        </p:nvSpPr>
        <p:spPr/>
        <p:txBody>
          <a:bodyPr/>
          <a:lstStyle/>
          <a:p>
            <a:r>
              <a:rPr lang="en-US" dirty="0"/>
              <a:t>Overlay of Rt calculated x Rt </a:t>
            </a:r>
            <a:r>
              <a:rPr lang="en-US" dirty="0" err="1"/>
              <a:t>covasim</a:t>
            </a:r>
            <a:r>
              <a:rPr lang="en-US" dirty="0"/>
              <a:t> </a:t>
            </a:r>
            <a:br>
              <a:rPr lang="en-US" dirty="0"/>
            </a:br>
            <a:r>
              <a:rPr lang="en-US" sz="2000" dirty="0"/>
              <a:t>60% Compliance to masking </a:t>
            </a:r>
          </a:p>
        </p:txBody>
      </p:sp>
      <p:pic>
        <p:nvPicPr>
          <p:cNvPr id="5" name="Content Placeholder 4">
            <a:extLst>
              <a:ext uri="{FF2B5EF4-FFF2-40B4-BE49-F238E27FC236}">
                <a16:creationId xmlns:a16="http://schemas.microsoft.com/office/drawing/2014/main" id="{DE0085D3-BAEA-214B-8189-C9B8A48896E8}"/>
              </a:ext>
            </a:extLst>
          </p:cNvPr>
          <p:cNvPicPr>
            <a:picLocks noGrp="1" noChangeAspect="1"/>
          </p:cNvPicPr>
          <p:nvPr>
            <p:ph idx="1"/>
          </p:nvPr>
        </p:nvPicPr>
        <p:blipFill>
          <a:blip r:embed="rId2"/>
          <a:srcRect/>
          <a:stretch/>
        </p:blipFill>
        <p:spPr>
          <a:xfrm>
            <a:off x="1581150" y="2036603"/>
            <a:ext cx="6743700" cy="3860800"/>
          </a:xfrm>
        </p:spPr>
      </p:pic>
    </p:spTree>
    <p:extLst>
      <p:ext uri="{BB962C8B-B14F-4D97-AF65-F5344CB8AC3E}">
        <p14:creationId xmlns:p14="http://schemas.microsoft.com/office/powerpoint/2010/main" val="394120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5743-DFF9-D945-8D9D-E0A39EB0749D}"/>
              </a:ext>
            </a:extLst>
          </p:cNvPr>
          <p:cNvSpPr>
            <a:spLocks noGrp="1"/>
          </p:cNvSpPr>
          <p:nvPr>
            <p:ph type="title"/>
          </p:nvPr>
        </p:nvSpPr>
        <p:spPr/>
        <p:txBody>
          <a:bodyPr/>
          <a:lstStyle/>
          <a:p>
            <a:r>
              <a:rPr lang="en-US" dirty="0"/>
              <a:t>Overlay of Rt calculated x Rt </a:t>
            </a:r>
            <a:r>
              <a:rPr lang="en-US" dirty="0" err="1"/>
              <a:t>covasim</a:t>
            </a:r>
            <a:r>
              <a:rPr lang="en-US" dirty="0"/>
              <a:t> </a:t>
            </a:r>
            <a:br>
              <a:rPr lang="en-US" dirty="0"/>
            </a:br>
            <a:r>
              <a:rPr lang="en-US" sz="2000" dirty="0"/>
              <a:t>90% Compliance to masking </a:t>
            </a:r>
          </a:p>
        </p:txBody>
      </p:sp>
      <p:pic>
        <p:nvPicPr>
          <p:cNvPr id="5" name="Content Placeholder 4">
            <a:extLst>
              <a:ext uri="{FF2B5EF4-FFF2-40B4-BE49-F238E27FC236}">
                <a16:creationId xmlns:a16="http://schemas.microsoft.com/office/drawing/2014/main" id="{DE0085D3-BAEA-214B-8189-C9B8A48896E8}"/>
              </a:ext>
            </a:extLst>
          </p:cNvPr>
          <p:cNvPicPr>
            <a:picLocks noGrp="1" noChangeAspect="1"/>
          </p:cNvPicPr>
          <p:nvPr>
            <p:ph idx="1"/>
          </p:nvPr>
        </p:nvPicPr>
        <p:blipFill>
          <a:blip r:embed="rId2"/>
          <a:srcRect/>
          <a:stretch/>
        </p:blipFill>
        <p:spPr>
          <a:xfrm>
            <a:off x="1673688" y="2093111"/>
            <a:ext cx="6558623" cy="3747785"/>
          </a:xfrm>
        </p:spPr>
      </p:pic>
    </p:spTree>
    <p:extLst>
      <p:ext uri="{BB962C8B-B14F-4D97-AF65-F5344CB8AC3E}">
        <p14:creationId xmlns:p14="http://schemas.microsoft.com/office/powerpoint/2010/main" val="356888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5743-DFF9-D945-8D9D-E0A39EB0749D}"/>
              </a:ext>
            </a:extLst>
          </p:cNvPr>
          <p:cNvSpPr>
            <a:spLocks noGrp="1"/>
          </p:cNvSpPr>
          <p:nvPr>
            <p:ph type="title"/>
          </p:nvPr>
        </p:nvSpPr>
        <p:spPr/>
        <p:txBody>
          <a:bodyPr/>
          <a:lstStyle/>
          <a:p>
            <a:r>
              <a:rPr lang="en-US" dirty="0"/>
              <a:t>Overlay of simulated cases </a:t>
            </a:r>
            <a:br>
              <a:rPr lang="en-US"/>
            </a:br>
            <a:r>
              <a:rPr lang="en-US" sz="2000"/>
              <a:t>90% </a:t>
            </a:r>
            <a:r>
              <a:rPr lang="en-US" sz="2000" dirty="0"/>
              <a:t>Coverage Simulation</a:t>
            </a:r>
          </a:p>
        </p:txBody>
      </p:sp>
      <p:pic>
        <p:nvPicPr>
          <p:cNvPr id="5" name="Content Placeholder 4">
            <a:extLst>
              <a:ext uri="{FF2B5EF4-FFF2-40B4-BE49-F238E27FC236}">
                <a16:creationId xmlns:a16="http://schemas.microsoft.com/office/drawing/2014/main" id="{DE0085D3-BAEA-214B-8189-C9B8A48896E8}"/>
              </a:ext>
            </a:extLst>
          </p:cNvPr>
          <p:cNvPicPr>
            <a:picLocks noGrp="1" noChangeAspect="1"/>
          </p:cNvPicPr>
          <p:nvPr>
            <p:ph idx="1"/>
          </p:nvPr>
        </p:nvPicPr>
        <p:blipFill>
          <a:blip r:embed="rId2"/>
          <a:srcRect/>
          <a:stretch/>
        </p:blipFill>
        <p:spPr>
          <a:xfrm>
            <a:off x="1618867" y="2063586"/>
            <a:ext cx="6668265" cy="3806836"/>
          </a:xfrm>
        </p:spPr>
      </p:pic>
    </p:spTree>
    <p:extLst>
      <p:ext uri="{BB962C8B-B14F-4D97-AF65-F5344CB8AC3E}">
        <p14:creationId xmlns:p14="http://schemas.microsoft.com/office/powerpoint/2010/main" val="40785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a:t>
            </a:r>
          </a:p>
        </p:txBody>
      </p:sp>
      <p:sp>
        <p:nvSpPr>
          <p:cNvPr id="3" name="Content Placeholder 2"/>
          <p:cNvSpPr>
            <a:spLocks noGrp="1"/>
          </p:cNvSpPr>
          <p:nvPr>
            <p:ph idx="1"/>
          </p:nvPr>
        </p:nvSpPr>
        <p:spPr/>
        <p:txBody>
          <a:bodyPr>
            <a:normAutofit/>
          </a:bodyPr>
          <a:lstStyle/>
          <a:p>
            <a:r>
              <a:rPr lang="en-CA" dirty="0"/>
              <a:t>Below is a graph showing the current R(t) number produced in our program vs those produced in COVASIM</a:t>
            </a:r>
            <a:br>
              <a:rPr lang="en-CA" dirty="0"/>
            </a:br>
            <a:endParaRPr lang="en-CA" dirty="0"/>
          </a:p>
          <a:p>
            <a:r>
              <a:rPr lang="en-CA" dirty="0"/>
              <a:t>What we can see here is that there is very minor differences in the historical data possibly indicating signs that if schools remain open we face resulting our situation back to what we saw in prior months </a:t>
            </a:r>
            <a:br>
              <a:rPr lang="en-CA" dirty="0"/>
            </a:br>
            <a:r>
              <a:rPr lang="en-CA" dirty="0"/>
              <a:t>May / June</a:t>
            </a:r>
          </a:p>
        </p:txBody>
      </p:sp>
    </p:spTree>
    <p:extLst>
      <p:ext uri="{BB962C8B-B14F-4D97-AF65-F5344CB8AC3E}">
        <p14:creationId xmlns:p14="http://schemas.microsoft.com/office/powerpoint/2010/main" val="342793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B1AA-FAA3-444B-B7D4-336A1B638C04}"/>
              </a:ext>
            </a:extLst>
          </p:cNvPr>
          <p:cNvSpPr>
            <a:spLocks noGrp="1"/>
          </p:cNvSpPr>
          <p:nvPr>
            <p:ph type="title"/>
          </p:nvPr>
        </p:nvSpPr>
        <p:spPr/>
        <p:txBody>
          <a:bodyPr/>
          <a:lstStyle/>
          <a:p>
            <a:r>
              <a:rPr lang="en-US" dirty="0"/>
              <a:t>COVASIM Parameters - Health </a:t>
            </a:r>
          </a:p>
        </p:txBody>
      </p:sp>
      <p:sp>
        <p:nvSpPr>
          <p:cNvPr id="3" name="Content Placeholder 2">
            <a:extLst>
              <a:ext uri="{FF2B5EF4-FFF2-40B4-BE49-F238E27FC236}">
                <a16:creationId xmlns:a16="http://schemas.microsoft.com/office/drawing/2014/main" id="{43FA81F6-7C09-7F42-B4AD-FDFE8E852770}"/>
              </a:ext>
            </a:extLst>
          </p:cNvPr>
          <p:cNvSpPr>
            <a:spLocks noGrp="1"/>
          </p:cNvSpPr>
          <p:nvPr>
            <p:ph idx="1"/>
          </p:nvPr>
        </p:nvSpPr>
        <p:spPr/>
        <p:txBody>
          <a:bodyPr>
            <a:normAutofit/>
          </a:bodyPr>
          <a:lstStyle/>
          <a:p>
            <a:pPr marL="0" indent="0">
              <a:buNone/>
            </a:pPr>
            <a:r>
              <a:rPr lang="en-CA" sz="1600" dirty="0"/>
              <a:t># Population parameters</a:t>
            </a:r>
          </a:p>
          <a:p>
            <a:pPr marL="0" indent="0">
              <a:buNone/>
            </a:pPr>
            <a:r>
              <a:rPr lang="en-CA" sz="1600" dirty="0"/>
              <a:t>pars['</a:t>
            </a:r>
            <a:r>
              <a:rPr lang="en-CA" sz="1600" dirty="0" err="1"/>
              <a:t>pop_size</a:t>
            </a:r>
            <a:r>
              <a:rPr lang="en-CA" sz="1600" dirty="0"/>
              <a:t>'] = 20e3 # Number of agents, i.e., people susceptible to SARS-CoV-2</a:t>
            </a:r>
          </a:p>
          <a:p>
            <a:pPr marL="0" indent="0">
              <a:buNone/>
            </a:pPr>
            <a:r>
              <a:rPr lang="en-CA" sz="1600" dirty="0"/>
              <a:t>pars['</a:t>
            </a:r>
            <a:r>
              <a:rPr lang="en-CA" sz="1600" dirty="0" err="1"/>
              <a:t>pop_infected</a:t>
            </a:r>
            <a:r>
              <a:rPr lang="en-CA" sz="1600" dirty="0"/>
              <a:t>'] = 10 # Number of initial infections</a:t>
            </a:r>
          </a:p>
          <a:p>
            <a:pPr marL="0" indent="0">
              <a:buNone/>
            </a:pPr>
            <a:r>
              <a:rPr lang="en-CA" sz="1600" dirty="0"/>
              <a:t>pars['</a:t>
            </a:r>
            <a:r>
              <a:rPr lang="en-CA" sz="1600" dirty="0" err="1"/>
              <a:t>pop_type</a:t>
            </a:r>
            <a:r>
              <a:rPr lang="en-CA" sz="1600" dirty="0"/>
              <a:t>'] = 'random' # What type of population data to use -- random (fastest), </a:t>
            </a:r>
            <a:r>
              <a:rPr lang="en-CA" sz="1600" dirty="0" err="1"/>
              <a:t>synthpops</a:t>
            </a:r>
            <a:r>
              <a:rPr lang="en-CA" sz="1600" dirty="0"/>
              <a:t> (best), hybrid (compromise), or clustered (not recommended)</a:t>
            </a:r>
            <a:br>
              <a:rPr lang="en-CA" sz="1600" dirty="0"/>
            </a:br>
            <a:br>
              <a:rPr lang="en-CA" sz="1600" dirty="0"/>
            </a:br>
            <a:br>
              <a:rPr lang="en-CA" sz="1600" dirty="0"/>
            </a:br>
            <a:r>
              <a:rPr lang="en-CA" sz="1500" dirty="0"/>
              <a:t># Efficacy of protection measures</a:t>
            </a:r>
          </a:p>
          <a:p>
            <a:pPr marL="0" indent="0">
              <a:buNone/>
            </a:pPr>
            <a:r>
              <a:rPr lang="en-CA" sz="1500" dirty="0"/>
              <a:t>pars['</a:t>
            </a:r>
            <a:r>
              <a:rPr lang="en-CA" sz="1500" dirty="0" err="1"/>
              <a:t>asymp_factor</a:t>
            </a:r>
            <a:r>
              <a:rPr lang="en-CA" sz="1500" dirty="0"/>
              <a:t>'] = 1.0 # Multiply beta by this factor for asymptomatic cases; no statistically significant difference in transmissibility </a:t>
            </a:r>
          </a:p>
          <a:p>
            <a:pPr marL="0" indent="0">
              <a:buNone/>
            </a:pPr>
            <a:r>
              <a:rPr lang="en-CA" sz="1500" dirty="0"/>
              <a:t>pars['</a:t>
            </a:r>
            <a:r>
              <a:rPr lang="en-CA" sz="1500" dirty="0" err="1"/>
              <a:t>quar_period</a:t>
            </a:r>
            <a:r>
              <a:rPr lang="en-CA" sz="1500" dirty="0"/>
              <a:t>'] = 14 # Number of days to quarantine for; assumption based on standard policies</a:t>
            </a:r>
            <a:br>
              <a:rPr lang="en-CA" sz="1500" dirty="0"/>
            </a:br>
            <a:endParaRPr lang="en-CA" sz="1500" dirty="0"/>
          </a:p>
        </p:txBody>
      </p:sp>
    </p:spTree>
    <p:extLst>
      <p:ext uri="{BB962C8B-B14F-4D97-AF65-F5344CB8AC3E}">
        <p14:creationId xmlns:p14="http://schemas.microsoft.com/office/powerpoint/2010/main" val="89905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3F9D-CCCB-CC4C-917A-F32FADB66A07}"/>
              </a:ext>
            </a:extLst>
          </p:cNvPr>
          <p:cNvSpPr>
            <a:spLocks noGrp="1"/>
          </p:cNvSpPr>
          <p:nvPr>
            <p:ph type="title"/>
          </p:nvPr>
        </p:nvSpPr>
        <p:spPr/>
        <p:txBody>
          <a:bodyPr/>
          <a:lstStyle/>
          <a:p>
            <a:r>
              <a:rPr lang="en-US" dirty="0"/>
              <a:t>COVASIM Parameters - Health </a:t>
            </a:r>
          </a:p>
        </p:txBody>
      </p:sp>
      <p:sp>
        <p:nvSpPr>
          <p:cNvPr id="3" name="Content Placeholder 2">
            <a:extLst>
              <a:ext uri="{FF2B5EF4-FFF2-40B4-BE49-F238E27FC236}">
                <a16:creationId xmlns:a16="http://schemas.microsoft.com/office/drawing/2014/main" id="{A1861003-6A4C-A747-9065-5A785F698A19}"/>
              </a:ext>
            </a:extLst>
          </p:cNvPr>
          <p:cNvSpPr>
            <a:spLocks noGrp="1"/>
          </p:cNvSpPr>
          <p:nvPr>
            <p:ph idx="1"/>
          </p:nvPr>
        </p:nvSpPr>
        <p:spPr/>
        <p:txBody>
          <a:bodyPr>
            <a:noAutofit/>
          </a:bodyPr>
          <a:lstStyle/>
          <a:p>
            <a:r>
              <a:rPr lang="en-CA" sz="1200" dirty="0"/>
              <a:t># Duration parameters: time for disease progression</a:t>
            </a:r>
          </a:p>
          <a:p>
            <a:pPr marL="0" indent="0">
              <a:buNone/>
            </a:pPr>
            <a:r>
              <a:rPr lang="en-CA" sz="1200" dirty="0"/>
              <a:t>pars['dur'] = {}</a:t>
            </a:r>
          </a:p>
          <a:p>
            <a:pPr marL="0" indent="0">
              <a:buNone/>
            </a:pPr>
            <a:r>
              <a:rPr lang="en-CA" sz="1200" dirty="0"/>
              <a:t>Duration from exposed to infectious</a:t>
            </a:r>
          </a:p>
          <a:p>
            <a:pPr marL="0" indent="0">
              <a:buNone/>
            </a:pPr>
            <a:r>
              <a:rPr lang="en-CA" sz="1200" dirty="0"/>
              <a:t>Duration from infectious to symptomatic</a:t>
            </a:r>
          </a:p>
          <a:p>
            <a:pPr marL="0" indent="0">
              <a:buNone/>
            </a:pPr>
            <a:r>
              <a:rPr lang="en-CA" sz="1200" dirty="0"/>
              <a:t>Duration from symptomatic to severe symptoms</a:t>
            </a:r>
          </a:p>
          <a:p>
            <a:pPr marL="0" indent="0">
              <a:buNone/>
            </a:pPr>
            <a:r>
              <a:rPr lang="en-CA" sz="1200" dirty="0"/>
              <a:t>Duration from severe symptoms to requiring ICU</a:t>
            </a:r>
            <a:br>
              <a:rPr lang="en-CA" sz="1200" dirty="0"/>
            </a:br>
            <a:br>
              <a:rPr lang="en-CA" sz="1200" dirty="0"/>
            </a:br>
            <a:br>
              <a:rPr lang="en-CA" sz="1200" dirty="0"/>
            </a:br>
            <a:r>
              <a:rPr lang="en-CA" sz="1200" dirty="0"/>
              <a:t># Health system parameters</a:t>
            </a:r>
          </a:p>
          <a:p>
            <a:pPr marL="0" indent="0">
              <a:buNone/>
            </a:pPr>
            <a:r>
              <a:rPr lang="en-CA" sz="1200" dirty="0"/>
              <a:t>The number of hospital (adult acute care) beds available for severely ill patients (default is no constraint)</a:t>
            </a:r>
          </a:p>
          <a:p>
            <a:pPr marL="0" indent="0">
              <a:buNone/>
            </a:pPr>
            <a:r>
              <a:rPr lang="en-CA" sz="1200" dirty="0"/>
              <a:t>The number of ICU beds available for critically ill patients (default is no constraint)</a:t>
            </a:r>
          </a:p>
          <a:p>
            <a:pPr marL="0" indent="0">
              <a:buNone/>
            </a:pPr>
            <a:r>
              <a:rPr lang="en-CA" sz="1200" dirty="0"/>
              <a:t>Multiplier for how much more likely severely ill people are to become critical if no hospital beds are available</a:t>
            </a:r>
          </a:p>
          <a:p>
            <a:pPr marL="0" indent="0">
              <a:buNone/>
            </a:pPr>
            <a:r>
              <a:rPr lang="en-CA" sz="1200" dirty="0"/>
              <a:t>Multiplier for how much more likely critically ill people are to die if no ICU beds are available</a:t>
            </a:r>
          </a:p>
          <a:p>
            <a:pPr marL="0" indent="0">
              <a:buNone/>
            </a:pPr>
            <a:br>
              <a:rPr lang="en-CA" sz="1200" dirty="0"/>
            </a:br>
            <a:br>
              <a:rPr lang="en-CA" sz="1200" dirty="0"/>
            </a:br>
            <a:endParaRPr lang="en-US" sz="1200" dirty="0"/>
          </a:p>
        </p:txBody>
      </p:sp>
    </p:spTree>
    <p:extLst>
      <p:ext uri="{BB962C8B-B14F-4D97-AF65-F5344CB8AC3E}">
        <p14:creationId xmlns:p14="http://schemas.microsoft.com/office/powerpoint/2010/main" val="361585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Program Elements</a:t>
            </a:r>
          </a:p>
        </p:txBody>
      </p:sp>
      <p:sp>
        <p:nvSpPr>
          <p:cNvPr id="3" name="Content Placeholder 2"/>
          <p:cNvSpPr>
            <a:spLocks noGrp="1"/>
          </p:cNvSpPr>
          <p:nvPr>
            <p:ph idx="1"/>
          </p:nvPr>
        </p:nvSpPr>
        <p:spPr/>
        <p:txBody>
          <a:bodyPr>
            <a:normAutofit lnSpcReduction="10000"/>
          </a:bodyPr>
          <a:lstStyle/>
          <a:p>
            <a:r>
              <a:rPr lang="en-CA" dirty="0" err="1"/>
              <a:t>Covasim</a:t>
            </a:r>
            <a:r>
              <a:rPr lang="en-CA" dirty="0"/>
              <a:t> is a pre-populated with demographic data on population age structures and household sizes by country, and uses these data to generate population contact networks for the setting </a:t>
            </a:r>
            <a:br>
              <a:rPr lang="en-CA" dirty="0"/>
            </a:br>
            <a:endParaRPr lang="en-CA" dirty="0"/>
          </a:p>
          <a:p>
            <a:r>
              <a:rPr lang="en-CA" dirty="0" err="1"/>
              <a:t>Covasim</a:t>
            </a:r>
            <a:r>
              <a:rPr lang="en-CA" dirty="0"/>
              <a:t> accounts for testing strategies via parameters that determine the probabilities with witch people with different symptoms receive a test each day</a:t>
            </a:r>
          </a:p>
          <a:p>
            <a:endParaRPr lang="en-CA" dirty="0"/>
          </a:p>
          <a:p>
            <a:r>
              <a:rPr lang="en-CA" dirty="0"/>
              <a:t>Examples of these strategies can include; wearing masks to prevent the spread, isolation or quarantine of a specific population or the closure of the workforce / schools</a:t>
            </a:r>
          </a:p>
          <a:p>
            <a:endParaRPr lang="en-CA" dirty="0"/>
          </a:p>
          <a:p>
            <a:endParaRPr lang="en-CA" dirty="0"/>
          </a:p>
        </p:txBody>
      </p:sp>
    </p:spTree>
    <p:extLst>
      <p:ext uri="{BB962C8B-B14F-4D97-AF65-F5344CB8AC3E}">
        <p14:creationId xmlns:p14="http://schemas.microsoft.com/office/powerpoint/2010/main" val="75496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Known(s) / Assumptions</a:t>
            </a:r>
          </a:p>
        </p:txBody>
      </p:sp>
      <p:sp>
        <p:nvSpPr>
          <p:cNvPr id="3" name="Content Placeholder 2"/>
          <p:cNvSpPr>
            <a:spLocks noGrp="1"/>
          </p:cNvSpPr>
          <p:nvPr>
            <p:ph idx="1"/>
          </p:nvPr>
        </p:nvSpPr>
        <p:spPr/>
        <p:txBody>
          <a:bodyPr>
            <a:normAutofit fontScale="85000" lnSpcReduction="20000"/>
          </a:bodyPr>
          <a:lstStyle/>
          <a:p>
            <a:r>
              <a:rPr lang="en-CA" dirty="0"/>
              <a:t>We assume that transmission within schools is proportional to school years going back, witch allows parents to go back to work. We thus assume that the return of workplace is proportional to schools </a:t>
            </a:r>
          </a:p>
          <a:p>
            <a:endParaRPr lang="en-CA" dirty="0"/>
          </a:p>
          <a:p>
            <a:r>
              <a:rPr lang="en-CA" dirty="0"/>
              <a:t>We assume that 30% of the workforce will remain working from home for the foreseeable future. </a:t>
            </a:r>
            <a:br>
              <a:rPr lang="en-CA" dirty="0"/>
            </a:br>
            <a:endParaRPr lang="en-CA" dirty="0"/>
          </a:p>
          <a:p>
            <a:r>
              <a:rPr lang="en-CA" dirty="0"/>
              <a:t>High Compliance to masks in community setting and in schools </a:t>
            </a:r>
            <a:br>
              <a:rPr lang="en-CA" dirty="0"/>
            </a:br>
            <a:endParaRPr lang="en-CA" dirty="0"/>
          </a:p>
          <a:p>
            <a:r>
              <a:rPr lang="en-CA" dirty="0"/>
              <a:t>Community contacts reduce to 68% of normal during </a:t>
            </a:r>
            <a:r>
              <a:rPr lang="en-CA" dirty="0" err="1"/>
              <a:t>termtime</a:t>
            </a:r>
            <a:r>
              <a:rPr lang="en-CA" dirty="0"/>
              <a:t> and 58% during the holidays </a:t>
            </a:r>
            <a:br>
              <a:rPr lang="en-CA" dirty="0"/>
            </a:br>
            <a:endParaRPr lang="en-CA" dirty="0"/>
          </a:p>
          <a:p>
            <a:endParaRPr lang="en-CA" dirty="0"/>
          </a:p>
          <a:p>
            <a:endParaRPr lang="en-CA" dirty="0"/>
          </a:p>
        </p:txBody>
      </p:sp>
    </p:spTree>
    <p:extLst>
      <p:ext uri="{BB962C8B-B14F-4D97-AF65-F5344CB8AC3E}">
        <p14:creationId xmlns:p14="http://schemas.microsoft.com/office/powerpoint/2010/main" val="49348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The Data Was Aggregated	</a:t>
            </a:r>
          </a:p>
        </p:txBody>
      </p:sp>
      <p:sp>
        <p:nvSpPr>
          <p:cNvPr id="3" name="Content Placeholder 2"/>
          <p:cNvSpPr>
            <a:spLocks noGrp="1"/>
          </p:cNvSpPr>
          <p:nvPr>
            <p:ph idx="1"/>
          </p:nvPr>
        </p:nvSpPr>
        <p:spPr/>
        <p:txBody>
          <a:bodyPr/>
          <a:lstStyle/>
          <a:p>
            <a:r>
              <a:rPr lang="en-CA" dirty="0"/>
              <a:t>The COVASIM model uses a .XLXS file that takes in the number of infected vs recovered individuals from the beginning of 2019 (02/22/2019) to current date. </a:t>
            </a:r>
            <a:r>
              <a:rPr lang="en-CA" sz="1400" dirty="0"/>
              <a:t>This data was sourced from humandata.org</a:t>
            </a:r>
            <a:br>
              <a:rPr lang="en-CA" sz="1000" dirty="0"/>
            </a:br>
            <a:endParaRPr lang="en-CA" sz="1000" dirty="0"/>
          </a:p>
          <a:p>
            <a:r>
              <a:rPr lang="en-CA" dirty="0"/>
              <a:t>From A Simulation was based upon the following parameters</a:t>
            </a:r>
          </a:p>
          <a:p>
            <a:pPr lvl="1"/>
            <a:r>
              <a:rPr lang="en-CA" dirty="0"/>
              <a:t>Begin with an infected population of 1,500</a:t>
            </a:r>
            <a:br>
              <a:rPr lang="en-CA" dirty="0"/>
            </a:br>
            <a:r>
              <a:rPr lang="en-CA" dirty="0"/>
              <a:t> </a:t>
            </a:r>
          </a:p>
          <a:p>
            <a:pPr lvl="1"/>
            <a:r>
              <a:rPr lang="en-CA" dirty="0"/>
              <a:t>2020-03-05 </a:t>
            </a:r>
            <a:r>
              <a:rPr lang="en-CA" sz="1400" dirty="0"/>
              <a:t>#Testing Begins in Canada and increases every thirty days </a:t>
            </a:r>
          </a:p>
          <a:p>
            <a:pPr lvl="1"/>
            <a:r>
              <a:rPr lang="en-CA" dirty="0"/>
              <a:t>2020-09-05 </a:t>
            </a:r>
            <a:r>
              <a:rPr lang="en-CA" sz="1400" dirty="0"/>
              <a:t>#Schools begin to reopen on a part time basis, ending in Dec, and reopening in Jan.  </a:t>
            </a:r>
          </a:p>
          <a:p>
            <a:pPr marL="457200" lvl="1" indent="0">
              <a:buNone/>
            </a:pPr>
            <a:endParaRPr lang="en-CA" sz="1400" dirty="0"/>
          </a:p>
        </p:txBody>
      </p:sp>
    </p:spTree>
    <p:extLst>
      <p:ext uri="{BB962C8B-B14F-4D97-AF65-F5344CB8AC3E}">
        <p14:creationId xmlns:p14="http://schemas.microsoft.com/office/powerpoint/2010/main" val="236153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7D94-0F58-F440-B30B-14372CA45A40}"/>
              </a:ext>
            </a:extLst>
          </p:cNvPr>
          <p:cNvSpPr>
            <a:spLocks noGrp="1"/>
          </p:cNvSpPr>
          <p:nvPr>
            <p:ph type="title"/>
          </p:nvPr>
        </p:nvSpPr>
        <p:spPr/>
        <p:txBody>
          <a:bodyPr/>
          <a:lstStyle/>
          <a:p>
            <a:r>
              <a:rPr lang="en-US" dirty="0"/>
              <a:t>Intervention Dates </a:t>
            </a:r>
          </a:p>
        </p:txBody>
      </p:sp>
      <p:sp>
        <p:nvSpPr>
          <p:cNvPr id="3" name="Content Placeholder 2">
            <a:extLst>
              <a:ext uri="{FF2B5EF4-FFF2-40B4-BE49-F238E27FC236}">
                <a16:creationId xmlns:a16="http://schemas.microsoft.com/office/drawing/2014/main" id="{B820563E-82BD-4B45-B1FD-061C0CCCED9A}"/>
              </a:ext>
            </a:extLst>
          </p:cNvPr>
          <p:cNvSpPr>
            <a:spLocks noGrp="1"/>
          </p:cNvSpPr>
          <p:nvPr>
            <p:ph idx="1"/>
          </p:nvPr>
        </p:nvSpPr>
        <p:spPr/>
        <p:txBody>
          <a:bodyPr>
            <a:normAutofit fontScale="62500" lnSpcReduction="20000"/>
          </a:bodyPr>
          <a:lstStyle/>
          <a:p>
            <a:pPr marL="0" indent="0">
              <a:buNone/>
            </a:pPr>
            <a:r>
              <a:rPr lang="en-US" dirty="0"/>
              <a:t>These are dates that are chosen to have non pharmaceutical interventions(NPI’s) throughout the course of the pandemic that have had a significant impact on the progression and transmission of cases. </a:t>
            </a:r>
          </a:p>
          <a:p>
            <a:r>
              <a:rPr lang="en-US" dirty="0"/>
              <a:t>2020-03-05 – Intervention of some basic testing begins </a:t>
            </a:r>
          </a:p>
          <a:p>
            <a:r>
              <a:rPr lang="en-US" dirty="0"/>
              <a:t>2020-04-05 – Increased testing occurs </a:t>
            </a:r>
          </a:p>
          <a:p>
            <a:r>
              <a:rPr lang="en-US" dirty="0"/>
              <a:t>2020-07-01 – Intervention of increased tracing and tracking </a:t>
            </a:r>
          </a:p>
          <a:p>
            <a:r>
              <a:rPr lang="en-US" dirty="0"/>
              <a:t>2020-07-15 – Mask wearing is beginning to take in effect </a:t>
            </a:r>
          </a:p>
          <a:p>
            <a:r>
              <a:rPr lang="en-US" dirty="0"/>
              <a:t>2020-08-15 – Mask wearing increased as bylaw takes in effect for Ontario</a:t>
            </a:r>
          </a:p>
          <a:p>
            <a:r>
              <a:rPr lang="en-US" dirty="0"/>
              <a:t>2020-09-11 – Secondary schools re-open </a:t>
            </a:r>
          </a:p>
          <a:p>
            <a:r>
              <a:rPr lang="en-US" dirty="0"/>
              <a:t>2020-10-23 – Holiday Lockdown Begins from late oct - Dec</a:t>
            </a:r>
          </a:p>
          <a:p>
            <a:r>
              <a:rPr lang="en-US" dirty="0"/>
              <a:t>2020-11-23 -- </a:t>
            </a:r>
            <a:r>
              <a:rPr lang="en-CA" dirty="0"/>
              <a:t>Ontario begins to lock down some portions of high risk cities</a:t>
            </a:r>
            <a:endParaRPr lang="en-US" dirty="0"/>
          </a:p>
          <a:p>
            <a:r>
              <a:rPr lang="en-US" dirty="0"/>
              <a:t>2020-12-26 -- </a:t>
            </a:r>
            <a:r>
              <a:rPr lang="en-CA" dirty="0"/>
              <a:t>Ontario enters into the holiday lockdown </a:t>
            </a:r>
            <a:endParaRPr lang="en-US" dirty="0"/>
          </a:p>
          <a:p>
            <a:r>
              <a:rPr lang="en-US" dirty="0"/>
              <a:t>2021-01-25 -- </a:t>
            </a:r>
            <a:r>
              <a:rPr lang="en-CA" dirty="0"/>
              <a:t>Ontario schools scheduled to reopen *Since change will no longer </a:t>
            </a:r>
            <a:r>
              <a:rPr lang="en-CA" dirty="0" err="1"/>
              <a:t>occure</a:t>
            </a:r>
            <a:r>
              <a:rPr lang="en-CA" dirty="0"/>
              <a:t> </a:t>
            </a:r>
            <a:br>
              <a:rPr lang="en-CA" dirty="0"/>
            </a:br>
            <a:br>
              <a:rPr lang="en-CA" dirty="0"/>
            </a:br>
            <a:r>
              <a:rPr lang="en-CA" dirty="0"/>
              <a:t>*Further Dates to include </a:t>
            </a:r>
            <a:br>
              <a:rPr lang="en-CA" dirty="0"/>
            </a:br>
            <a:r>
              <a:rPr lang="en-CA" dirty="0"/>
              <a:t>March Holiday Break, </a:t>
            </a:r>
            <a:endParaRPr lang="en-US" dirty="0"/>
          </a:p>
        </p:txBody>
      </p:sp>
    </p:spTree>
    <p:extLst>
      <p:ext uri="{BB962C8B-B14F-4D97-AF65-F5344CB8AC3E}">
        <p14:creationId xmlns:p14="http://schemas.microsoft.com/office/powerpoint/2010/main" val="419386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3940-89AF-6549-B45E-0A17C8E0A379}"/>
              </a:ext>
            </a:extLst>
          </p:cNvPr>
          <p:cNvSpPr>
            <a:spLocks noGrp="1"/>
          </p:cNvSpPr>
          <p:nvPr>
            <p:ph type="title"/>
          </p:nvPr>
        </p:nvSpPr>
        <p:spPr/>
        <p:txBody>
          <a:bodyPr/>
          <a:lstStyle/>
          <a:p>
            <a:r>
              <a:rPr lang="en-US" dirty="0"/>
              <a:t>Contact Tracing </a:t>
            </a:r>
          </a:p>
        </p:txBody>
      </p:sp>
      <p:sp>
        <p:nvSpPr>
          <p:cNvPr id="3" name="Content Placeholder 2">
            <a:extLst>
              <a:ext uri="{FF2B5EF4-FFF2-40B4-BE49-F238E27FC236}">
                <a16:creationId xmlns:a16="http://schemas.microsoft.com/office/drawing/2014/main" id="{78983DC4-E7D0-484A-99E2-820D65A816FB}"/>
              </a:ext>
            </a:extLst>
          </p:cNvPr>
          <p:cNvSpPr>
            <a:spLocks noGrp="1"/>
          </p:cNvSpPr>
          <p:nvPr>
            <p:ph idx="1"/>
          </p:nvPr>
        </p:nvSpPr>
        <p:spPr/>
        <p:txBody>
          <a:bodyPr>
            <a:normAutofit lnSpcReduction="10000"/>
          </a:bodyPr>
          <a:lstStyle/>
          <a:p>
            <a:r>
              <a:rPr lang="en-US" dirty="0"/>
              <a:t>From Emily’s study we can conclude that contact tracing levels where </a:t>
            </a:r>
            <a:r>
              <a:rPr lang="en-US" dirty="0" err="1"/>
              <a:t>aprox</a:t>
            </a:r>
            <a:r>
              <a:rPr lang="en-US" dirty="0"/>
              <a:t> around these values from Jun-Dec</a:t>
            </a:r>
            <a:br>
              <a:rPr lang="en-US" dirty="0"/>
            </a:br>
            <a:br>
              <a:rPr lang="en-US" dirty="0"/>
            </a:br>
            <a:r>
              <a:rPr lang="en-CA" dirty="0" err="1"/>
              <a:t>t_eff_june</a:t>
            </a:r>
            <a:r>
              <a:rPr lang="en-CA" dirty="0"/>
              <a:t> = 0.50</a:t>
            </a:r>
          </a:p>
          <a:p>
            <a:r>
              <a:rPr lang="en-CA" dirty="0" err="1"/>
              <a:t>t_eff_july</a:t>
            </a:r>
            <a:r>
              <a:rPr lang="en-CA" dirty="0"/>
              <a:t> = 0.50</a:t>
            </a:r>
          </a:p>
          <a:p>
            <a:r>
              <a:rPr lang="en-CA" dirty="0" err="1"/>
              <a:t>t_eff_aug</a:t>
            </a:r>
            <a:r>
              <a:rPr lang="en-CA" dirty="0"/>
              <a:t> = 0.60</a:t>
            </a:r>
          </a:p>
          <a:p>
            <a:r>
              <a:rPr lang="en-CA" dirty="0" err="1"/>
              <a:t>t_eff_sept</a:t>
            </a:r>
            <a:r>
              <a:rPr lang="en-CA" dirty="0"/>
              <a:t> = 0.65</a:t>
            </a:r>
          </a:p>
          <a:p>
            <a:r>
              <a:rPr lang="en-CA" dirty="0" err="1"/>
              <a:t>t_eff_oct</a:t>
            </a:r>
            <a:r>
              <a:rPr lang="en-CA" dirty="0"/>
              <a:t> = 0.70</a:t>
            </a:r>
          </a:p>
          <a:p>
            <a:r>
              <a:rPr lang="en-CA" dirty="0" err="1"/>
              <a:t>t_eff_nov</a:t>
            </a:r>
            <a:r>
              <a:rPr lang="en-CA" dirty="0"/>
              <a:t> = 0.60</a:t>
            </a:r>
          </a:p>
          <a:p>
            <a:r>
              <a:rPr lang="en-CA" dirty="0" err="1"/>
              <a:t>t_eff_dec</a:t>
            </a:r>
            <a:r>
              <a:rPr lang="en-CA" dirty="0"/>
              <a:t> = 0.60</a:t>
            </a:r>
          </a:p>
          <a:p>
            <a:pPr marL="0" indent="0">
              <a:buNone/>
            </a:pPr>
            <a:endParaRPr lang="en-US" dirty="0"/>
          </a:p>
        </p:txBody>
      </p:sp>
    </p:spTree>
    <p:extLst>
      <p:ext uri="{BB962C8B-B14F-4D97-AF65-F5344CB8AC3E}">
        <p14:creationId xmlns:p14="http://schemas.microsoft.com/office/powerpoint/2010/main" val="85878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A285-F68E-2042-B9F1-C65A1C45FF73}"/>
              </a:ext>
            </a:extLst>
          </p:cNvPr>
          <p:cNvSpPr>
            <a:spLocks noGrp="1"/>
          </p:cNvSpPr>
          <p:nvPr>
            <p:ph type="title"/>
          </p:nvPr>
        </p:nvSpPr>
        <p:spPr/>
        <p:txBody>
          <a:bodyPr/>
          <a:lstStyle/>
          <a:p>
            <a:r>
              <a:rPr lang="en-US" dirty="0"/>
              <a:t>Proposed Beta Days </a:t>
            </a:r>
          </a:p>
        </p:txBody>
      </p:sp>
      <p:sp>
        <p:nvSpPr>
          <p:cNvPr id="3" name="Content Placeholder 2">
            <a:extLst>
              <a:ext uri="{FF2B5EF4-FFF2-40B4-BE49-F238E27FC236}">
                <a16:creationId xmlns:a16="http://schemas.microsoft.com/office/drawing/2014/main" id="{88A81CFA-5D7A-4E49-A814-66C668609712}"/>
              </a:ext>
            </a:extLst>
          </p:cNvPr>
          <p:cNvSpPr>
            <a:spLocks noGrp="1"/>
          </p:cNvSpPr>
          <p:nvPr>
            <p:ph idx="1"/>
          </p:nvPr>
        </p:nvSpPr>
        <p:spPr/>
        <p:txBody>
          <a:bodyPr>
            <a:normAutofit fontScale="55000" lnSpcReduction="20000"/>
          </a:bodyPr>
          <a:lstStyle/>
          <a:p>
            <a:r>
              <a:rPr lang="en-US" dirty="0"/>
              <a:t>These are the dates / weeks where we saw significant change in Rt and time periods where we saw transmission at it’s highest </a:t>
            </a:r>
            <a:br>
              <a:rPr lang="en-US" dirty="0"/>
            </a:br>
            <a:endParaRPr lang="en-US" dirty="0"/>
          </a:p>
          <a:p>
            <a:r>
              <a:rPr lang="en-CA" dirty="0"/>
              <a:t>2020-02-14 </a:t>
            </a:r>
          </a:p>
          <a:p>
            <a:r>
              <a:rPr lang="en-CA" dirty="0"/>
              <a:t>2020-03-20</a:t>
            </a:r>
          </a:p>
          <a:p>
            <a:r>
              <a:rPr lang="en-CA" dirty="0"/>
              <a:t>2020-04-17</a:t>
            </a:r>
          </a:p>
          <a:p>
            <a:r>
              <a:rPr lang="en-CA" dirty="0"/>
              <a:t>2020-07-17</a:t>
            </a:r>
          </a:p>
          <a:p>
            <a:r>
              <a:rPr lang="en-CA" dirty="0"/>
              <a:t>2020-08-26</a:t>
            </a:r>
          </a:p>
          <a:p>
            <a:r>
              <a:rPr lang="en-CA" dirty="0"/>
              <a:t>2020-09-04</a:t>
            </a:r>
          </a:p>
          <a:p>
            <a:r>
              <a:rPr lang="en-CA" dirty="0"/>
              <a:t>2020-10-16</a:t>
            </a:r>
          </a:p>
          <a:p>
            <a:r>
              <a:rPr lang="en-CA" dirty="0"/>
              <a:t>2020-11-06</a:t>
            </a:r>
          </a:p>
          <a:p>
            <a:r>
              <a:rPr lang="en-CA" dirty="0"/>
              <a:t>2020-12-26</a:t>
            </a:r>
          </a:p>
          <a:p>
            <a:r>
              <a:rPr lang="en-CA" dirty="0"/>
              <a:t>2021-01-11 </a:t>
            </a:r>
          </a:p>
          <a:p>
            <a:r>
              <a:rPr lang="en-CA" dirty="0"/>
              <a:t>2021-03-21 #March Break</a:t>
            </a:r>
          </a:p>
          <a:p>
            <a:r>
              <a:rPr lang="en-CA" dirty="0"/>
              <a:t>2021-07-04 #School Ending In July 2021</a:t>
            </a:r>
          </a:p>
          <a:p>
            <a:r>
              <a:rPr lang="en-CA" dirty="0"/>
              <a:t>2021-09-01 #School Reopening Sept 2021</a:t>
            </a:r>
          </a:p>
        </p:txBody>
      </p:sp>
    </p:spTree>
    <p:extLst>
      <p:ext uri="{BB962C8B-B14F-4D97-AF65-F5344CB8AC3E}">
        <p14:creationId xmlns:p14="http://schemas.microsoft.com/office/powerpoint/2010/main" val="1250222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7642</TotalTime>
  <Words>945</Words>
  <Application>Microsoft Macintosh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COVASIM Analysis P3</vt:lpstr>
      <vt:lpstr>COVASIM Parameters - Health </vt:lpstr>
      <vt:lpstr>COVASIM Parameters - Health </vt:lpstr>
      <vt:lpstr>Program Elements</vt:lpstr>
      <vt:lpstr>Known(s) / Assumptions</vt:lpstr>
      <vt:lpstr>How The Data Was Aggregated </vt:lpstr>
      <vt:lpstr>Intervention Dates </vt:lpstr>
      <vt:lpstr>Contact Tracing </vt:lpstr>
      <vt:lpstr>Proposed Beta Days </vt:lpstr>
      <vt:lpstr>Results From 01/13/2021</vt:lpstr>
      <vt:lpstr>Overlay of Rt calculated x Rt covasim  Baseline Simulation</vt:lpstr>
      <vt:lpstr>Overlay of simulated cases  30% Coverage Simulation</vt:lpstr>
      <vt:lpstr>Overlay of Rt calculated x Rt covasim  60% Compliance to masking </vt:lpstr>
      <vt:lpstr>Overlay of Rt calculated x Rt covasim  90% Compliance to masking </vt:lpstr>
      <vt:lpstr>Overlay of simulated cases  90% Coverage Simulation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COVASIM Analysis P2</dc:title>
  <dc:creator>Imran Juma</dc:creator>
  <cp:lastModifiedBy>Imran Juma</cp:lastModifiedBy>
  <cp:revision>23</cp:revision>
  <dcterms:created xsi:type="dcterms:W3CDTF">2020-10-20T22:50:42Z</dcterms:created>
  <dcterms:modified xsi:type="dcterms:W3CDTF">2021-01-19T02:09:22Z</dcterms:modified>
</cp:coreProperties>
</file>