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31"/>
    <p:restoredTop sz="94709"/>
  </p:normalViewPr>
  <p:slideViewPr>
    <p:cSldViewPr snapToGrid="0" snapToObjects="1">
      <p:cViewPr>
        <p:scale>
          <a:sx n="112" d="100"/>
          <a:sy n="112" d="100"/>
        </p:scale>
        <p:origin x="3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0460-76B2-4640-98DE-C7EB47ECE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D639E-9885-8A40-8653-EB745DAE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AB51-DEC0-8349-A6CD-F1ABD897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EA1E-81FE-4041-8438-A1CCF3A3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CD5D0-436D-9246-BF83-695D722C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0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153E-E9B5-164E-992E-0A4E2D0A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D48F8-CB84-AA40-A44D-513E563B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AD8D-EC09-F14E-9A72-253E7332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04DD-8398-924C-B71F-BEBA31B4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05FB-F323-C649-8408-D7A8F2D5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94E37-C1CE-2C46-B9E6-49BAA3109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68E21-5E5D-234B-B87D-8693CC7A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19E2-B8A9-324B-AD40-058E7ACD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2FF1-2509-F247-8C21-697213F4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1699-415B-4D4E-A123-BCC27697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11FA-8046-654C-975B-C31BD8F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C249-62FF-AA42-8124-EB84F351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8FA8-9CE7-E144-A786-0D60DBD0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93EC-9C0C-6C42-98A9-67C4A12C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EC7DC-50AE-E040-A1F8-A3C5FA54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598A-3399-0249-9610-E4B4094C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1EB9-ACE3-1B48-BF93-8CEC230F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000B-0628-2E4F-8686-FF024A16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C225D-966A-234B-9BDF-9D734F59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0E68-CC53-7F4B-B1F3-EDF078E6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6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3343-0B40-F546-AEED-DF3599AA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FC58-948D-5545-BD3C-676E03C4D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E08F-2F5B-AB4A-8DCA-36DCB47C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8FE4D-342D-DF4E-8948-C75D3C67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0234A-E4E1-6549-A90E-0C87A73D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E6D5-6A10-0B41-982D-450C4D98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4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9266-C4D2-864B-AB2C-1602A149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1C4C2-9302-2F41-8734-638B6964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D1B2A-3296-4241-8F6F-C3F3FFE78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9533-EE92-314E-B528-EAB66F285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6F2D5-FBD6-A142-8ED1-92A525AAA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063D6-CCF1-8944-88D7-EB579D75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B547B-8721-3149-BD95-74E20BA4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DF482-E4FE-6145-8FB9-4C801E59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FF3F-E25D-F24A-BD0E-437C9DC5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59FBD-D4F4-8145-9CF9-44D6CD68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DBFCC-06EB-1346-9E06-4AB5A5DB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96779-A585-B645-A8D0-13DE8144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EB0C9-047B-3D41-9EDA-7CA9F3BC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21A9E-5C64-8047-A085-B7F1CF4B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B8603-9D04-F446-8AC6-5B125B93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316E-520F-8147-BF76-4F762EC8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92D4-2093-5C4E-B625-0DA1F70F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2288A-31A5-6942-9424-113BC8AE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7BE3-1732-C943-8CB0-9B408C7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0D49-A378-D444-9B72-DDED248C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80843-A0D9-4F4B-ACD4-A8DE1793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1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5AB1-9016-384B-A62E-804B9A54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58355-10C4-674C-846D-76B1B8FF2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C9C39-DD59-A44B-A59C-25D59197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DE74C-9442-0647-A036-CEF52A8B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3E1F-0C4E-0B46-AAC4-07162C3F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BCA22-966D-4847-9F16-05C0078B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A645A-9C47-BC41-9181-37C3FB40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4D260-141C-3F40-9F00-08897005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381C-24C7-9C42-AE0C-FCBE33F90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0F5F-71D3-DC4F-B1A5-29D48719CDC0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0F02-F5B8-F245-98A8-652230BD3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76EA-2FBF-0649-8E10-D762DAF3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0447-0B66-1E40-945C-D0BA85F13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COVASIM Analysis 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3F68E-3010-274C-A7C4-00D315FF9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Produced: 01/10/2021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7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7D94-0F58-F440-B30B-14372CA4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 Dates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563E-82BD-4B45-B1FD-061C0CCC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These are dates that are chosen to have non pharmaceutical interventions(NPI’s) throughout the course of the </a:t>
            </a:r>
            <a:r>
              <a:rPr lang="en-US" dirty="0" err="1"/>
              <a:t>pendemic</a:t>
            </a:r>
            <a:r>
              <a:rPr lang="en-US" dirty="0"/>
              <a:t> that have had a significant impact on the rise of transmission and cases </a:t>
            </a:r>
          </a:p>
          <a:p>
            <a:r>
              <a:rPr lang="en-US" dirty="0"/>
              <a:t>2020-03-05 – Intervention of some basic testing begins </a:t>
            </a:r>
          </a:p>
          <a:p>
            <a:r>
              <a:rPr lang="en-US" dirty="0"/>
              <a:t>2020-04-05 – Increased testing occurs </a:t>
            </a:r>
          </a:p>
          <a:p>
            <a:r>
              <a:rPr lang="en-US" dirty="0"/>
              <a:t>2020-07-01 – Intervention of increased tracing and tracking </a:t>
            </a:r>
          </a:p>
          <a:p>
            <a:r>
              <a:rPr lang="en-US" dirty="0"/>
              <a:t>2020-07-15 – Mask wearing is beginning to take in effect </a:t>
            </a:r>
          </a:p>
          <a:p>
            <a:r>
              <a:rPr lang="en-US" dirty="0"/>
              <a:t>2020-08-15 – Mask wearing increased as bylaw takes in effect for Ontario</a:t>
            </a:r>
          </a:p>
          <a:p>
            <a:r>
              <a:rPr lang="en-US" dirty="0"/>
              <a:t>2020-09-11 – Secondary schools re-open </a:t>
            </a:r>
          </a:p>
          <a:p>
            <a:r>
              <a:rPr lang="en-US" dirty="0"/>
              <a:t>2020-10-23 – Holiday Lockdown Begins from late oct - Dec</a:t>
            </a:r>
          </a:p>
          <a:p>
            <a:r>
              <a:rPr lang="en-US" dirty="0"/>
              <a:t>2020-11-23 -- </a:t>
            </a:r>
            <a:r>
              <a:rPr lang="en-CA" dirty="0"/>
              <a:t>Ontario begins to lock down some portions of high risk cities</a:t>
            </a:r>
            <a:endParaRPr lang="en-US" dirty="0"/>
          </a:p>
          <a:p>
            <a:r>
              <a:rPr lang="en-US" dirty="0"/>
              <a:t>2020-12-26 -- </a:t>
            </a:r>
            <a:r>
              <a:rPr lang="en-CA" dirty="0"/>
              <a:t>Ontario enters into the holiday lockdown </a:t>
            </a:r>
            <a:endParaRPr lang="en-US" dirty="0"/>
          </a:p>
          <a:p>
            <a:r>
              <a:rPr lang="en-US" dirty="0"/>
              <a:t>2021-01-25 -- </a:t>
            </a:r>
            <a:r>
              <a:rPr lang="en-CA" dirty="0"/>
              <a:t>Ontario schools scheduled to reopen *Since change will no longer </a:t>
            </a:r>
            <a:r>
              <a:rPr lang="en-CA" dirty="0" err="1"/>
              <a:t>occure</a:t>
            </a:r>
            <a:r>
              <a:rPr lang="en-CA" dirty="0"/>
              <a:t>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*Further Dates to include </a:t>
            </a:r>
            <a:br>
              <a:rPr lang="en-CA" dirty="0"/>
            </a:br>
            <a:r>
              <a:rPr lang="en-CA" dirty="0"/>
              <a:t>March Holiday Break,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6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940-89AF-6549-B45E-0A17C8E0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Tracing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3DC4-E7D0-484A-99E2-820D65A8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Emily’s study we can conclude that contact tracing levels where </a:t>
            </a:r>
            <a:r>
              <a:rPr lang="en-US" dirty="0" err="1"/>
              <a:t>aprox</a:t>
            </a:r>
            <a:r>
              <a:rPr lang="en-US" dirty="0"/>
              <a:t> around these values from Jun-Dec</a:t>
            </a:r>
            <a:br>
              <a:rPr lang="en-US" dirty="0"/>
            </a:br>
            <a:br>
              <a:rPr lang="en-US" dirty="0"/>
            </a:br>
            <a:r>
              <a:rPr lang="en-CA" dirty="0" err="1"/>
              <a:t>t_eff_june</a:t>
            </a:r>
            <a:r>
              <a:rPr lang="en-CA" dirty="0"/>
              <a:t> = 0.50</a:t>
            </a:r>
          </a:p>
          <a:p>
            <a:r>
              <a:rPr lang="en-CA" dirty="0" err="1"/>
              <a:t>t_eff_july</a:t>
            </a:r>
            <a:r>
              <a:rPr lang="en-CA" dirty="0"/>
              <a:t> = 0.50</a:t>
            </a:r>
          </a:p>
          <a:p>
            <a:r>
              <a:rPr lang="en-CA" dirty="0" err="1"/>
              <a:t>t_eff_aug</a:t>
            </a:r>
            <a:r>
              <a:rPr lang="en-CA" dirty="0"/>
              <a:t> = 0.60</a:t>
            </a:r>
          </a:p>
          <a:p>
            <a:r>
              <a:rPr lang="en-CA" dirty="0" err="1"/>
              <a:t>t_eff_sept</a:t>
            </a:r>
            <a:r>
              <a:rPr lang="en-CA" dirty="0"/>
              <a:t> = 0.65</a:t>
            </a:r>
          </a:p>
          <a:p>
            <a:r>
              <a:rPr lang="en-CA" dirty="0" err="1"/>
              <a:t>t_eff_oct</a:t>
            </a:r>
            <a:r>
              <a:rPr lang="en-CA" dirty="0"/>
              <a:t> = 0.70</a:t>
            </a:r>
          </a:p>
          <a:p>
            <a:r>
              <a:rPr lang="en-CA" dirty="0" err="1"/>
              <a:t>t_eff_nov</a:t>
            </a:r>
            <a:r>
              <a:rPr lang="en-CA" dirty="0"/>
              <a:t> = 0.60</a:t>
            </a:r>
          </a:p>
          <a:p>
            <a:r>
              <a:rPr lang="en-CA" dirty="0" err="1"/>
              <a:t>t_eff_dec</a:t>
            </a:r>
            <a:r>
              <a:rPr lang="en-CA" dirty="0"/>
              <a:t> = 0.60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8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A285-F68E-2042-B9F1-C65A1C45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Beta Days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1CFA-5D7A-4E49-A814-66C66860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These are the dates / weeks where we saw significant change in Rt and time periods where we saw transmission at it’s highest </a:t>
            </a:r>
            <a:br>
              <a:rPr lang="en-US" dirty="0"/>
            </a:br>
            <a:endParaRPr lang="en-US" dirty="0"/>
          </a:p>
          <a:p>
            <a:r>
              <a:rPr lang="en-CA" dirty="0"/>
              <a:t>2020-03-20</a:t>
            </a:r>
          </a:p>
          <a:p>
            <a:r>
              <a:rPr lang="en-CA" dirty="0"/>
              <a:t>2020-04-17</a:t>
            </a:r>
          </a:p>
          <a:p>
            <a:r>
              <a:rPr lang="en-CA" dirty="0"/>
              <a:t>2020-07-17</a:t>
            </a:r>
          </a:p>
          <a:p>
            <a:r>
              <a:rPr lang="en-CA" dirty="0"/>
              <a:t>2020-08-26</a:t>
            </a:r>
          </a:p>
          <a:p>
            <a:r>
              <a:rPr lang="en-CA" dirty="0"/>
              <a:t>2020-09-04</a:t>
            </a:r>
          </a:p>
          <a:p>
            <a:r>
              <a:rPr lang="en-CA" dirty="0"/>
              <a:t>2020-10-16</a:t>
            </a:r>
          </a:p>
          <a:p>
            <a:r>
              <a:rPr lang="en-CA" dirty="0"/>
              <a:t>2020-11-06</a:t>
            </a:r>
          </a:p>
          <a:p>
            <a:r>
              <a:rPr lang="en-CA" dirty="0"/>
              <a:t>2020-12-26</a:t>
            </a:r>
          </a:p>
          <a:p>
            <a:r>
              <a:rPr lang="en-CA" dirty="0"/>
              <a:t>2021-01-11 #Periods that we expect to see rises again based on historical data as a result of proposed schools re-opening</a:t>
            </a:r>
          </a:p>
          <a:p>
            <a:r>
              <a:rPr lang="en-CA" dirty="0"/>
              <a:t>2021-03-21 #Periods that we expect to see rises again based on historical data as a result of march break gatherings </a:t>
            </a:r>
          </a:p>
          <a:p>
            <a:r>
              <a:rPr lang="en-CA" dirty="0"/>
              <a:t>2021-07-04 #Periods that we expect to see rises again based on historical data as a result of school ending and more summer gatherings </a:t>
            </a:r>
          </a:p>
          <a:p>
            <a:r>
              <a:rPr lang="en-CA" dirty="0"/>
              <a:t>2021-09-01 #Periods that we expect to see rises again based on historical data with school beginning again and more contacts increased </a:t>
            </a:r>
          </a:p>
        </p:txBody>
      </p:sp>
    </p:spTree>
    <p:extLst>
      <p:ext uri="{BB962C8B-B14F-4D97-AF65-F5344CB8AC3E}">
        <p14:creationId xmlns:p14="http://schemas.microsoft.com/office/powerpoint/2010/main" val="125022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5743-DFF9-D945-8D9D-E0A39EB0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graph from our Rt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4B3E-5CE5-2643-9651-3AD44E83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345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COVASIM Analysis P3</vt:lpstr>
      <vt:lpstr>Intervention Dates </vt:lpstr>
      <vt:lpstr>Contact Tracing </vt:lpstr>
      <vt:lpstr>Proposed Beta Days </vt:lpstr>
      <vt:lpstr>Insert graph from our Rt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COVASIM Analysis P2</dc:title>
  <dc:creator>Imran Juma</dc:creator>
  <cp:lastModifiedBy>Imran Juma</cp:lastModifiedBy>
  <cp:revision>11</cp:revision>
  <dcterms:created xsi:type="dcterms:W3CDTF">2020-10-20T22:50:42Z</dcterms:created>
  <dcterms:modified xsi:type="dcterms:W3CDTF">2021-01-11T01:19:44Z</dcterms:modified>
</cp:coreProperties>
</file>