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61" r:id="rId3"/>
    <p:sldId id="262" r:id="rId4"/>
    <p:sldId id="263" r:id="rId5"/>
    <p:sldId id="287" r:id="rId6"/>
    <p:sldId id="270" r:id="rId7"/>
    <p:sldId id="264" r:id="rId8"/>
    <p:sldId id="265" r:id="rId9"/>
    <p:sldId id="267" r:id="rId10"/>
    <p:sldId id="268" r:id="rId11"/>
    <p:sldId id="278" r:id="rId12"/>
    <p:sldId id="279" r:id="rId13"/>
    <p:sldId id="280" r:id="rId14"/>
    <p:sldId id="302" r:id="rId15"/>
    <p:sldId id="299" r:id="rId16"/>
    <p:sldId id="300" r:id="rId17"/>
    <p:sldId id="301" r:id="rId18"/>
    <p:sldId id="303" r:id="rId19"/>
    <p:sldId id="288" r:id="rId20"/>
    <p:sldId id="289" r:id="rId21"/>
    <p:sldId id="290" r:id="rId22"/>
    <p:sldId id="298" r:id="rId23"/>
    <p:sldId id="297" r:id="rId24"/>
    <p:sldId id="292" r:id="rId25"/>
    <p:sldId id="293" r:id="rId26"/>
    <p:sldId id="294" r:id="rId27"/>
    <p:sldId id="295" r:id="rId28"/>
    <p:sldId id="26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130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EA6DD-52F7-4ABD-8339-A33399FCE49F}" type="datetimeFigureOut">
              <a:rPr lang="en-IN" smtClean="0"/>
              <a:t>12-10-2023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D431F-1B60-4137-878C-9611D0C54A9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D431F-1B60-4137-878C-9611D0C54A95}"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D431F-1B60-4137-878C-9611D0C54A95}"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BB82348-515B-40CF-9304-DDC8EC8D1F0D}" type="datetime1">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58867-1DDC-4412-8EC2-97F2AFA6074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7672F6-114D-4B55-A4A0-9DC71327B14B}" type="datetime1">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58867-1DDC-4412-8EC2-97F2AFA6074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AD531A-EF45-4BB3-A9D5-2A28C21AD334}" type="datetime1">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58867-1DDC-4412-8EC2-97F2AFA6074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B3CC73-C0B2-4422-B491-E565AC52D64D}" type="datetime1">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58867-1DDC-4412-8EC2-97F2AFA6074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8A438-892F-4939-95DB-D91AF8D8FA3A}" type="datetime1">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58867-1DDC-4412-8EC2-97F2AFA6074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771C66-01B8-4889-B9E7-1A6F426E0E79}" type="datetime1">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58867-1DDC-4412-8EC2-97F2AFA6074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38E8C80-669D-469B-AA7E-7F90C8924E7A}" type="datetime1">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958867-1DDC-4412-8EC2-97F2AFA6074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B56C62B-4DE9-46CC-BD40-6EDB6EF74771}" type="datetime1">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958867-1DDC-4412-8EC2-97F2AFA6074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8C182-48BC-4847-B4DA-3BA30CA301ED}" type="datetime1">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958867-1DDC-4412-8EC2-97F2AFA6074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D62DAED-86B9-40AD-9402-64B8A6331B51}" type="datetime1">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58867-1DDC-4412-8EC2-97F2AFA6074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456D431-E94A-45E1-9D52-1E87D60DB36E}" type="datetime1">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58867-1DDC-4412-8EC2-97F2AFA6074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68A7745-7AD4-4C77-9664-0469B3053BD1}" type="datetime1">
              <a:rPr lang="en-IN" smtClean="0"/>
              <a:t>12-10-2023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958867-1DDC-4412-8EC2-97F2AFA6074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7766" y="394114"/>
            <a:ext cx="6858000" cy="766763"/>
          </a:xfrm>
        </p:spPr>
        <p:txBody>
          <a:bodyPr>
            <a:noAutofit/>
          </a:bodyPr>
          <a:lstStyle/>
          <a:p>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CARE: CARDIAC ATTACK RISK ESTIMATION USING MACHINE LEARNING</a:t>
            </a:r>
          </a:p>
        </p:txBody>
      </p:sp>
      <p:sp>
        <p:nvSpPr>
          <p:cNvPr id="3" name="Subtitle 2"/>
          <p:cNvSpPr>
            <a:spLocks noGrp="1"/>
          </p:cNvSpPr>
          <p:nvPr>
            <p:ph type="subTitle" idx="1"/>
          </p:nvPr>
        </p:nvSpPr>
        <p:spPr>
          <a:xfrm>
            <a:off x="3906690" y="3602949"/>
            <a:ext cx="5013790" cy="1920779"/>
          </a:xfrm>
        </p:spPr>
        <p:txBody>
          <a:bodyPr>
            <a:normAutofit fontScale="87500"/>
          </a:bodyPr>
          <a:lstStyle/>
          <a:p>
            <a:pPr>
              <a:lnSpc>
                <a:spcPct val="100000"/>
              </a:lnSpc>
              <a:spcBef>
                <a:spcPts val="0"/>
              </a:spcBef>
            </a:pPr>
            <a:r>
              <a:rPr lang="en-IN" sz="2200" b="1" dirty="0">
                <a:latin typeface="Times New Roman" panose="02020603050405020304" pitchFamily="18" charset="0"/>
                <a:cs typeface="Times New Roman" panose="02020603050405020304" pitchFamily="18" charset="0"/>
              </a:rPr>
              <a:t>Presented By</a:t>
            </a:r>
          </a:p>
          <a:p>
            <a:pPr>
              <a:lnSpc>
                <a:spcPct val="100000"/>
              </a:lnSpc>
              <a:spcBef>
                <a:spcPts val="0"/>
              </a:spcBef>
            </a:pPr>
            <a:endParaRPr lang="en-IN" sz="22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en-IN" sz="2200" dirty="0">
                <a:latin typeface="Times New Roman" panose="02020603050405020304" pitchFamily="18" charset="0"/>
                <a:cs typeface="Times New Roman" panose="02020603050405020304" pitchFamily="18" charset="0"/>
              </a:rPr>
              <a:t>PATAN IMRAN KHAN</a:t>
            </a:r>
            <a:r>
              <a:rPr lang="en-IN" sz="2200" dirty="0">
                <a:latin typeface="Times New Roman" panose="02020603050405020304" pitchFamily="18" charset="0"/>
                <a:cs typeface="Times New Roman" panose="02020603050405020304" pitchFamily="18" charset="0"/>
              </a:rPr>
              <a:t>      </a:t>
            </a:r>
            <a:r>
              <a:rPr lang="en-US" altLang="en-IN"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 </a:t>
            </a:r>
            <a:r>
              <a:rPr lang="en-US" altLang="en-IN"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20BQ1A12C</a:t>
            </a:r>
            <a:r>
              <a:rPr lang="en-US" altLang="en-IN" sz="2200" dirty="0">
                <a:latin typeface="Times New Roman" panose="02020603050405020304" pitchFamily="18" charset="0"/>
                <a:cs typeface="Times New Roman" panose="02020603050405020304" pitchFamily="18" charset="0"/>
              </a:rPr>
              <a:t>6</a:t>
            </a:r>
            <a:endParaRPr lang="en-IN" sz="22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en-IN" sz="2200" dirty="0">
                <a:latin typeface="Times New Roman" panose="02020603050405020304" pitchFamily="18" charset="0"/>
                <a:cs typeface="Times New Roman" panose="02020603050405020304" pitchFamily="18" charset="0"/>
              </a:rPr>
              <a:t>K. SURYA RATNA           </a:t>
            </a:r>
            <a:r>
              <a:rPr lang="en-IN" sz="2200" dirty="0">
                <a:latin typeface="Times New Roman" panose="02020603050405020304" pitchFamily="18" charset="0"/>
                <a:cs typeface="Times New Roman" panose="02020603050405020304" pitchFamily="18" charset="0"/>
              </a:rPr>
              <a:t>    </a:t>
            </a:r>
            <a:r>
              <a:rPr lang="en-US" altLang="en-IN"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a:t>
            </a:r>
            <a:r>
              <a:rPr lang="en-US" altLang="en-IN"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20BQ1A1</a:t>
            </a:r>
            <a:r>
              <a:rPr lang="en-US" altLang="en-IN" sz="2200" dirty="0">
                <a:latin typeface="Times New Roman" panose="02020603050405020304" pitchFamily="18" charset="0"/>
                <a:cs typeface="Times New Roman" panose="02020603050405020304" pitchFamily="18" charset="0"/>
              </a:rPr>
              <a:t>287</a:t>
            </a:r>
            <a:endParaRPr lang="en-IN" sz="22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en-IN" sz="2200" dirty="0">
                <a:latin typeface="Times New Roman" panose="02020603050405020304" pitchFamily="18" charset="0"/>
                <a:cs typeface="Times New Roman" panose="02020603050405020304" pitchFamily="18" charset="0"/>
              </a:rPr>
              <a:t>M.N.V YASASWI                  </a:t>
            </a:r>
            <a:r>
              <a:rPr lang="en-IN" sz="2200" dirty="0">
                <a:latin typeface="Times New Roman" panose="02020603050405020304" pitchFamily="18" charset="0"/>
                <a:cs typeface="Times New Roman" panose="02020603050405020304" pitchFamily="18" charset="0"/>
              </a:rPr>
              <a:t>- </a:t>
            </a:r>
            <a:r>
              <a:rPr lang="en-US" altLang="en-IN"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21BQ5A121</a:t>
            </a:r>
            <a:r>
              <a:rPr lang="en-US" altLang="en-IN" sz="2200" dirty="0">
                <a:latin typeface="Times New Roman" panose="02020603050405020304" pitchFamily="18" charset="0"/>
                <a:cs typeface="Times New Roman" panose="02020603050405020304" pitchFamily="18" charset="0"/>
              </a:rPr>
              <a:t>4</a:t>
            </a:r>
            <a:endParaRPr lang="en-IN" sz="22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en-IN" sz="2200" dirty="0">
                <a:latin typeface="Times New Roman" panose="02020603050405020304" pitchFamily="18" charset="0"/>
                <a:cs typeface="Times New Roman" panose="02020603050405020304" pitchFamily="18" charset="0"/>
              </a:rPr>
              <a:t>MEDA GOPI KRISHNA      </a:t>
            </a:r>
            <a:r>
              <a:rPr lang="en-IN" sz="2200" dirty="0">
                <a:latin typeface="Times New Roman" panose="02020603050405020304" pitchFamily="18" charset="0"/>
                <a:cs typeface="Times New Roman" panose="02020603050405020304" pitchFamily="18" charset="0"/>
              </a:rPr>
              <a:t> -</a:t>
            </a:r>
            <a:r>
              <a:rPr lang="en-US" altLang="en-IN"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20BQ1A12</a:t>
            </a:r>
            <a:r>
              <a:rPr lang="en-US" altLang="en-IN" sz="2200" dirty="0">
                <a:latin typeface="Times New Roman" panose="02020603050405020304" pitchFamily="18" charset="0"/>
                <a:cs typeface="Times New Roman" panose="02020603050405020304" pitchFamily="18" charset="0"/>
              </a:rPr>
              <a:t>A8</a:t>
            </a:r>
          </a:p>
        </p:txBody>
      </p:sp>
      <p:sp>
        <p:nvSpPr>
          <p:cNvPr id="4" name="TextBox 3"/>
          <p:cNvSpPr txBox="1"/>
          <p:nvPr/>
        </p:nvSpPr>
        <p:spPr>
          <a:xfrm>
            <a:off x="1524000" y="5425609"/>
            <a:ext cx="6643165" cy="1200329"/>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Department of Information Technology</a:t>
            </a:r>
          </a:p>
          <a:p>
            <a:pPr algn="ctr"/>
            <a:r>
              <a:rPr lang="en-IN" sz="2400" b="1" dirty="0" err="1">
                <a:latin typeface="Times New Roman" panose="02020603050405020304" pitchFamily="18" charset="0"/>
                <a:cs typeface="Times New Roman" panose="02020603050405020304" pitchFamily="18" charset="0"/>
              </a:rPr>
              <a:t>Vasireddy</a:t>
            </a:r>
            <a:r>
              <a:rPr lang="en-IN" sz="2400" b="1" dirty="0">
                <a:latin typeface="Times New Roman" panose="02020603050405020304" pitchFamily="18" charset="0"/>
                <a:cs typeface="Times New Roman" panose="02020603050405020304" pitchFamily="18" charset="0"/>
              </a:rPr>
              <a:t> Venkatadri Institute of Technology</a:t>
            </a:r>
          </a:p>
          <a:p>
            <a:pPr algn="ctr"/>
            <a:r>
              <a:rPr lang="en-IN" sz="2400" b="1" dirty="0" err="1">
                <a:latin typeface="Times New Roman" panose="02020603050405020304" pitchFamily="18" charset="0"/>
                <a:cs typeface="Times New Roman" panose="02020603050405020304" pitchFamily="18" charset="0"/>
              </a:rPr>
              <a:t>Padakakani</a:t>
            </a:r>
            <a:r>
              <a:rPr lang="en-IN" sz="2400" b="1" dirty="0">
                <a:latin typeface="Times New Roman" panose="02020603050405020304" pitchFamily="18" charset="0"/>
                <a:cs typeface="Times New Roman" panose="02020603050405020304" pitchFamily="18" charset="0"/>
              </a:rPr>
              <a:t> Mandal, </a:t>
            </a:r>
            <a:r>
              <a:rPr lang="en-IN" sz="2400" b="1" dirty="0" err="1">
                <a:latin typeface="Times New Roman" panose="02020603050405020304" pitchFamily="18" charset="0"/>
                <a:cs typeface="Times New Roman" panose="02020603050405020304" pitchFamily="18" charset="0"/>
              </a:rPr>
              <a:t>Namburu</a:t>
            </a:r>
            <a:r>
              <a:rPr lang="en-IN" sz="2400" b="1">
                <a:latin typeface="Times New Roman" panose="02020603050405020304" pitchFamily="18" charset="0"/>
                <a:cs typeface="Times New Roman" panose="02020603050405020304" pitchFamily="18" charset="0"/>
              </a:rPr>
              <a:t>, Guntur-522508</a:t>
            </a:r>
            <a:endParaRPr lang="en-IN" sz="24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289" y="1160877"/>
            <a:ext cx="1869415" cy="1304243"/>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p:nvPr/>
        </p:nvSpPr>
        <p:spPr>
          <a:xfrm>
            <a:off x="1524088" y="2465261"/>
            <a:ext cx="6074229" cy="130424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ts val="0"/>
              </a:spcBef>
            </a:pPr>
            <a:r>
              <a:rPr lang="en-IN" sz="2400" b="1" dirty="0">
                <a:latin typeface="Times New Roman" panose="02020603050405020304" pitchFamily="18" charset="0"/>
                <a:cs typeface="Times New Roman" panose="02020603050405020304" pitchFamily="18" charset="0"/>
              </a:rPr>
              <a:t>Under The Supervision  of </a:t>
            </a:r>
          </a:p>
          <a:p>
            <a:pPr>
              <a:lnSpc>
                <a:spcPct val="100000"/>
              </a:lnSpc>
              <a:spcBef>
                <a:spcPts val="0"/>
              </a:spcBef>
            </a:pPr>
            <a:r>
              <a:rPr lang="en-IN" sz="2400" dirty="0">
                <a:latin typeface="Times New Roman" panose="02020603050405020304" pitchFamily="18" charset="0"/>
                <a:cs typeface="Times New Roman" panose="02020603050405020304" pitchFamily="18" charset="0"/>
              </a:rPr>
              <a:t>Mr</a:t>
            </a:r>
            <a:r>
              <a:rPr lang="en-US" altLang="en-IN" sz="2400" dirty="0">
                <a:latin typeface="Times New Roman" panose="02020603050405020304" pitchFamily="18" charset="0"/>
                <a:cs typeface="Times New Roman" panose="02020603050405020304" pitchFamily="18" charset="0"/>
              </a:rPr>
              <a:t>.N.Ashok</a:t>
            </a:r>
            <a:r>
              <a:rPr lang="en-IN" sz="24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M.Tech</a:t>
            </a:r>
            <a:r>
              <a:rPr lang="en-IN" sz="1100" dirty="0">
                <a:latin typeface="Times New Roman" panose="02020603050405020304" pitchFamily="18" charset="0"/>
                <a:cs typeface="Times New Roman" panose="02020603050405020304" pitchFamily="18" charset="0"/>
              </a:rPr>
              <a:t>;</a:t>
            </a:r>
          </a:p>
          <a:p>
            <a:pPr>
              <a:lnSpc>
                <a:spcPct val="100000"/>
              </a:lnSpc>
              <a:spcBef>
                <a:spcPts val="0"/>
              </a:spcBef>
            </a:pPr>
            <a:r>
              <a:rPr lang="en-IN" sz="2400" dirty="0">
                <a:latin typeface="Times New Roman" panose="02020603050405020304" pitchFamily="18" charset="0"/>
                <a:cs typeface="Times New Roman" panose="02020603050405020304" pitchFamily="18" charset="0"/>
              </a:rPr>
              <a:t>Assistant Professor</a:t>
            </a:r>
          </a:p>
        </p:txBody>
      </p:sp>
      <p:sp>
        <p:nvSpPr>
          <p:cNvPr id="7" name="Slide Number Placeholder 6"/>
          <p:cNvSpPr>
            <a:spLocks noGrp="1"/>
          </p:cNvSpPr>
          <p:nvPr>
            <p:ph type="sldNum" sz="quarter" idx="12"/>
          </p:nvPr>
        </p:nvSpPr>
        <p:spPr/>
        <p:txBody>
          <a:bodyPr/>
          <a:lstStyle/>
          <a:p>
            <a:fld id="{31958867-1DDC-4412-8EC2-97F2AFA60749}"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0399"/>
            <a:ext cx="7886700" cy="468315"/>
          </a:xfrm>
        </p:spPr>
        <p:txBody>
          <a:bodyPr>
            <a:noAutofit/>
          </a:bodyPr>
          <a:lstStyle/>
          <a:p>
            <a:pPr algn="ctr"/>
            <a:r>
              <a:rPr lang="en-US" sz="3400" b="1" dirty="0">
                <a:latin typeface="Times New Roman" panose="02020603050405020304" pitchFamily="18" charset="0"/>
                <a:cs typeface="Times New Roman" panose="02020603050405020304" pitchFamily="18" charset="0"/>
              </a:rPr>
              <a:t>System Requirements</a:t>
            </a:r>
          </a:p>
        </p:txBody>
      </p:sp>
      <p:sp>
        <p:nvSpPr>
          <p:cNvPr id="7" name="Content Placeholder 6"/>
          <p:cNvSpPr>
            <a:spLocks noGrp="1"/>
          </p:cNvSpPr>
          <p:nvPr>
            <p:ph idx="1"/>
          </p:nvPr>
        </p:nvSpPr>
        <p:spPr>
          <a:xfrm>
            <a:off x="348343" y="1273628"/>
            <a:ext cx="8447314" cy="4310743"/>
          </a:xfrm>
        </p:spPr>
        <p:txBody>
          <a:bodyPr>
            <a:normAutofit lnSpcReduction="10000"/>
          </a:bodyPr>
          <a:lstStyle/>
          <a:p>
            <a:pPr marL="0" indent="0" algn="just">
              <a:buNone/>
            </a:pPr>
            <a:r>
              <a:rPr lang="en-IN" sz="2200" b="1" dirty="0">
                <a:latin typeface="Times New Roman" panose="02020603050405020304" pitchFamily="18" charset="0"/>
                <a:cs typeface="Times New Roman" panose="02020603050405020304" pitchFamily="18" charset="0"/>
              </a:rPr>
              <a:t>Hardware Configuration</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a:cs typeface="Times New Roman" panose="02020603050405020304"/>
              </a:rPr>
              <a:t>Disk Storage : 1TB</a:t>
            </a:r>
            <a:r>
              <a:rPr lang="en-IN" sz="2000" spc="-155" dirty="0">
                <a:latin typeface="Times New Roman" panose="02020603050405020304"/>
                <a:cs typeface="Times New Roman" panose="02020603050405020304"/>
              </a:rPr>
              <a:t> </a:t>
            </a:r>
            <a:r>
              <a:rPr lang="en-IN" sz="2000" spc="5" dirty="0">
                <a:latin typeface="Times New Roman" panose="02020603050405020304"/>
                <a:cs typeface="Times New Roman" panose="02020603050405020304"/>
              </a:rPr>
              <a:t>HDD or 256GB SSD</a:t>
            </a:r>
            <a:endParaRPr lang="en-IN" sz="2000" dirty="0">
              <a:latin typeface="Times New Roman" panose="02020603050405020304"/>
              <a:cs typeface="Times New Roman" panose="02020603050405020304"/>
            </a:endParaRPr>
          </a:p>
          <a:p>
            <a:pPr algn="just"/>
            <a:r>
              <a:rPr lang="en-IN" sz="2000" dirty="0">
                <a:latin typeface="Times New Roman" panose="02020603050405020304"/>
                <a:cs typeface="Times New Roman" panose="02020603050405020304"/>
              </a:rPr>
              <a:t>Ram : </a:t>
            </a:r>
            <a:r>
              <a:rPr lang="en-IN" sz="2000" spc="5" dirty="0">
                <a:latin typeface="Times New Roman" panose="02020603050405020304"/>
                <a:cs typeface="Times New Roman" panose="02020603050405020304"/>
              </a:rPr>
              <a:t>4GB </a:t>
            </a:r>
            <a:r>
              <a:rPr lang="en-IN" sz="2000" dirty="0">
                <a:latin typeface="Times New Roman" panose="02020603050405020304"/>
                <a:cs typeface="Times New Roman" panose="02020603050405020304"/>
              </a:rPr>
              <a:t>or</a:t>
            </a:r>
            <a:r>
              <a:rPr lang="en-IN" sz="2000" spc="-170" dirty="0">
                <a:latin typeface="Times New Roman" panose="02020603050405020304"/>
                <a:cs typeface="Times New Roman" panose="02020603050405020304"/>
              </a:rPr>
              <a:t> </a:t>
            </a:r>
            <a:r>
              <a:rPr lang="en-IN" sz="2000" dirty="0">
                <a:latin typeface="Times New Roman" panose="02020603050405020304"/>
                <a:cs typeface="Times New Roman" panose="02020603050405020304"/>
              </a:rPr>
              <a:t>above</a:t>
            </a:r>
          </a:p>
          <a:p>
            <a:pPr algn="just"/>
            <a:r>
              <a:rPr lang="en-IN" sz="2000" dirty="0">
                <a:latin typeface="Times New Roman" panose="02020603050405020304"/>
                <a:cs typeface="Times New Roman" panose="02020603050405020304"/>
              </a:rPr>
              <a:t>Processor : </a:t>
            </a:r>
            <a:r>
              <a:rPr lang="en-IN" sz="2000" spc="-5" dirty="0">
                <a:latin typeface="Times New Roman" panose="02020603050405020304"/>
                <a:cs typeface="Times New Roman" panose="02020603050405020304"/>
              </a:rPr>
              <a:t>i3 </a:t>
            </a:r>
            <a:r>
              <a:rPr lang="en-IN" sz="2000" dirty="0">
                <a:latin typeface="Times New Roman" panose="02020603050405020304"/>
                <a:cs typeface="Times New Roman" panose="02020603050405020304"/>
              </a:rPr>
              <a:t>or</a:t>
            </a:r>
            <a:r>
              <a:rPr lang="en-IN" sz="2000" spc="-200" dirty="0">
                <a:latin typeface="Times New Roman" panose="02020603050405020304"/>
                <a:cs typeface="Times New Roman" panose="02020603050405020304"/>
              </a:rPr>
              <a:t> </a:t>
            </a:r>
            <a:r>
              <a:rPr lang="en-IN" sz="2000" dirty="0">
                <a:latin typeface="Times New Roman" panose="02020603050405020304"/>
                <a:cs typeface="Times New Roman" panose="02020603050405020304"/>
              </a:rPr>
              <a:t>above</a:t>
            </a:r>
          </a:p>
          <a:p>
            <a:pPr algn="just"/>
            <a:endParaRPr lang="en-IN" sz="2000" b="1" dirty="0">
              <a:latin typeface="Times New Roman" panose="02020603050405020304" pitchFamily="18" charset="0"/>
              <a:cs typeface="Times New Roman" panose="02020603050405020304" pitchFamily="18" charset="0"/>
            </a:endParaRPr>
          </a:p>
          <a:p>
            <a:pPr marL="0" indent="0" algn="just">
              <a:buNone/>
            </a:pPr>
            <a:r>
              <a:rPr lang="en-IN" sz="2200" b="1" dirty="0">
                <a:latin typeface="Times New Roman" panose="02020603050405020304" pitchFamily="18" charset="0"/>
                <a:cs typeface="Times New Roman" panose="02020603050405020304" pitchFamily="18" charset="0"/>
              </a:rPr>
              <a:t>Software Configurations</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a:cs typeface="Times New Roman" panose="02020603050405020304"/>
              </a:rPr>
              <a:t>Operating</a:t>
            </a:r>
            <a:r>
              <a:rPr lang="en-US" sz="2000" spc="-75" dirty="0">
                <a:latin typeface="Times New Roman" panose="02020603050405020304"/>
                <a:cs typeface="Times New Roman" panose="02020603050405020304"/>
              </a:rPr>
              <a:t> </a:t>
            </a:r>
            <a:r>
              <a:rPr lang="en-US" sz="2000" dirty="0">
                <a:latin typeface="Times New Roman" panose="02020603050405020304"/>
                <a:cs typeface="Times New Roman" panose="02020603050405020304"/>
              </a:rPr>
              <a:t>System</a:t>
            </a:r>
            <a:r>
              <a:rPr lang="en-US" sz="2000" spc="-15" dirty="0">
                <a:latin typeface="Times New Roman" panose="02020603050405020304"/>
                <a:cs typeface="Times New Roman" panose="02020603050405020304"/>
              </a:rPr>
              <a:t> </a:t>
            </a:r>
            <a:r>
              <a:rPr lang="en-US" sz="2000" dirty="0">
                <a:latin typeface="Times New Roman" panose="02020603050405020304"/>
                <a:cs typeface="Times New Roman" panose="02020603050405020304"/>
              </a:rPr>
              <a:t>:</a:t>
            </a:r>
            <a:r>
              <a:rPr lang="en-US" sz="2000" spc="-30" dirty="0">
                <a:latin typeface="Times New Roman" panose="02020603050405020304"/>
                <a:cs typeface="Times New Roman" panose="02020603050405020304"/>
              </a:rPr>
              <a:t> </a:t>
            </a:r>
            <a:r>
              <a:rPr lang="en-US" sz="2000" dirty="0">
                <a:latin typeface="Times New Roman" panose="02020603050405020304"/>
                <a:cs typeface="Times New Roman" panose="02020603050405020304"/>
              </a:rPr>
              <a:t>Microsoft</a:t>
            </a:r>
            <a:r>
              <a:rPr lang="en-US" sz="2000" spc="-140" dirty="0">
                <a:latin typeface="Times New Roman" panose="02020603050405020304"/>
                <a:cs typeface="Times New Roman" panose="02020603050405020304"/>
              </a:rPr>
              <a:t> </a:t>
            </a:r>
            <a:r>
              <a:rPr lang="en-US" sz="2000" spc="-20" dirty="0">
                <a:latin typeface="Times New Roman" panose="02020603050405020304"/>
                <a:cs typeface="Times New Roman" panose="02020603050405020304"/>
              </a:rPr>
              <a:t>Windows</a:t>
            </a:r>
            <a:r>
              <a:rPr lang="en-US" sz="2000" spc="-150" dirty="0">
                <a:latin typeface="Times New Roman" panose="02020603050405020304"/>
                <a:cs typeface="Times New Roman" panose="02020603050405020304"/>
              </a:rPr>
              <a:t> </a:t>
            </a:r>
            <a:r>
              <a:rPr lang="en-US" sz="2000" dirty="0">
                <a:latin typeface="Times New Roman" panose="02020603050405020304"/>
                <a:cs typeface="Times New Roman" panose="02020603050405020304"/>
              </a:rPr>
              <a:t>08</a:t>
            </a:r>
            <a:r>
              <a:rPr lang="en-US" sz="2000" spc="-5" dirty="0">
                <a:latin typeface="Times New Roman" panose="02020603050405020304"/>
                <a:cs typeface="Times New Roman" panose="02020603050405020304"/>
              </a:rPr>
              <a:t> </a:t>
            </a:r>
            <a:r>
              <a:rPr lang="en-US" sz="2000" dirty="0">
                <a:latin typeface="Times New Roman" panose="02020603050405020304"/>
                <a:cs typeface="Times New Roman" panose="02020603050405020304"/>
              </a:rPr>
              <a:t>or</a:t>
            </a:r>
            <a:r>
              <a:rPr lang="en-US" sz="2000" spc="-25" dirty="0">
                <a:latin typeface="Times New Roman" panose="02020603050405020304"/>
                <a:cs typeface="Times New Roman" panose="02020603050405020304"/>
              </a:rPr>
              <a:t> </a:t>
            </a:r>
            <a:r>
              <a:rPr lang="en-US" sz="2000" dirty="0">
                <a:latin typeface="Times New Roman" panose="02020603050405020304"/>
                <a:cs typeface="Times New Roman" panose="02020603050405020304"/>
              </a:rPr>
              <a:t>above</a:t>
            </a:r>
          </a:p>
          <a:p>
            <a:pPr algn="just"/>
            <a:r>
              <a:rPr lang="en-IN" sz="2000" dirty="0">
                <a:latin typeface="Times New Roman" panose="02020603050405020304"/>
                <a:cs typeface="Times New Roman" panose="02020603050405020304"/>
              </a:rPr>
              <a:t>Code Editor : Google colab</a:t>
            </a:r>
          </a:p>
          <a:p>
            <a:pPr algn="just"/>
            <a:r>
              <a:rPr lang="en-US" sz="2000" dirty="0">
                <a:latin typeface="Times New Roman" panose="02020603050405020304"/>
                <a:cs typeface="Times New Roman" panose="02020603050405020304"/>
              </a:rPr>
              <a:t>Languages : Python 3.7 or</a:t>
            </a:r>
            <a:r>
              <a:rPr lang="en-US" sz="2000" spc="-210" dirty="0">
                <a:latin typeface="Times New Roman" panose="02020603050405020304"/>
                <a:cs typeface="Times New Roman" panose="02020603050405020304"/>
              </a:rPr>
              <a:t> </a:t>
            </a:r>
            <a:r>
              <a:rPr lang="en-US" sz="2000" dirty="0">
                <a:latin typeface="Times New Roman" panose="02020603050405020304"/>
                <a:cs typeface="Times New Roman" panose="02020603050405020304"/>
              </a:rPr>
              <a:t>above</a:t>
            </a:r>
          </a:p>
          <a:p>
            <a:pPr algn="just"/>
            <a:r>
              <a:rPr lang="en-IN" sz="2000" dirty="0">
                <a:latin typeface="Times New Roman" panose="02020603050405020304"/>
                <a:cs typeface="Times New Roman" panose="02020603050405020304"/>
              </a:rPr>
              <a:t>Libraries : </a:t>
            </a:r>
            <a:r>
              <a:rPr lang="en-IN" sz="2000" dirty="0" err="1">
                <a:latin typeface="Times New Roman" panose="02020603050405020304"/>
                <a:cs typeface="Times New Roman" panose="02020603050405020304"/>
              </a:rPr>
              <a:t>Sklearn</a:t>
            </a:r>
            <a:r>
              <a:rPr lang="en-IN" sz="2000" dirty="0">
                <a:latin typeface="Times New Roman" panose="02020603050405020304"/>
                <a:cs typeface="Times New Roman" panose="02020603050405020304"/>
              </a:rPr>
              <a:t>, </a:t>
            </a:r>
            <a:r>
              <a:rPr lang="en-IN" sz="2000" spc="-45" dirty="0" err="1">
                <a:latin typeface="Times New Roman" panose="02020603050405020304"/>
                <a:cs typeface="Times New Roman" panose="02020603050405020304"/>
              </a:rPr>
              <a:t>Borutapy</a:t>
            </a:r>
            <a:r>
              <a:rPr lang="en-IN" sz="2000" spc="-45" dirty="0">
                <a:latin typeface="Times New Roman" panose="02020603050405020304"/>
                <a:cs typeface="Times New Roman" panose="02020603050405020304"/>
              </a:rPr>
              <a:t>, </a:t>
            </a:r>
            <a:r>
              <a:rPr lang="en-IN" sz="2000" spc="-10" dirty="0">
                <a:latin typeface="Times New Roman" panose="02020603050405020304"/>
                <a:cs typeface="Times New Roman" panose="02020603050405020304"/>
              </a:rPr>
              <a:t>Matplotlib.</a:t>
            </a:r>
            <a:endParaRPr lang="en-IN" sz="2000" dirty="0">
              <a:latin typeface="Times New Roman" panose="02020603050405020304"/>
              <a:cs typeface="Times New Roman" panose="02020603050405020304"/>
            </a:endParaRPr>
          </a:p>
          <a:p>
            <a:pPr algn="just"/>
            <a:endParaRPr lang="en-IN"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31958867-1DDC-4412-8EC2-97F2AFA60749}"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
            <a:ext cx="7886700" cy="1691640"/>
          </a:xfrm>
        </p:spPr>
        <p:txBody>
          <a:bodyPr/>
          <a:lstStyle/>
          <a:p>
            <a:r>
              <a:rPr lang="en-IN" altLang="en-US">
                <a:latin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cs typeface="Times New Roman" panose="02020603050405020304" pitchFamily="18" charset="0"/>
                <a:sym typeface="+mn-ea"/>
              </a:rPr>
              <a:t>UseCase Diagram</a:t>
            </a:r>
            <a:br>
              <a:rPr lang="en-US">
                <a:latin typeface="Times New Roman" panose="02020603050405020304" pitchFamily="18" charset="0"/>
                <a:cs typeface="Times New Roman" panose="02020603050405020304" pitchFamily="18" charset="0"/>
              </a:rPr>
            </a:br>
            <a:endParaRPr lang="en-US"/>
          </a:p>
        </p:txBody>
      </p:sp>
      <p:sp>
        <p:nvSpPr>
          <p:cNvPr id="4" name="Slide Number Placeholder 3"/>
          <p:cNvSpPr>
            <a:spLocks noGrp="1"/>
          </p:cNvSpPr>
          <p:nvPr>
            <p:ph type="sldNum" sz="quarter" idx="12"/>
          </p:nvPr>
        </p:nvSpPr>
        <p:spPr/>
        <p:txBody>
          <a:bodyPr/>
          <a:lstStyle/>
          <a:p>
            <a:fld id="{31958867-1DDC-4412-8EC2-97F2AFA60749}" type="slidenum">
              <a:rPr lang="en-IN" smtClean="0"/>
              <a:t>11</a:t>
            </a:fld>
            <a:endParaRPr lang="en-IN"/>
          </a:p>
        </p:txBody>
      </p:sp>
      <p:pic>
        <p:nvPicPr>
          <p:cNvPr id="8" name="Content Placeholder 7" descr="usecase12c6"/>
          <p:cNvPicPr>
            <a:picLocks noGrp="1" noChangeAspect="1"/>
          </p:cNvPicPr>
          <p:nvPr>
            <p:ph idx="1"/>
          </p:nvPr>
        </p:nvPicPr>
        <p:blipFill>
          <a:blip r:embed="rId2"/>
          <a:stretch>
            <a:fillRect/>
          </a:stretch>
        </p:blipFill>
        <p:spPr>
          <a:xfrm>
            <a:off x="190500" y="1522731"/>
            <a:ext cx="8515985" cy="4833620"/>
          </a:xfrm>
          <a:prstGeom prst="rect">
            <a:avLst/>
          </a:prstGeom>
        </p:spPr>
      </p:pic>
      <p:sp>
        <p:nvSpPr>
          <p:cNvPr id="5" name="Rectangle 4"/>
          <p:cNvSpPr/>
          <p:nvPr/>
        </p:nvSpPr>
        <p:spPr>
          <a:xfrm>
            <a:off x="4299267" y="1192213"/>
            <a:ext cx="4502785" cy="5283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10"/>
            <a:ext cx="7886700" cy="1063625"/>
          </a:xfrm>
        </p:spPr>
        <p:txBody>
          <a:bodyPr/>
          <a:lstStyle/>
          <a:p>
            <a:r>
              <a:rPr lang="en-IN" altLang="en-US">
                <a:latin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cs typeface="Times New Roman" panose="02020603050405020304" pitchFamily="18" charset="0"/>
                <a:sym typeface="+mn-ea"/>
              </a:rPr>
              <a:t>Class Diagram</a:t>
            </a:r>
            <a:endParaRPr lang="en-US"/>
          </a:p>
        </p:txBody>
      </p:sp>
      <p:sp>
        <p:nvSpPr>
          <p:cNvPr id="4" name="Slide Number Placeholder 3"/>
          <p:cNvSpPr>
            <a:spLocks noGrp="1"/>
          </p:cNvSpPr>
          <p:nvPr>
            <p:ph type="sldNum" sz="quarter" idx="12"/>
          </p:nvPr>
        </p:nvSpPr>
        <p:spPr/>
        <p:txBody>
          <a:bodyPr/>
          <a:lstStyle/>
          <a:p>
            <a:fld id="{31958867-1DDC-4412-8EC2-97F2AFA60749}" type="slidenum">
              <a:rPr lang="en-IN" smtClean="0"/>
              <a:t>12</a:t>
            </a:fld>
            <a:endParaRPr lang="en-IN"/>
          </a:p>
        </p:txBody>
      </p:sp>
      <p:pic>
        <p:nvPicPr>
          <p:cNvPr id="7" name="Content Placeholder 6" descr="class12c6"/>
          <p:cNvPicPr>
            <a:picLocks noGrp="1" noChangeAspect="1"/>
          </p:cNvPicPr>
          <p:nvPr>
            <p:ph idx="1"/>
          </p:nvPr>
        </p:nvPicPr>
        <p:blipFill>
          <a:blip r:embed="rId2"/>
          <a:stretch>
            <a:fillRect/>
          </a:stretch>
        </p:blipFill>
        <p:spPr>
          <a:xfrm>
            <a:off x="2133600" y="1094740"/>
            <a:ext cx="4324350" cy="50965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691005"/>
          </a:xfrm>
        </p:spPr>
        <p:txBody>
          <a:bodyPr/>
          <a:lstStyle/>
          <a:p>
            <a:r>
              <a:rPr lang="en-IN" altLang="en-US">
                <a:latin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cs typeface="Times New Roman" panose="02020603050405020304" pitchFamily="18" charset="0"/>
                <a:sym typeface="+mn-ea"/>
              </a:rPr>
              <a:t>Sequence Diagram</a:t>
            </a:r>
            <a:endParaRPr lang="en-US"/>
          </a:p>
        </p:txBody>
      </p:sp>
      <p:sp>
        <p:nvSpPr>
          <p:cNvPr id="4" name="Slide Number Placeholder 3"/>
          <p:cNvSpPr>
            <a:spLocks noGrp="1"/>
          </p:cNvSpPr>
          <p:nvPr>
            <p:ph type="sldNum" sz="quarter" idx="12"/>
          </p:nvPr>
        </p:nvSpPr>
        <p:spPr/>
        <p:txBody>
          <a:bodyPr/>
          <a:lstStyle/>
          <a:p>
            <a:fld id="{31958867-1DDC-4412-8EC2-97F2AFA60749}" type="slidenum">
              <a:rPr lang="en-IN" smtClean="0"/>
              <a:t>13</a:t>
            </a:fld>
            <a:endParaRPr lang="en-IN"/>
          </a:p>
        </p:txBody>
      </p:sp>
      <p:pic>
        <p:nvPicPr>
          <p:cNvPr id="6" name="Content Placeholder 5" descr="SEQ"/>
          <p:cNvPicPr>
            <a:picLocks noGrp="1" noChangeAspect="1"/>
          </p:cNvPicPr>
          <p:nvPr>
            <p:ph idx="1"/>
          </p:nvPr>
        </p:nvPicPr>
        <p:blipFill>
          <a:blip r:embed="rId2"/>
          <a:stretch>
            <a:fillRect/>
          </a:stretch>
        </p:blipFill>
        <p:spPr>
          <a:xfrm>
            <a:off x="466090" y="1680731"/>
            <a:ext cx="8335645" cy="4231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DC27-168B-2DB7-9882-A83047F56F38}"/>
              </a:ext>
            </a:extLst>
          </p:cNvPr>
          <p:cNvSpPr>
            <a:spLocks noGrp="1"/>
          </p:cNvSpPr>
          <p:nvPr>
            <p:ph type="title"/>
          </p:nvPr>
        </p:nvSpPr>
        <p:spPr>
          <a:xfrm>
            <a:off x="628650" y="365127"/>
            <a:ext cx="7886700" cy="703278"/>
          </a:xfrm>
        </p:spPr>
        <p:txBody>
          <a:bodyPr/>
          <a:lstStyle/>
          <a:p>
            <a:r>
              <a:rPr lang="en-IN" b="1" dirty="0">
                <a:latin typeface="Times New Roman" panose="02020603050405020304" pitchFamily="18" charset="0"/>
                <a:ea typeface="Tahoma" panose="020B0604030504040204" pitchFamily="34" charset="0"/>
                <a:cs typeface="Times New Roman" panose="02020603050405020304" pitchFamily="18" charset="0"/>
              </a:rPr>
              <a:t>                     Implementation</a:t>
            </a:r>
          </a:p>
        </p:txBody>
      </p:sp>
      <p:pic>
        <p:nvPicPr>
          <p:cNvPr id="8" name="Content Placeholder 7">
            <a:extLst>
              <a:ext uri="{FF2B5EF4-FFF2-40B4-BE49-F238E27FC236}">
                <a16:creationId xmlns:a16="http://schemas.microsoft.com/office/drawing/2014/main" id="{750F81A7-E093-0A82-A6FC-8C2743172E58}"/>
              </a:ext>
            </a:extLst>
          </p:cNvPr>
          <p:cNvPicPr>
            <a:picLocks noGrp="1" noChangeAspect="1"/>
          </p:cNvPicPr>
          <p:nvPr>
            <p:ph idx="1"/>
          </p:nvPr>
        </p:nvPicPr>
        <p:blipFill>
          <a:blip r:embed="rId2"/>
          <a:stretch>
            <a:fillRect/>
          </a:stretch>
        </p:blipFill>
        <p:spPr>
          <a:xfrm>
            <a:off x="367848" y="3626080"/>
            <a:ext cx="8593271" cy="2217998"/>
          </a:xfrm>
        </p:spPr>
      </p:pic>
      <p:sp>
        <p:nvSpPr>
          <p:cNvPr id="4" name="Slide Number Placeholder 3">
            <a:extLst>
              <a:ext uri="{FF2B5EF4-FFF2-40B4-BE49-F238E27FC236}">
                <a16:creationId xmlns:a16="http://schemas.microsoft.com/office/drawing/2014/main" id="{87461BD5-E1F0-6705-1871-01C4665F4575}"/>
              </a:ext>
            </a:extLst>
          </p:cNvPr>
          <p:cNvSpPr>
            <a:spLocks noGrp="1"/>
          </p:cNvSpPr>
          <p:nvPr>
            <p:ph type="sldNum" sz="quarter" idx="12"/>
          </p:nvPr>
        </p:nvSpPr>
        <p:spPr/>
        <p:txBody>
          <a:bodyPr/>
          <a:lstStyle/>
          <a:p>
            <a:fld id="{31958867-1DDC-4412-8EC2-97F2AFA60749}" type="slidenum">
              <a:rPr lang="en-IN" smtClean="0"/>
              <a:t>14</a:t>
            </a:fld>
            <a:endParaRPr lang="en-IN"/>
          </a:p>
        </p:txBody>
      </p:sp>
      <p:pic>
        <p:nvPicPr>
          <p:cNvPr id="6" name="Picture 5">
            <a:extLst>
              <a:ext uri="{FF2B5EF4-FFF2-40B4-BE49-F238E27FC236}">
                <a16:creationId xmlns:a16="http://schemas.microsoft.com/office/drawing/2014/main" id="{F58C7C41-0E58-10B2-9022-DE5A1D5C8A81}"/>
              </a:ext>
            </a:extLst>
          </p:cNvPr>
          <p:cNvPicPr>
            <a:picLocks noChangeAspect="1"/>
          </p:cNvPicPr>
          <p:nvPr/>
        </p:nvPicPr>
        <p:blipFill>
          <a:blip r:embed="rId3"/>
          <a:stretch>
            <a:fillRect/>
          </a:stretch>
        </p:blipFill>
        <p:spPr>
          <a:xfrm>
            <a:off x="334160" y="1578508"/>
            <a:ext cx="8660648" cy="1371670"/>
          </a:xfrm>
          <a:prstGeom prst="rect">
            <a:avLst/>
          </a:prstGeom>
        </p:spPr>
      </p:pic>
      <p:sp>
        <p:nvSpPr>
          <p:cNvPr id="12" name="TextBox 11">
            <a:extLst>
              <a:ext uri="{FF2B5EF4-FFF2-40B4-BE49-F238E27FC236}">
                <a16:creationId xmlns:a16="http://schemas.microsoft.com/office/drawing/2014/main" id="{32250C8C-DA5D-064B-684A-2464FDBDF4FE}"/>
              </a:ext>
            </a:extLst>
          </p:cNvPr>
          <p:cNvSpPr txBox="1"/>
          <p:nvPr/>
        </p:nvSpPr>
        <p:spPr>
          <a:xfrm>
            <a:off x="255070" y="1209176"/>
            <a:ext cx="4572000" cy="384721"/>
          </a:xfrm>
          <a:prstGeom prst="rect">
            <a:avLst/>
          </a:prstGeom>
          <a:noFill/>
        </p:spPr>
        <p:txBody>
          <a:bodyPr wrap="square">
            <a:spAutoFit/>
          </a:bodyPr>
          <a:lstStyle/>
          <a:p>
            <a:r>
              <a:rPr lang="en-IN" sz="1900" dirty="0">
                <a:latin typeface="Times New Roman" panose="02020603050405020304" pitchFamily="18" charset="0"/>
                <a:cs typeface="Times New Roman" panose="02020603050405020304" pitchFamily="18" charset="0"/>
              </a:rPr>
              <a:t>step 1.Library Import and Environment</a:t>
            </a:r>
          </a:p>
        </p:txBody>
      </p:sp>
      <p:sp>
        <p:nvSpPr>
          <p:cNvPr id="14" name="TextBox 13">
            <a:extLst>
              <a:ext uri="{FF2B5EF4-FFF2-40B4-BE49-F238E27FC236}">
                <a16:creationId xmlns:a16="http://schemas.microsoft.com/office/drawing/2014/main" id="{619F7033-907A-F680-72F6-F548A6745D3F}"/>
              </a:ext>
            </a:extLst>
          </p:cNvPr>
          <p:cNvSpPr txBox="1"/>
          <p:nvPr/>
        </p:nvSpPr>
        <p:spPr>
          <a:xfrm>
            <a:off x="255070" y="3172000"/>
            <a:ext cx="4572000" cy="384721"/>
          </a:xfrm>
          <a:prstGeom prst="rect">
            <a:avLst/>
          </a:prstGeom>
          <a:noFill/>
        </p:spPr>
        <p:txBody>
          <a:bodyPr wrap="square">
            <a:spAutoFit/>
          </a:bodyPr>
          <a:lstStyle/>
          <a:p>
            <a:r>
              <a:rPr lang="en-IN" sz="1900" dirty="0">
                <a:latin typeface="Times New Roman" panose="02020603050405020304" pitchFamily="18" charset="0"/>
                <a:cs typeface="Times New Roman" panose="02020603050405020304" pitchFamily="18" charset="0"/>
              </a:rPr>
              <a:t>step 2.Data Loading</a:t>
            </a:r>
          </a:p>
        </p:txBody>
      </p:sp>
    </p:spTree>
    <p:extLst>
      <p:ext uri="{BB962C8B-B14F-4D97-AF65-F5344CB8AC3E}">
        <p14:creationId xmlns:p14="http://schemas.microsoft.com/office/powerpoint/2010/main" val="316811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C6D3-C540-451D-3E4A-A05B8DC630D0}"/>
              </a:ext>
            </a:extLst>
          </p:cNvPr>
          <p:cNvSpPr>
            <a:spLocks noGrp="1"/>
          </p:cNvSpPr>
          <p:nvPr>
            <p:ph type="title"/>
          </p:nvPr>
        </p:nvSpPr>
        <p:spPr>
          <a:xfrm>
            <a:off x="628650" y="365126"/>
            <a:ext cx="7886700" cy="68011"/>
          </a:xfrm>
        </p:spPr>
        <p:txBody>
          <a:bodyPr>
            <a:normAutofit fontScale="90000"/>
          </a:bodyPr>
          <a:lstStyle/>
          <a:p>
            <a:endParaRPr lang="en-IN" dirty="0"/>
          </a:p>
        </p:txBody>
      </p:sp>
      <p:pic>
        <p:nvPicPr>
          <p:cNvPr id="6" name="Content Placeholder 5">
            <a:extLst>
              <a:ext uri="{FF2B5EF4-FFF2-40B4-BE49-F238E27FC236}">
                <a16:creationId xmlns:a16="http://schemas.microsoft.com/office/drawing/2014/main" id="{A0D6CC56-BD5B-C165-781F-6EAF45A7E4BD}"/>
              </a:ext>
            </a:extLst>
          </p:cNvPr>
          <p:cNvPicPr>
            <a:picLocks noGrp="1" noChangeAspect="1"/>
          </p:cNvPicPr>
          <p:nvPr>
            <p:ph idx="1"/>
          </p:nvPr>
        </p:nvPicPr>
        <p:blipFill>
          <a:blip r:embed="rId2"/>
          <a:stretch>
            <a:fillRect/>
          </a:stretch>
        </p:blipFill>
        <p:spPr>
          <a:xfrm>
            <a:off x="370272" y="804335"/>
            <a:ext cx="8278027" cy="1559617"/>
          </a:xfrm>
        </p:spPr>
      </p:pic>
      <p:sp>
        <p:nvSpPr>
          <p:cNvPr id="4" name="Slide Number Placeholder 3">
            <a:extLst>
              <a:ext uri="{FF2B5EF4-FFF2-40B4-BE49-F238E27FC236}">
                <a16:creationId xmlns:a16="http://schemas.microsoft.com/office/drawing/2014/main" id="{E902247D-8A6F-DD56-879C-B3DC8607802F}"/>
              </a:ext>
            </a:extLst>
          </p:cNvPr>
          <p:cNvSpPr>
            <a:spLocks noGrp="1"/>
          </p:cNvSpPr>
          <p:nvPr>
            <p:ph type="sldNum" sz="quarter" idx="12"/>
          </p:nvPr>
        </p:nvSpPr>
        <p:spPr/>
        <p:txBody>
          <a:bodyPr/>
          <a:lstStyle/>
          <a:p>
            <a:fld id="{31958867-1DDC-4412-8EC2-97F2AFA60749}" type="slidenum">
              <a:rPr lang="en-IN" smtClean="0"/>
              <a:t>15</a:t>
            </a:fld>
            <a:endParaRPr lang="en-IN"/>
          </a:p>
        </p:txBody>
      </p:sp>
      <p:sp>
        <p:nvSpPr>
          <p:cNvPr id="8" name="TextBox 7">
            <a:extLst>
              <a:ext uri="{FF2B5EF4-FFF2-40B4-BE49-F238E27FC236}">
                <a16:creationId xmlns:a16="http://schemas.microsoft.com/office/drawing/2014/main" id="{DB87F12B-903E-86C8-95C3-3EE0F8674B8E}"/>
              </a:ext>
            </a:extLst>
          </p:cNvPr>
          <p:cNvSpPr txBox="1"/>
          <p:nvPr/>
        </p:nvSpPr>
        <p:spPr>
          <a:xfrm>
            <a:off x="314324" y="419614"/>
            <a:ext cx="7166008" cy="384721"/>
          </a:xfrm>
          <a:prstGeom prst="rect">
            <a:avLst/>
          </a:prstGeom>
          <a:noFill/>
        </p:spPr>
        <p:txBody>
          <a:bodyPr wrap="square">
            <a:spAutoFit/>
          </a:bodyPr>
          <a:lstStyle/>
          <a:p>
            <a:r>
              <a:rPr lang="en-IN" sz="1900">
                <a:latin typeface="Times New Roman" panose="02020603050405020304" pitchFamily="18" charset="0"/>
                <a:cs typeface="Times New Roman" panose="02020603050405020304" pitchFamily="18" charset="0"/>
              </a:rPr>
              <a:t>step 3.Calculate and Display Total Missing Data Percentage</a:t>
            </a:r>
            <a:endParaRPr lang="en-IN" sz="19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27BD610-FA15-443D-CC39-FA3FAC704415}"/>
              </a:ext>
            </a:extLst>
          </p:cNvPr>
          <p:cNvPicPr>
            <a:picLocks noChangeAspect="1"/>
          </p:cNvPicPr>
          <p:nvPr/>
        </p:nvPicPr>
        <p:blipFill>
          <a:blip r:embed="rId3"/>
          <a:stretch>
            <a:fillRect/>
          </a:stretch>
        </p:blipFill>
        <p:spPr>
          <a:xfrm>
            <a:off x="216569" y="2957489"/>
            <a:ext cx="8669355" cy="3501822"/>
          </a:xfrm>
          <a:prstGeom prst="rect">
            <a:avLst/>
          </a:prstGeom>
        </p:spPr>
      </p:pic>
      <p:sp>
        <p:nvSpPr>
          <p:cNvPr id="12" name="TextBox 11">
            <a:extLst>
              <a:ext uri="{FF2B5EF4-FFF2-40B4-BE49-F238E27FC236}">
                <a16:creationId xmlns:a16="http://schemas.microsoft.com/office/drawing/2014/main" id="{EED2E5A5-ACDE-0188-A505-B003D66D0B6B}"/>
              </a:ext>
            </a:extLst>
          </p:cNvPr>
          <p:cNvSpPr txBox="1"/>
          <p:nvPr/>
        </p:nvSpPr>
        <p:spPr>
          <a:xfrm>
            <a:off x="216569" y="2564007"/>
            <a:ext cx="6530740" cy="384721"/>
          </a:xfrm>
          <a:prstGeom prst="rect">
            <a:avLst/>
          </a:prstGeom>
          <a:noFill/>
        </p:spPr>
        <p:txBody>
          <a:bodyPr wrap="square">
            <a:spAutoFit/>
          </a:bodyPr>
          <a:lstStyle/>
          <a:p>
            <a:r>
              <a:rPr lang="en-IN" sz="1900" dirty="0">
                <a:latin typeface="Times New Roman" panose="02020603050405020304" pitchFamily="18" charset="0"/>
                <a:cs typeface="Times New Roman" panose="02020603050405020304" pitchFamily="18" charset="0"/>
              </a:rPr>
              <a:t>step 4.Percentage of Missing data per category</a:t>
            </a:r>
          </a:p>
        </p:txBody>
      </p:sp>
    </p:spTree>
    <p:extLst>
      <p:ext uri="{BB962C8B-B14F-4D97-AF65-F5344CB8AC3E}">
        <p14:creationId xmlns:p14="http://schemas.microsoft.com/office/powerpoint/2010/main" val="1153333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2FB1-2528-8D3E-EE89-3255BE7A2D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C92BF1-E908-0DE0-81EB-97741E4710E9}"/>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92C6286A-CA74-25D9-31A2-A1BAA3FE5E4D}"/>
              </a:ext>
            </a:extLst>
          </p:cNvPr>
          <p:cNvSpPr>
            <a:spLocks noGrp="1"/>
          </p:cNvSpPr>
          <p:nvPr>
            <p:ph type="sldNum" sz="quarter" idx="12"/>
          </p:nvPr>
        </p:nvSpPr>
        <p:spPr/>
        <p:txBody>
          <a:bodyPr/>
          <a:lstStyle/>
          <a:p>
            <a:fld id="{31958867-1DDC-4412-8EC2-97F2AFA60749}" type="slidenum">
              <a:rPr lang="en-IN" smtClean="0"/>
              <a:t>16</a:t>
            </a:fld>
            <a:endParaRPr lang="en-IN"/>
          </a:p>
        </p:txBody>
      </p:sp>
      <p:pic>
        <p:nvPicPr>
          <p:cNvPr id="8" name="Picture 7">
            <a:extLst>
              <a:ext uri="{FF2B5EF4-FFF2-40B4-BE49-F238E27FC236}">
                <a16:creationId xmlns:a16="http://schemas.microsoft.com/office/drawing/2014/main" id="{80A0FA10-9B31-1929-78B9-A559E1F96BF8}"/>
              </a:ext>
            </a:extLst>
          </p:cNvPr>
          <p:cNvPicPr>
            <a:picLocks noChangeAspect="1"/>
          </p:cNvPicPr>
          <p:nvPr/>
        </p:nvPicPr>
        <p:blipFill>
          <a:blip r:embed="rId2"/>
          <a:stretch>
            <a:fillRect/>
          </a:stretch>
        </p:blipFill>
        <p:spPr>
          <a:xfrm>
            <a:off x="428312" y="1078852"/>
            <a:ext cx="8287375" cy="5187805"/>
          </a:xfrm>
          <a:prstGeom prst="rect">
            <a:avLst/>
          </a:prstGeom>
        </p:spPr>
      </p:pic>
      <p:sp>
        <p:nvSpPr>
          <p:cNvPr id="10" name="TextBox 9">
            <a:extLst>
              <a:ext uri="{FF2B5EF4-FFF2-40B4-BE49-F238E27FC236}">
                <a16:creationId xmlns:a16="http://schemas.microsoft.com/office/drawing/2014/main" id="{9EF663CA-C7B4-1785-1289-3CF537333108}"/>
              </a:ext>
            </a:extLst>
          </p:cNvPr>
          <p:cNvSpPr txBox="1"/>
          <p:nvPr/>
        </p:nvSpPr>
        <p:spPr>
          <a:xfrm>
            <a:off x="534202" y="596048"/>
            <a:ext cx="798114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step 5.Calculating Number of patients without heart disease and with </a:t>
            </a:r>
            <a:r>
              <a:rPr lang="en-IN" dirty="0" err="1">
                <a:latin typeface="Times New Roman" panose="02020603050405020304" pitchFamily="18" charset="0"/>
                <a:cs typeface="Times New Roman" panose="02020603050405020304" pitchFamily="18" charset="0"/>
              </a:rPr>
              <a:t>haert</a:t>
            </a:r>
            <a:r>
              <a:rPr lang="en-IN" dirty="0">
                <a:latin typeface="Times New Roman" panose="02020603050405020304" pitchFamily="18" charset="0"/>
                <a:cs typeface="Times New Roman" panose="02020603050405020304" pitchFamily="18" charset="0"/>
              </a:rPr>
              <a:t> disease</a:t>
            </a:r>
          </a:p>
        </p:txBody>
      </p:sp>
    </p:spTree>
    <p:extLst>
      <p:ext uri="{BB962C8B-B14F-4D97-AF65-F5344CB8AC3E}">
        <p14:creationId xmlns:p14="http://schemas.microsoft.com/office/powerpoint/2010/main" val="101909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47B8-2273-277A-537D-472AA7D8DCB8}"/>
              </a:ext>
            </a:extLst>
          </p:cNvPr>
          <p:cNvSpPr>
            <a:spLocks noGrp="1"/>
          </p:cNvSpPr>
          <p:nvPr>
            <p:ph type="title"/>
          </p:nvPr>
        </p:nvSpPr>
        <p:spPr/>
        <p:txBody>
          <a:bodyPr>
            <a:normAutofit/>
          </a:bodyPr>
          <a:lstStyle/>
          <a:p>
            <a:r>
              <a:rPr lang="en-US" sz="1900" dirty="0">
                <a:latin typeface="Times New Roman" panose="02020603050405020304" pitchFamily="18" charset="0"/>
                <a:cs typeface="Times New Roman" panose="02020603050405020304" pitchFamily="18" charset="0"/>
              </a:rPr>
              <a:t>step 6.Visualizing Class Distribution Before and After Balancing</a:t>
            </a:r>
            <a:endParaRPr lang="en-IN" sz="19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C526505-0460-626D-E990-97DE198A1613}"/>
              </a:ext>
            </a:extLst>
          </p:cNvPr>
          <p:cNvPicPr>
            <a:picLocks noGrp="1" noChangeAspect="1"/>
          </p:cNvPicPr>
          <p:nvPr>
            <p:ph idx="1"/>
          </p:nvPr>
        </p:nvPicPr>
        <p:blipFill>
          <a:blip r:embed="rId2"/>
          <a:stretch>
            <a:fillRect/>
          </a:stretch>
        </p:blipFill>
        <p:spPr>
          <a:xfrm>
            <a:off x="628650" y="1257418"/>
            <a:ext cx="8111831" cy="4983430"/>
          </a:xfrm>
        </p:spPr>
      </p:pic>
      <p:sp>
        <p:nvSpPr>
          <p:cNvPr id="4" name="Slide Number Placeholder 3">
            <a:extLst>
              <a:ext uri="{FF2B5EF4-FFF2-40B4-BE49-F238E27FC236}">
                <a16:creationId xmlns:a16="http://schemas.microsoft.com/office/drawing/2014/main" id="{4F485F51-98C4-0B2E-69EA-60D359FDD32D}"/>
              </a:ext>
            </a:extLst>
          </p:cNvPr>
          <p:cNvSpPr>
            <a:spLocks noGrp="1"/>
          </p:cNvSpPr>
          <p:nvPr>
            <p:ph type="sldNum" sz="quarter" idx="12"/>
          </p:nvPr>
        </p:nvSpPr>
        <p:spPr/>
        <p:txBody>
          <a:bodyPr/>
          <a:lstStyle/>
          <a:p>
            <a:fld id="{31958867-1DDC-4412-8EC2-97F2AFA60749}" type="slidenum">
              <a:rPr lang="en-IN" smtClean="0"/>
              <a:t>17</a:t>
            </a:fld>
            <a:endParaRPr lang="en-IN"/>
          </a:p>
        </p:txBody>
      </p:sp>
    </p:spTree>
    <p:extLst>
      <p:ext uri="{BB962C8B-B14F-4D97-AF65-F5344CB8AC3E}">
        <p14:creationId xmlns:p14="http://schemas.microsoft.com/office/powerpoint/2010/main" val="98254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F791-298D-C69E-3A82-B0AD9B9CE15D}"/>
              </a:ext>
            </a:extLst>
          </p:cNvPr>
          <p:cNvSpPr>
            <a:spLocks noGrp="1"/>
          </p:cNvSpPr>
          <p:nvPr>
            <p:ph type="title"/>
          </p:nvPr>
        </p:nvSpPr>
        <p:spPr>
          <a:xfrm>
            <a:off x="240632" y="342543"/>
            <a:ext cx="7886700" cy="568525"/>
          </a:xfrm>
        </p:spPr>
        <p:txBody>
          <a:bodyPr>
            <a:normAutofit/>
          </a:bodyPr>
          <a:lstStyle/>
          <a:p>
            <a:r>
              <a:rPr lang="en-IN" sz="2600">
                <a:latin typeface="Times New Roman" panose="02020603050405020304" pitchFamily="18" charset="0"/>
                <a:cs typeface="Times New Roman" panose="02020603050405020304" pitchFamily="18" charset="0"/>
              </a:rPr>
              <a:t>Test case 1</a:t>
            </a:r>
            <a:endParaRPr lang="en-IN"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8CC633-F238-A53D-C1AF-3ACD16593B2A}"/>
              </a:ext>
            </a:extLst>
          </p:cNvPr>
          <p:cNvSpPr>
            <a:spLocks noGrp="1"/>
          </p:cNvSpPr>
          <p:nvPr>
            <p:ph idx="1"/>
          </p:nvPr>
        </p:nvSpPr>
        <p:spPr>
          <a:xfrm>
            <a:off x="240632" y="3073777"/>
            <a:ext cx="7886700" cy="4351338"/>
          </a:xfrm>
        </p:spPr>
        <p:txBody>
          <a:bodyPr>
            <a:normAutofit/>
          </a:bodyPr>
          <a:lstStyle/>
          <a:p>
            <a:pPr marL="0" indent="0">
              <a:buNone/>
            </a:pPr>
            <a:r>
              <a:rPr lang="en-IN" sz="2600" dirty="0">
                <a:latin typeface="Times New Roman" panose="02020603050405020304" pitchFamily="18" charset="0"/>
                <a:cs typeface="Times New Roman" panose="02020603050405020304" pitchFamily="18" charset="0"/>
              </a:rPr>
              <a:t>Test case 2</a:t>
            </a:r>
          </a:p>
        </p:txBody>
      </p:sp>
      <p:sp>
        <p:nvSpPr>
          <p:cNvPr id="4" name="Slide Number Placeholder 3">
            <a:extLst>
              <a:ext uri="{FF2B5EF4-FFF2-40B4-BE49-F238E27FC236}">
                <a16:creationId xmlns:a16="http://schemas.microsoft.com/office/drawing/2014/main" id="{1B3A3833-A82C-C096-C03B-02815580DCCD}"/>
              </a:ext>
            </a:extLst>
          </p:cNvPr>
          <p:cNvSpPr>
            <a:spLocks noGrp="1"/>
          </p:cNvSpPr>
          <p:nvPr>
            <p:ph type="sldNum" sz="quarter" idx="12"/>
          </p:nvPr>
        </p:nvSpPr>
        <p:spPr/>
        <p:txBody>
          <a:bodyPr/>
          <a:lstStyle/>
          <a:p>
            <a:fld id="{31958867-1DDC-4412-8EC2-97F2AFA60749}" type="slidenum">
              <a:rPr lang="en-IN" smtClean="0"/>
              <a:t>18</a:t>
            </a:fld>
            <a:endParaRPr lang="en-IN"/>
          </a:p>
        </p:txBody>
      </p:sp>
      <p:pic>
        <p:nvPicPr>
          <p:cNvPr id="6" name="Picture 5">
            <a:extLst>
              <a:ext uri="{FF2B5EF4-FFF2-40B4-BE49-F238E27FC236}">
                <a16:creationId xmlns:a16="http://schemas.microsoft.com/office/drawing/2014/main" id="{54314E57-0539-3ED5-05A8-EE9FE5557C8F}"/>
              </a:ext>
            </a:extLst>
          </p:cNvPr>
          <p:cNvPicPr>
            <a:picLocks noChangeAspect="1"/>
          </p:cNvPicPr>
          <p:nvPr/>
        </p:nvPicPr>
        <p:blipFill>
          <a:blip r:embed="rId2"/>
          <a:stretch>
            <a:fillRect/>
          </a:stretch>
        </p:blipFill>
        <p:spPr>
          <a:xfrm>
            <a:off x="202131" y="824892"/>
            <a:ext cx="8739738" cy="2034422"/>
          </a:xfrm>
          <a:prstGeom prst="rect">
            <a:avLst/>
          </a:prstGeom>
        </p:spPr>
      </p:pic>
      <p:pic>
        <p:nvPicPr>
          <p:cNvPr id="8" name="Picture 7">
            <a:extLst>
              <a:ext uri="{FF2B5EF4-FFF2-40B4-BE49-F238E27FC236}">
                <a16:creationId xmlns:a16="http://schemas.microsoft.com/office/drawing/2014/main" id="{DB1BBE4C-8935-6E88-4F0E-5D4C7EADFE9A}"/>
              </a:ext>
            </a:extLst>
          </p:cNvPr>
          <p:cNvPicPr>
            <a:picLocks noChangeAspect="1"/>
          </p:cNvPicPr>
          <p:nvPr/>
        </p:nvPicPr>
        <p:blipFill>
          <a:blip r:embed="rId3"/>
          <a:stretch>
            <a:fillRect/>
          </a:stretch>
        </p:blipFill>
        <p:spPr>
          <a:xfrm>
            <a:off x="240632" y="3691083"/>
            <a:ext cx="8739738" cy="2034421"/>
          </a:xfrm>
          <a:prstGeom prst="rect">
            <a:avLst/>
          </a:prstGeom>
        </p:spPr>
      </p:pic>
    </p:spTree>
    <p:extLst>
      <p:ext uri="{BB962C8B-B14F-4D97-AF65-F5344CB8AC3E}">
        <p14:creationId xmlns:p14="http://schemas.microsoft.com/office/powerpoint/2010/main" val="161717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                  MODULES USED</a:t>
            </a:r>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NumPy: Used for numerical operations and data manipulation.</a:t>
            </a:r>
          </a:p>
          <a:p>
            <a:pPr algn="just"/>
            <a:r>
              <a:rPr lang="en-US" dirty="0">
                <a:latin typeface="Times New Roman" panose="02020603050405020304" pitchFamily="18" charset="0"/>
                <a:cs typeface="Times New Roman" panose="02020603050405020304" pitchFamily="18" charset="0"/>
              </a:rPr>
              <a:t>Pandas: Used for data handling and manipulation.</a:t>
            </a:r>
          </a:p>
          <a:p>
            <a:pPr algn="just"/>
            <a:r>
              <a:rPr lang="en-US" dirty="0">
                <a:latin typeface="Times New Roman" panose="02020603050405020304" pitchFamily="18" charset="0"/>
                <a:cs typeface="Times New Roman" panose="02020603050405020304" pitchFamily="18" charset="0"/>
              </a:rPr>
              <a:t>Matplotlib and Seaborn: Used for data visualization.</a:t>
            </a:r>
          </a:p>
          <a:p>
            <a:pPr algn="just"/>
            <a:r>
              <a:rPr lang="en-US" dirty="0">
                <a:latin typeface="Times New Roman" panose="02020603050405020304" pitchFamily="18" charset="0"/>
                <a:cs typeface="Times New Roman" panose="02020603050405020304" pitchFamily="18" charset="0"/>
              </a:rPr>
              <a:t>Scikit-learn: Used for machine learning tasks.</a:t>
            </a:r>
          </a:p>
          <a:p>
            <a:pPr algn="just"/>
            <a:r>
              <a:rPr lang="en-US" dirty="0">
                <a:latin typeface="Times New Roman" panose="02020603050405020304" pitchFamily="18" charset="0"/>
                <a:cs typeface="Times New Roman" panose="02020603050405020304" pitchFamily="18" charset="0"/>
              </a:rPr>
              <a:t>Boruta: Used for feature selection.</a:t>
            </a:r>
          </a:p>
          <a:p>
            <a:pPr algn="just"/>
            <a:r>
              <a:rPr lang="en-US" dirty="0">
                <a:latin typeface="Times New Roman" panose="02020603050405020304" pitchFamily="18" charset="0"/>
                <a:cs typeface="Times New Roman" panose="02020603050405020304" pitchFamily="18" charset="0"/>
              </a:rPr>
              <a:t>Imbalanced-learn (</a:t>
            </a:r>
            <a:r>
              <a:rPr lang="en-US" dirty="0" err="1">
                <a:latin typeface="Times New Roman" panose="02020603050405020304" pitchFamily="18" charset="0"/>
                <a:cs typeface="Times New Roman" panose="02020603050405020304" pitchFamily="18" charset="0"/>
              </a:rPr>
              <a:t>imblearn</a:t>
            </a:r>
            <a:r>
              <a:rPr lang="en-US" dirty="0">
                <a:latin typeface="Times New Roman" panose="02020603050405020304" pitchFamily="18" charset="0"/>
                <a:cs typeface="Times New Roman" panose="02020603050405020304" pitchFamily="18" charset="0"/>
              </a:rPr>
              <a:t>): Used for dealing with imbalanced datasets.</a:t>
            </a:r>
          </a:p>
          <a:p>
            <a:pPr algn="just"/>
            <a:r>
              <a:rPr lang="en-US" dirty="0" err="1">
                <a:latin typeface="Times New Roman" panose="02020603050405020304" pitchFamily="18" charset="0"/>
                <a:cs typeface="Times New Roman" panose="02020603050405020304" pitchFamily="18" charset="0"/>
              </a:rPr>
              <a:t>Statsmodels</a:t>
            </a:r>
            <a:r>
              <a:rPr lang="en-US" dirty="0">
                <a:latin typeface="Times New Roman" panose="02020603050405020304" pitchFamily="18" charset="0"/>
                <a:cs typeface="Times New Roman" panose="02020603050405020304" pitchFamily="18" charset="0"/>
              </a:rPr>
              <a:t>: Used for statistical analysis.</a:t>
            </a:r>
          </a:p>
          <a:p>
            <a:pPr algn="just"/>
            <a:r>
              <a:rPr lang="en-US" dirty="0" err="1">
                <a:latin typeface="Times New Roman" panose="02020603050405020304" pitchFamily="18" charset="0"/>
                <a:cs typeface="Times New Roman" panose="02020603050405020304" pitchFamily="18" charset="0"/>
              </a:rPr>
              <a:t>StandardScaler</a:t>
            </a:r>
            <a:r>
              <a:rPr lang="en-US" dirty="0">
                <a:latin typeface="Times New Roman" panose="02020603050405020304" pitchFamily="18" charset="0"/>
                <a:cs typeface="Times New Roman" panose="02020603050405020304" pitchFamily="18" charset="0"/>
              </a:rPr>
              <a:t>: Used for feature scaling.</a:t>
            </a:r>
          </a:p>
          <a:p>
            <a:pPr algn="just"/>
            <a:r>
              <a:rPr lang="en-US" dirty="0" err="1">
                <a:latin typeface="Times New Roman" panose="02020603050405020304" pitchFamily="18" charset="0"/>
                <a:cs typeface="Times New Roman" panose="02020603050405020304" pitchFamily="18" charset="0"/>
              </a:rPr>
              <a:t>KNeighborsClassifier</a:t>
            </a:r>
            <a:r>
              <a:rPr lang="en-US" dirty="0">
                <a:latin typeface="Times New Roman" panose="02020603050405020304" pitchFamily="18" charset="0"/>
                <a:cs typeface="Times New Roman" panose="02020603050405020304" pitchFamily="18" charset="0"/>
              </a:rPr>
              <a:t>: Used for implementing the k-nearest neighbors algorithm.</a:t>
            </a:r>
          </a:p>
          <a:p>
            <a:pPr algn="just"/>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Used for hyperparameter tuning</a:t>
            </a:r>
          </a:p>
        </p:txBody>
      </p:sp>
      <p:sp>
        <p:nvSpPr>
          <p:cNvPr id="4" name="Slide Number Placeholder 3"/>
          <p:cNvSpPr>
            <a:spLocks noGrp="1"/>
          </p:cNvSpPr>
          <p:nvPr>
            <p:ph type="sldNum" sz="quarter" idx="12"/>
          </p:nvPr>
        </p:nvSpPr>
        <p:spPr/>
        <p:txBody>
          <a:bodyPr/>
          <a:lstStyle/>
          <a:p>
            <a:fld id="{31958867-1DDC-4412-8EC2-97F2AFA60749}"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2"/>
            <a:ext cx="7886700" cy="468315"/>
          </a:xfrm>
        </p:spPr>
        <p:txBody>
          <a:bodyPr>
            <a:noAutofit/>
          </a:bodyPr>
          <a:lstStyle/>
          <a:p>
            <a:pPr algn="ctr"/>
            <a:r>
              <a:rPr lang="en-US" sz="3400" b="1" dirty="0">
                <a:latin typeface="Times New Roman" panose="02020603050405020304" pitchFamily="18" charset="0"/>
                <a:cs typeface="Times New Roman" panose="02020603050405020304" pitchFamily="18" charset="0"/>
              </a:rPr>
              <a:t>Contents Outline</a:t>
            </a:r>
            <a:endParaRPr lang="en-IN" sz="34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81000" y="681037"/>
            <a:ext cx="8447314" cy="5864142"/>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1. Abstract</a:t>
            </a:r>
          </a:p>
          <a:p>
            <a:pPr marL="0" indent="0" algn="just">
              <a:buNone/>
            </a:pPr>
            <a:r>
              <a:rPr lang="en-US" sz="2000" dirty="0">
                <a:latin typeface="Times New Roman" panose="02020603050405020304" pitchFamily="18" charset="0"/>
                <a:cs typeface="Times New Roman" panose="02020603050405020304" pitchFamily="18" charset="0"/>
              </a:rPr>
              <a:t>2. Introduction </a:t>
            </a:r>
          </a:p>
          <a:p>
            <a:pPr marL="0" indent="0" algn="just">
              <a:buNone/>
            </a:pPr>
            <a:r>
              <a:rPr lang="en-US" sz="2000" dirty="0">
                <a:latin typeface="Times New Roman" panose="02020603050405020304" pitchFamily="18" charset="0"/>
                <a:cs typeface="Times New Roman" panose="02020603050405020304" pitchFamily="18" charset="0"/>
              </a:rPr>
              <a:t>3. Existing System with Architecture.</a:t>
            </a:r>
          </a:p>
          <a:p>
            <a:pPr marL="0" indent="0" algn="just">
              <a:buNone/>
            </a:pPr>
            <a:r>
              <a:rPr lang="en-US" sz="2000" dirty="0">
                <a:latin typeface="Times New Roman" panose="02020603050405020304" pitchFamily="18" charset="0"/>
                <a:cs typeface="Times New Roman" panose="02020603050405020304" pitchFamily="18" charset="0"/>
              </a:rPr>
              <a:t> 4. Proposed System Architecture with Advantages.</a:t>
            </a:r>
          </a:p>
          <a:p>
            <a:pPr marL="0" indent="0" algn="just">
              <a:buNone/>
            </a:pPr>
            <a:r>
              <a:rPr lang="en-US" sz="2000" dirty="0">
                <a:latin typeface="Times New Roman" panose="02020603050405020304" pitchFamily="18" charset="0"/>
                <a:cs typeface="Times New Roman" panose="02020603050405020304" pitchFamily="18" charset="0"/>
              </a:rPr>
              <a:t> 5. Proposed System Objectives </a:t>
            </a:r>
          </a:p>
          <a:p>
            <a:pPr marL="0" indent="0" algn="just">
              <a:buNone/>
            </a:pPr>
            <a:r>
              <a:rPr lang="en-US" sz="2000" dirty="0">
                <a:latin typeface="Times New Roman" panose="02020603050405020304" pitchFamily="18" charset="0"/>
                <a:cs typeface="Times New Roman" panose="02020603050405020304" pitchFamily="18" charset="0"/>
              </a:rPr>
              <a:t>6. Hardware and Software Requirements. </a:t>
            </a:r>
          </a:p>
          <a:p>
            <a:pPr marL="0" indent="0" algn="just">
              <a:buNone/>
            </a:pPr>
            <a:r>
              <a:rPr lang="en-US" sz="2000" dirty="0">
                <a:latin typeface="Times New Roman" panose="02020603050405020304" pitchFamily="18" charset="0"/>
                <a:cs typeface="Times New Roman" panose="02020603050405020304" pitchFamily="18" charset="0"/>
              </a:rPr>
              <a:t>7. Proposed System Design &amp; Implementation.</a:t>
            </a:r>
          </a:p>
          <a:p>
            <a:pPr marL="0" indent="0" algn="just">
              <a:buNone/>
            </a:pPr>
            <a:r>
              <a:rPr lang="en-US" sz="2000" dirty="0">
                <a:latin typeface="Times New Roman" panose="02020603050405020304" pitchFamily="18" charset="0"/>
                <a:cs typeface="Times New Roman" panose="02020603050405020304" pitchFamily="18" charset="0"/>
              </a:rPr>
              <a:t>        7.1. Design: - Data Flow Diagrams, UML diagrams. </a:t>
            </a:r>
          </a:p>
          <a:p>
            <a:pPr marL="0" indent="0" algn="just">
              <a:buNone/>
            </a:pPr>
            <a:r>
              <a:rPr lang="en-US" sz="2000" dirty="0">
                <a:latin typeface="Times New Roman" panose="02020603050405020304" pitchFamily="18" charset="0"/>
                <a:cs typeface="Times New Roman" panose="02020603050405020304" pitchFamily="18" charset="0"/>
              </a:rPr>
              <a:t>        7.2. Implementation: -Modules&amp; how Software/Hardware used</a:t>
            </a:r>
          </a:p>
          <a:p>
            <a:pPr marL="0" indent="0" algn="just">
              <a:buNone/>
            </a:pPr>
            <a:r>
              <a:rPr lang="en-US" sz="2000" dirty="0">
                <a:latin typeface="Times New Roman" panose="02020603050405020304" pitchFamily="18" charset="0"/>
                <a:cs typeface="Times New Roman" panose="02020603050405020304" pitchFamily="18" charset="0"/>
              </a:rPr>
              <a:t> 8. sample Test Cases are  </a:t>
            </a:r>
          </a:p>
          <a:p>
            <a:pPr marL="0" indent="0" algn="just">
              <a:buNone/>
            </a:pPr>
            <a:r>
              <a:rPr lang="en-US" sz="2000" dirty="0">
                <a:latin typeface="Times New Roman" panose="02020603050405020304" pitchFamily="18" charset="0"/>
                <a:cs typeface="Times New Roman" panose="02020603050405020304" pitchFamily="18" charset="0"/>
              </a:rPr>
              <a:t> 9. Output </a:t>
            </a:r>
          </a:p>
          <a:p>
            <a:pPr marL="0" indent="0" algn="just">
              <a:buNone/>
            </a:pPr>
            <a:r>
              <a:rPr lang="en-US" sz="2000" dirty="0">
                <a:latin typeface="Times New Roman" panose="02020603050405020304" pitchFamily="18" charset="0"/>
                <a:cs typeface="Times New Roman" panose="02020603050405020304" pitchFamily="18" charset="0"/>
              </a:rPr>
              <a:t> 10. Conclusion. </a:t>
            </a:r>
          </a:p>
          <a:p>
            <a:pPr marL="0" indent="0" algn="just">
              <a:buNone/>
            </a:pPr>
            <a:r>
              <a:rPr lang="en-US" sz="2000" dirty="0">
                <a:latin typeface="Times New Roman" panose="02020603050405020304" pitchFamily="18" charset="0"/>
                <a:cs typeface="Times New Roman" panose="02020603050405020304" pitchFamily="18" charset="0"/>
              </a:rPr>
              <a:t> 11. Future Enhancement. </a:t>
            </a:r>
          </a:p>
          <a:p>
            <a:pPr marL="0" indent="0" algn="just">
              <a:buNone/>
            </a:pPr>
            <a:r>
              <a:rPr lang="en-US" sz="2000" dirty="0">
                <a:latin typeface="Times New Roman" panose="02020603050405020304" pitchFamily="18" charset="0"/>
                <a:cs typeface="Times New Roman" panose="02020603050405020304" pitchFamily="18" charset="0"/>
              </a:rPr>
              <a:t>12. References. </a:t>
            </a:r>
          </a:p>
          <a:p>
            <a:pPr marL="0" indent="0" algn="just">
              <a:buNone/>
            </a:pPr>
            <a:r>
              <a:rPr lang="en-US" sz="2000" dirty="0">
                <a:latin typeface="Times New Roman" panose="02020603050405020304" pitchFamily="18" charset="0"/>
                <a:cs typeface="Times New Roman" panose="02020603050405020304" pitchFamily="18" charset="0"/>
              </a:rPr>
              <a:t>13. Queries &amp; Thankyou.</a:t>
            </a:r>
            <a:endParaRPr lang="en-IN" sz="2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5895340" y="6399531"/>
            <a:ext cx="2057400" cy="365125"/>
          </a:xfrm>
        </p:spPr>
        <p:txBody>
          <a:bodyPr/>
          <a:lstStyle/>
          <a:p>
            <a:fld id="{31958867-1DDC-4412-8EC2-97F2AFA60749}"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2743"/>
            <a:ext cx="7886700" cy="1325563"/>
          </a:xfrm>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Software/Hardware used</a:t>
            </a:r>
          </a:p>
        </p:txBody>
      </p:sp>
      <p:sp>
        <p:nvSpPr>
          <p:cNvPr id="3" name="Content Placeholder 2"/>
          <p:cNvSpPr>
            <a:spLocks noGrp="1"/>
          </p:cNvSpPr>
          <p:nvPr>
            <p:ph idx="1"/>
          </p:nvPr>
        </p:nvSpPr>
        <p:spPr>
          <a:xfrm>
            <a:off x="628650" y="883233"/>
            <a:ext cx="7886700" cy="4351338"/>
          </a:xfrm>
        </p:spPr>
        <p:txBody>
          <a:bodyPr>
            <a:noAutofit/>
          </a:bodyPr>
          <a:lstStyle/>
          <a:p>
            <a:pPr algn="just"/>
            <a:r>
              <a:rPr lang="en-US" sz="2200" dirty="0" err="1">
                <a:latin typeface="Times New Roman" panose="02020603050405020304" pitchFamily="18" charset="0"/>
                <a:cs typeface="Times New Roman" panose="02020603050405020304" pitchFamily="18" charset="0"/>
              </a:rPr>
              <a:t>Jupyter</a:t>
            </a:r>
            <a:r>
              <a:rPr lang="en-US" sz="2200" dirty="0">
                <a:latin typeface="Times New Roman" panose="02020603050405020304" pitchFamily="18" charset="0"/>
                <a:cs typeface="Times New Roman" panose="02020603050405020304" pitchFamily="18" charset="0"/>
              </a:rPr>
              <a:t> Notebook: The code is implemented as a </a:t>
            </a:r>
            <a:r>
              <a:rPr lang="en-US" sz="2200" dirty="0" err="1">
                <a:latin typeface="Times New Roman" panose="02020603050405020304" pitchFamily="18" charset="0"/>
                <a:cs typeface="Times New Roman" panose="02020603050405020304" pitchFamily="18" charset="0"/>
              </a:rPr>
              <a:t>Jupyter</a:t>
            </a:r>
            <a:r>
              <a:rPr lang="en-US" sz="2200" dirty="0">
                <a:latin typeface="Times New Roman" panose="02020603050405020304" pitchFamily="18" charset="0"/>
                <a:cs typeface="Times New Roman" panose="02020603050405020304" pitchFamily="18" charset="0"/>
              </a:rPr>
              <a:t> Notebook, an interactive environment for data analysis and machine learning.</a:t>
            </a:r>
          </a:p>
          <a:p>
            <a:pPr algn="just"/>
            <a:r>
              <a:rPr lang="en-US" sz="2200" dirty="0">
                <a:latin typeface="Times New Roman" panose="02020603050405020304" pitchFamily="18" charset="0"/>
                <a:cs typeface="Times New Roman" panose="02020603050405020304" pitchFamily="18" charset="0"/>
              </a:rPr>
              <a:t>Python 3.10.5: The code is written in Python, with the specified version.</a:t>
            </a:r>
          </a:p>
          <a:p>
            <a:pPr algn="just"/>
            <a:r>
              <a:rPr lang="en-US" sz="2200" dirty="0">
                <a:latin typeface="Times New Roman" panose="02020603050405020304" pitchFamily="18" charset="0"/>
                <a:cs typeface="Times New Roman" panose="02020603050405020304" pitchFamily="18" charset="0"/>
              </a:rPr>
              <a:t>Google </a:t>
            </a:r>
            <a:r>
              <a:rPr lang="en-US" sz="2200" dirty="0" err="1">
                <a:latin typeface="Times New Roman" panose="02020603050405020304" pitchFamily="18" charset="0"/>
                <a:cs typeface="Times New Roman" panose="02020603050405020304" pitchFamily="18" charset="0"/>
              </a:rPr>
              <a:t>Colaboratory</a:t>
            </a:r>
            <a:r>
              <a:rPr lang="en-US" sz="2200" dirty="0">
                <a:latin typeface="Times New Roman" panose="02020603050405020304" pitchFamily="18" charset="0"/>
                <a:cs typeface="Times New Roman" panose="02020603050405020304" pitchFamily="18" charset="0"/>
              </a:rPr>
              <a:t> :Google </a:t>
            </a:r>
            <a:r>
              <a:rPr lang="en-US" sz="2200" dirty="0" err="1">
                <a:latin typeface="Times New Roman" panose="02020603050405020304" pitchFamily="18" charset="0"/>
                <a:cs typeface="Times New Roman" panose="02020603050405020304" pitchFamily="18" charset="0"/>
              </a:rPr>
              <a:t>Colaboratory</a:t>
            </a:r>
            <a:r>
              <a:rPr lang="en-US" sz="2200" dirty="0">
                <a:latin typeface="Times New Roman" panose="02020603050405020304" pitchFamily="18" charset="0"/>
                <a:cs typeface="Times New Roman" panose="02020603050405020304" pitchFamily="18" charset="0"/>
              </a:rPr>
              <a:t>, commonly known as </a:t>
            </a:r>
            <a:r>
              <a:rPr lang="en-US" sz="2200" dirty="0" err="1">
                <a:latin typeface="Times New Roman" panose="02020603050405020304" pitchFamily="18" charset="0"/>
                <a:cs typeface="Times New Roman" panose="02020603050405020304" pitchFamily="18" charset="0"/>
              </a:rPr>
              <a:t>Colab</a:t>
            </a:r>
            <a:r>
              <a:rPr lang="en-US" sz="2200" dirty="0">
                <a:latin typeface="Times New Roman" panose="02020603050405020304" pitchFamily="18" charset="0"/>
                <a:cs typeface="Times New Roman" panose="02020603050405020304" pitchFamily="18" charset="0"/>
              </a:rPr>
              <a:t>, is a free cloud-based platform that provides a collaborative environment for writing and running Python code, particularly popular for machine learning and data analysis tasks. It offers access to GPU resources and allows users to share and work on </a:t>
            </a:r>
            <a:r>
              <a:rPr lang="en-US" sz="2200" dirty="0" err="1">
                <a:latin typeface="Times New Roman" panose="02020603050405020304" pitchFamily="18" charset="0"/>
                <a:cs typeface="Times New Roman" panose="02020603050405020304" pitchFamily="18" charset="0"/>
              </a:rPr>
              <a:t>Jupyter</a:t>
            </a:r>
            <a:r>
              <a:rPr lang="en-US" sz="2200" dirty="0">
                <a:latin typeface="Times New Roman" panose="02020603050405020304" pitchFamily="18" charset="0"/>
                <a:cs typeface="Times New Roman" panose="02020603050405020304" pitchFamily="18" charset="0"/>
              </a:rPr>
              <a:t> notebooks online.</a:t>
            </a:r>
          </a:p>
          <a:p>
            <a:pPr algn="just"/>
            <a:r>
              <a:rPr lang="en-US" sz="2200" dirty="0">
                <a:latin typeface="Times New Roman" panose="02020603050405020304" pitchFamily="18" charset="0"/>
                <a:cs typeface="Times New Roman" panose="02020603050405020304" pitchFamily="18" charset="0"/>
              </a:rPr>
              <a:t>Data Source: The project uses a dataset (presumably related to heart attack prediction) loaded from a CSV file.</a:t>
            </a:r>
          </a:p>
          <a:p>
            <a:pPr algn="just"/>
            <a:r>
              <a:rPr lang="en-US" sz="2200" dirty="0">
                <a:latin typeface="Times New Roman" panose="02020603050405020304" pitchFamily="18" charset="0"/>
                <a:cs typeface="Times New Roman" panose="02020603050405020304" pitchFamily="18" charset="0"/>
              </a:rPr>
              <a:t>Hardware: The code does not specify any hardware requirements. It is expected to run on a standard personal computer or server with Python and the required libraries installed.</a:t>
            </a:r>
          </a:p>
        </p:txBody>
      </p:sp>
      <p:sp>
        <p:nvSpPr>
          <p:cNvPr id="4" name="Slide Number Placeholder 3"/>
          <p:cNvSpPr>
            <a:spLocks noGrp="1"/>
          </p:cNvSpPr>
          <p:nvPr>
            <p:ph type="sldNum" sz="quarter" idx="12"/>
          </p:nvPr>
        </p:nvSpPr>
        <p:spPr/>
        <p:txBody>
          <a:bodyPr/>
          <a:lstStyle/>
          <a:p>
            <a:fld id="{31958867-1DDC-4412-8EC2-97F2AFA60749}" type="slidenum">
              <a:rPr lang="en-IN" smtClean="0"/>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325563"/>
          </a:xfrm>
        </p:spPr>
        <p:txBody>
          <a:bodyPr/>
          <a:lstStyle/>
          <a:p>
            <a:r>
              <a:rPr lang="en-US">
                <a:latin typeface="Times New Roman" panose="02020603050405020304" pitchFamily="18" charset="0"/>
                <a:cs typeface="Times New Roman" panose="02020603050405020304" pitchFamily="18" charset="0"/>
              </a:rPr>
              <a:t>                         Unit Testing</a:t>
            </a:r>
          </a:p>
        </p:txBody>
      </p:sp>
      <p:sp>
        <p:nvSpPr>
          <p:cNvPr id="3" name="Content Placeholder 2"/>
          <p:cNvSpPr>
            <a:spLocks noGrp="1"/>
          </p:cNvSpPr>
          <p:nvPr>
            <p:ph idx="1"/>
          </p:nvPr>
        </p:nvSpPr>
        <p:spPr>
          <a:xfrm>
            <a:off x="628650" y="890905"/>
            <a:ext cx="7886700" cy="4351338"/>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1. Data Loading Test:</a:t>
            </a:r>
          </a:p>
          <a:p>
            <a:pPr algn="just"/>
            <a:r>
              <a:rPr lang="en-US" dirty="0">
                <a:latin typeface="Times New Roman" panose="02020603050405020304" pitchFamily="18" charset="0"/>
                <a:cs typeface="Times New Roman" panose="02020603050405020304" pitchFamily="18" charset="0"/>
              </a:rPr>
              <a:t>Test if the data is loaded successfully from the CSV file.</a:t>
            </a:r>
          </a:p>
          <a:p>
            <a:pPr algn="just"/>
            <a:r>
              <a:rPr lang="en-US" dirty="0">
                <a:latin typeface="Times New Roman" panose="02020603050405020304" pitchFamily="18" charset="0"/>
                <a:cs typeface="Times New Roman" panose="02020603050405020304" pitchFamily="18" charset="0"/>
              </a:rPr>
              <a:t>Check if the loaded data has the expected number of rows and columns.</a:t>
            </a:r>
          </a:p>
          <a:p>
            <a:pPr marL="0" indent="0" algn="just">
              <a:buNone/>
            </a:pPr>
            <a:r>
              <a:rPr lang="en-US" dirty="0">
                <a:latin typeface="Times New Roman" panose="02020603050405020304" pitchFamily="18" charset="0"/>
                <a:cs typeface="Times New Roman" panose="02020603050405020304" pitchFamily="18" charset="0"/>
              </a:rPr>
              <a:t>2. Data Cleaning Test:</a:t>
            </a:r>
          </a:p>
          <a:p>
            <a:pPr algn="just"/>
            <a:r>
              <a:rPr lang="en-US" dirty="0">
                <a:latin typeface="Times New Roman" panose="02020603050405020304" pitchFamily="18" charset="0"/>
                <a:cs typeface="Times New Roman" panose="02020603050405020304" pitchFamily="18" charset="0"/>
              </a:rPr>
              <a:t>Test if missing data is properly handled, i.e., no missing values exist in the dataset.</a:t>
            </a:r>
          </a:p>
          <a:p>
            <a:pPr algn="just"/>
            <a:r>
              <a:rPr lang="en-US" dirty="0">
                <a:latin typeface="Times New Roman" panose="02020603050405020304" pitchFamily="18" charset="0"/>
                <a:cs typeface="Times New Roman" panose="02020603050405020304" pitchFamily="18" charset="0"/>
              </a:rPr>
              <a:t>Verify if the dataset size is reduced after removing rows with missing values.</a:t>
            </a:r>
          </a:p>
          <a:p>
            <a:pPr marL="0" indent="0" algn="just">
              <a:buNone/>
            </a:pPr>
            <a:r>
              <a:rPr lang="en-US" dirty="0">
                <a:latin typeface="Times New Roman" panose="02020603050405020304" pitchFamily="18" charset="0"/>
                <a:cs typeface="Times New Roman" panose="02020603050405020304" pitchFamily="18" charset="0"/>
              </a:rPr>
              <a:t>3.Feature Selection Test:</a:t>
            </a:r>
          </a:p>
          <a:p>
            <a:pPr algn="just"/>
            <a:r>
              <a:rPr lang="en-US" dirty="0">
                <a:latin typeface="Times New Roman" panose="02020603050405020304" pitchFamily="18" charset="0"/>
                <a:cs typeface="Times New Roman" panose="02020603050405020304" pitchFamily="18" charset="0"/>
              </a:rPr>
              <a:t>Verify if the feature selection method (Boruta) identifies the relevant features.</a:t>
            </a:r>
          </a:p>
          <a:p>
            <a:pPr algn="just"/>
            <a:r>
              <a:rPr lang="en-US" dirty="0">
                <a:latin typeface="Times New Roman" panose="02020603050405020304" pitchFamily="18" charset="0"/>
                <a:cs typeface="Times New Roman" panose="02020603050405020304" pitchFamily="18" charset="0"/>
              </a:rPr>
              <a:t>Ensure that the selected features match the expected result.</a:t>
            </a:r>
          </a:p>
          <a:p>
            <a:pPr marL="0" indent="0" algn="just">
              <a:buNone/>
            </a:pPr>
            <a:r>
              <a:rPr lang="en-US" dirty="0">
                <a:latin typeface="Times New Roman" panose="02020603050405020304" pitchFamily="18" charset="0"/>
                <a:cs typeface="Times New Roman" panose="02020603050405020304" pitchFamily="18" charset="0"/>
              </a:rPr>
              <a:t>4.Data Balancing Test:</a:t>
            </a:r>
          </a:p>
          <a:p>
            <a:pPr algn="just"/>
            <a:r>
              <a:rPr lang="en-US" dirty="0">
                <a:latin typeface="Times New Roman" panose="02020603050405020304" pitchFamily="18" charset="0"/>
                <a:cs typeface="Times New Roman" panose="02020603050405020304" pitchFamily="18" charset="0"/>
              </a:rPr>
              <a:t>Confirm that the dataset is properly balanced using SMOTE and random under-sampling.</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1958867-1DDC-4412-8EC2-97F2AFA60749}"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B48D-6730-9505-9B4B-6A1A20084521}"/>
              </a:ext>
            </a:extLst>
          </p:cNvPr>
          <p:cNvSpPr>
            <a:spLocks noGrp="1"/>
          </p:cNvSpPr>
          <p:nvPr>
            <p:ph type="title"/>
          </p:nvPr>
        </p:nvSpPr>
        <p:spPr>
          <a:xfrm>
            <a:off x="628650" y="365126"/>
            <a:ext cx="7886700" cy="767617"/>
          </a:xfrm>
        </p:spPr>
        <p:txBody>
          <a:bodyPr/>
          <a:lstStyle/>
          <a:p>
            <a:r>
              <a:rPr lang="en-IN" b="1" dirty="0">
                <a:latin typeface="Times New Roman" panose="02020603050405020304" pitchFamily="18" charset="0"/>
                <a:cs typeface="Times New Roman" panose="02020603050405020304" pitchFamily="18" charset="0"/>
              </a:rPr>
              <a:t>                             Output</a:t>
            </a:r>
          </a:p>
        </p:txBody>
      </p:sp>
      <p:sp>
        <p:nvSpPr>
          <p:cNvPr id="3" name="Content Placeholder 2">
            <a:extLst>
              <a:ext uri="{FF2B5EF4-FFF2-40B4-BE49-F238E27FC236}">
                <a16:creationId xmlns:a16="http://schemas.microsoft.com/office/drawing/2014/main" id="{9058EBC6-EAE1-206E-6F50-F687C0A14D28}"/>
              </a:ext>
            </a:extLst>
          </p:cNvPr>
          <p:cNvSpPr>
            <a:spLocks noGrp="1"/>
          </p:cNvSpPr>
          <p:nvPr>
            <p:ph idx="1"/>
          </p:nvPr>
        </p:nvSpPr>
        <p:spPr>
          <a:xfrm>
            <a:off x="628650" y="1160646"/>
            <a:ext cx="7886700" cy="4351338"/>
          </a:xfrm>
        </p:spPr>
        <p:txBody>
          <a:bodyPr>
            <a:normAutofit/>
          </a:bodyPr>
          <a:lstStyle/>
          <a:p>
            <a:pPr algn="just"/>
            <a:r>
              <a:rPr lang="en-IN" sz="2000" dirty="0">
                <a:latin typeface="Times New Roman" panose="02020603050405020304" pitchFamily="18" charset="0"/>
                <a:cs typeface="Times New Roman" panose="02020603050405020304" pitchFamily="18" charset="0"/>
              </a:rPr>
              <a:t>In general Experiment on Heart Attack Disease we use KNN Algorithm</a:t>
            </a:r>
          </a:p>
          <a:p>
            <a:pPr algn="just"/>
            <a:r>
              <a:rPr lang="en-IN" sz="2000" dirty="0">
                <a:latin typeface="Times New Roman" panose="02020603050405020304" pitchFamily="18" charset="0"/>
                <a:cs typeface="Times New Roman" panose="02020603050405020304" pitchFamily="18" charset="0"/>
              </a:rPr>
              <a:t>Our project Involves collecting a data set which consists of 4000 data sets from a city called Manchester </a:t>
            </a:r>
          </a:p>
          <a:p>
            <a:pPr algn="just"/>
            <a:r>
              <a:rPr lang="en-IN" sz="2000" dirty="0" err="1">
                <a:latin typeface="Times New Roman" panose="02020603050405020304" pitchFamily="18" charset="0"/>
                <a:cs typeface="Times New Roman" panose="02020603050405020304" pitchFamily="18" charset="0"/>
              </a:rPr>
              <a:t>framingham</a:t>
            </a:r>
            <a:r>
              <a:rPr lang="en-IN" sz="2000" dirty="0">
                <a:latin typeface="Times New Roman" panose="02020603050405020304" pitchFamily="18" charset="0"/>
                <a:cs typeface="Times New Roman" panose="02020603050405020304" pitchFamily="18" charset="0"/>
              </a:rPr>
              <a:t> data set consists of 15 parameters from which we consider only 7  parameters which are important for our project.</a:t>
            </a:r>
          </a:p>
          <a:p>
            <a:pPr algn="just"/>
            <a:r>
              <a:rPr lang="en-IN" sz="2000" dirty="0">
                <a:latin typeface="Times New Roman" panose="02020603050405020304" pitchFamily="18" charset="0"/>
                <a:cs typeface="Times New Roman" panose="02020603050405020304" pitchFamily="18" charset="0"/>
              </a:rPr>
              <a:t>Using the parameters our machine learning model predicts the heart attack prediction of a person .</a:t>
            </a:r>
          </a:p>
        </p:txBody>
      </p:sp>
      <p:sp>
        <p:nvSpPr>
          <p:cNvPr id="4" name="Slide Number Placeholder 3">
            <a:extLst>
              <a:ext uri="{FF2B5EF4-FFF2-40B4-BE49-F238E27FC236}">
                <a16:creationId xmlns:a16="http://schemas.microsoft.com/office/drawing/2014/main" id="{73B54419-3548-E9C6-C2BE-C7C981AF1B36}"/>
              </a:ext>
            </a:extLst>
          </p:cNvPr>
          <p:cNvSpPr>
            <a:spLocks noGrp="1"/>
          </p:cNvSpPr>
          <p:nvPr>
            <p:ph type="sldNum" sz="quarter" idx="12"/>
          </p:nvPr>
        </p:nvSpPr>
        <p:spPr/>
        <p:txBody>
          <a:bodyPr/>
          <a:lstStyle/>
          <a:p>
            <a:fld id="{31958867-1DDC-4412-8EC2-97F2AFA60749}" type="slidenum">
              <a:rPr lang="en-IN" smtClean="0"/>
              <a:t>22</a:t>
            </a:fld>
            <a:endParaRPr lang="en-IN"/>
          </a:p>
        </p:txBody>
      </p:sp>
      <p:pic>
        <p:nvPicPr>
          <p:cNvPr id="5" name="Content Placeholder 4">
            <a:extLst>
              <a:ext uri="{FF2B5EF4-FFF2-40B4-BE49-F238E27FC236}">
                <a16:creationId xmlns:a16="http://schemas.microsoft.com/office/drawing/2014/main" id="{E6220AD6-698C-6451-326B-AE4A451BA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29" y="3638350"/>
            <a:ext cx="7983461" cy="2418983"/>
          </a:xfrm>
          <a:prstGeom prst="rect">
            <a:avLst/>
          </a:prstGeom>
        </p:spPr>
      </p:pic>
    </p:spTree>
    <p:extLst>
      <p:ext uri="{BB962C8B-B14F-4D97-AF65-F5344CB8AC3E}">
        <p14:creationId xmlns:p14="http://schemas.microsoft.com/office/powerpoint/2010/main" val="2762738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3891-A562-F0F2-69A2-BF5A364EB4F0}"/>
              </a:ext>
            </a:extLst>
          </p:cNvPr>
          <p:cNvSpPr>
            <a:spLocks noGrp="1"/>
          </p:cNvSpPr>
          <p:nvPr>
            <p:ph type="title"/>
          </p:nvPr>
        </p:nvSpPr>
        <p:spPr>
          <a:xfrm flipV="1">
            <a:off x="628650" y="319407"/>
            <a:ext cx="78867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F497004-0339-340A-0814-7C671C7CD4B0}"/>
              </a:ext>
            </a:extLst>
          </p:cNvPr>
          <p:cNvSpPr>
            <a:spLocks noGrp="1"/>
          </p:cNvSpPr>
          <p:nvPr>
            <p:ph idx="1"/>
          </p:nvPr>
        </p:nvSpPr>
        <p:spPr>
          <a:xfrm>
            <a:off x="628650" y="3734601"/>
            <a:ext cx="7886700" cy="2442361"/>
          </a:xfrm>
        </p:spPr>
        <p:txBody>
          <a:bodyPr/>
          <a:lstStyle/>
          <a:p>
            <a:pPr algn="just"/>
            <a:r>
              <a:rPr lang="en-IN" sz="2100" dirty="0">
                <a:latin typeface="Times New Roman" panose="02020603050405020304" pitchFamily="18" charset="0"/>
                <a:cs typeface="Times New Roman" panose="02020603050405020304" pitchFamily="18" charset="0"/>
              </a:rPr>
              <a:t>When we pass the important seven parameters such as age </a:t>
            </a:r>
            <a:r>
              <a:rPr lang="en-IN" sz="2100" dirty="0" err="1">
                <a:latin typeface="Times New Roman" panose="02020603050405020304" pitchFamily="18" charset="0"/>
                <a:cs typeface="Times New Roman" panose="02020603050405020304" pitchFamily="18" charset="0"/>
              </a:rPr>
              <a:t>age</a:t>
            </a:r>
            <a:r>
              <a:rPr lang="en-IN" sz="2100" dirty="0">
                <a:latin typeface="Times New Roman" panose="02020603050405020304" pitchFamily="18" charset="0"/>
                <a:cs typeface="Times New Roman" panose="02020603050405020304" pitchFamily="18" charset="0"/>
              </a:rPr>
              <a:t> , total </a:t>
            </a:r>
            <a:r>
              <a:rPr lang="en-IN" sz="2100" dirty="0" err="1">
                <a:latin typeface="Times New Roman" panose="02020603050405020304" pitchFamily="18" charset="0"/>
                <a:cs typeface="Times New Roman" panose="02020603050405020304" pitchFamily="18" charset="0"/>
              </a:rPr>
              <a:t>choloestrol</a:t>
            </a:r>
            <a:r>
              <a:rPr lang="en-IN" sz="2100" dirty="0">
                <a:latin typeface="Times New Roman" panose="02020603050405020304" pitchFamily="18" charset="0"/>
                <a:cs typeface="Times New Roman" panose="02020603050405020304" pitchFamily="18" charset="0"/>
              </a:rPr>
              <a:t> ,systolic BP ,diastolic BP, BMI, heart rate ,glucose.</a:t>
            </a:r>
          </a:p>
          <a:p>
            <a:pPr algn="just"/>
            <a:r>
              <a:rPr lang="en-IN" dirty="0">
                <a:latin typeface="Times New Roman" panose="02020603050405020304" pitchFamily="18" charset="0"/>
                <a:cs typeface="Times New Roman" panose="02020603050405020304" pitchFamily="18" charset="0"/>
              </a:rPr>
              <a:t>Our trained machine Learning model will predict that the person will have the heart disease or not in the upcoming 10 years</a:t>
            </a:r>
          </a:p>
          <a:p>
            <a:pPr algn="just"/>
            <a:r>
              <a:rPr lang="en-IN" dirty="0">
                <a:latin typeface="Times New Roman" panose="02020603050405020304" pitchFamily="18" charset="0"/>
                <a:cs typeface="Times New Roman" panose="02020603050405020304" pitchFamily="18" charset="0"/>
              </a:rPr>
              <a:t>If the system predicted that the person would go through the Heart Attack disease ,That person would take of him consulting doctor or taking medicine</a:t>
            </a:r>
            <a:endParaRPr lang="en-IN" dirty="0"/>
          </a:p>
        </p:txBody>
      </p:sp>
      <p:sp>
        <p:nvSpPr>
          <p:cNvPr id="4" name="Slide Number Placeholder 3">
            <a:extLst>
              <a:ext uri="{FF2B5EF4-FFF2-40B4-BE49-F238E27FC236}">
                <a16:creationId xmlns:a16="http://schemas.microsoft.com/office/drawing/2014/main" id="{FEEE6FE1-C879-EC83-9FAF-FCBCB9CF5EE1}"/>
              </a:ext>
            </a:extLst>
          </p:cNvPr>
          <p:cNvSpPr>
            <a:spLocks noGrp="1"/>
          </p:cNvSpPr>
          <p:nvPr>
            <p:ph type="sldNum" sz="quarter" idx="12"/>
          </p:nvPr>
        </p:nvSpPr>
        <p:spPr/>
        <p:txBody>
          <a:bodyPr/>
          <a:lstStyle/>
          <a:p>
            <a:fld id="{31958867-1DDC-4412-8EC2-97F2AFA60749}" type="slidenum">
              <a:rPr lang="en-IN" smtClean="0"/>
              <a:t>23</a:t>
            </a:fld>
            <a:endParaRPr lang="en-IN"/>
          </a:p>
        </p:txBody>
      </p:sp>
      <p:pic>
        <p:nvPicPr>
          <p:cNvPr id="5" name="Content Placeholder 7">
            <a:extLst>
              <a:ext uri="{FF2B5EF4-FFF2-40B4-BE49-F238E27FC236}">
                <a16:creationId xmlns:a16="http://schemas.microsoft.com/office/drawing/2014/main" id="{B399080C-52AE-CA33-7A9B-41E2D500B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681038"/>
            <a:ext cx="8178466" cy="2702243"/>
          </a:xfrm>
          <a:prstGeom prst="rect">
            <a:avLst/>
          </a:prstGeom>
        </p:spPr>
      </p:pic>
    </p:spTree>
    <p:extLst>
      <p:ext uri="{BB962C8B-B14F-4D97-AF65-F5344CB8AC3E}">
        <p14:creationId xmlns:p14="http://schemas.microsoft.com/office/powerpoint/2010/main" val="1348221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262" y="-73412"/>
            <a:ext cx="7886700" cy="971910"/>
          </a:xfrm>
        </p:spPr>
        <p:txBody>
          <a:bodyPr/>
          <a:lstStyle/>
          <a:p>
            <a:r>
              <a:rPr lang="en-US" dirty="0">
                <a:latin typeface="Times New Roman" panose="02020603050405020304" pitchFamily="18" charset="0"/>
                <a:cs typeface="Times New Roman" panose="02020603050405020304" pitchFamily="18" charset="0"/>
              </a:rPr>
              <a:t>                        Conclusion</a:t>
            </a:r>
          </a:p>
        </p:txBody>
      </p:sp>
      <p:sp>
        <p:nvSpPr>
          <p:cNvPr id="3" name="Content Placeholder 2"/>
          <p:cNvSpPr>
            <a:spLocks noGrp="1"/>
          </p:cNvSpPr>
          <p:nvPr>
            <p:ph idx="1"/>
          </p:nvPr>
        </p:nvSpPr>
        <p:spPr>
          <a:xfrm>
            <a:off x="513183" y="699699"/>
            <a:ext cx="8291415" cy="5122603"/>
          </a:xfrm>
        </p:spPr>
        <p:txBody>
          <a:bodyPr/>
          <a:lstStyle/>
          <a:p>
            <a:pPr algn="just"/>
            <a:r>
              <a:rPr lang="en-US" dirty="0">
                <a:latin typeface="Times New Roman" panose="02020603050405020304" pitchFamily="18" charset="0"/>
                <a:cs typeface="Times New Roman" panose="02020603050405020304" pitchFamily="18" charset="0"/>
              </a:rPr>
              <a:t>As we all are aware the number of deaths in today's world due to cardiovascular diseases and to be specific, heart attacks are gradually increasing. </a:t>
            </a:r>
          </a:p>
          <a:p>
            <a:pPr algn="just"/>
            <a:r>
              <a:rPr lang="en-US" dirty="0">
                <a:latin typeface="Times New Roman" panose="02020603050405020304" pitchFamily="18" charset="0"/>
                <a:cs typeface="Times New Roman" panose="02020603050405020304" pitchFamily="18" charset="0"/>
              </a:rPr>
              <a:t>The issue needs to be found: how can we find a way or method so that we can predict diseases with a lot more accuracy and also with precision.</a:t>
            </a:r>
          </a:p>
          <a:p>
            <a:pPr algn="just"/>
            <a:r>
              <a:rPr lang="en-US" dirty="0">
                <a:latin typeface="Times New Roman" panose="02020603050405020304" pitchFamily="18" charset="0"/>
                <a:cs typeface="Times New Roman" panose="02020603050405020304" pitchFamily="18" charset="0"/>
              </a:rPr>
              <a:t> The main aim of this project is that somehow we can predict the heart diseases in a person in 10 years. We have used different distance methods to find the closest neighbor and the K nearest neighbor algorithm</a:t>
            </a:r>
          </a:p>
          <a:p>
            <a:pPr algn="just"/>
            <a:r>
              <a:rPr lang="en-US" dirty="0">
                <a:latin typeface="Times New Roman" panose="02020603050405020304" pitchFamily="18" charset="0"/>
                <a:cs typeface="Times New Roman" panose="02020603050405020304" pitchFamily="18" charset="0"/>
              </a:rPr>
              <a:t>For the feature selection method, we used Boruta which is an improvised version of the random forest method</a:t>
            </a:r>
            <a:r>
              <a:rPr lang="en-US" dirty="0"/>
              <a:t>.</a:t>
            </a:r>
          </a:p>
          <a:p>
            <a:pPr algn="just"/>
            <a:r>
              <a:rPr lang="en-US" dirty="0"/>
              <a:t>A 39-year-old man with 195 total cholesterol, 106 systolic BP, 70 diastolic BP, a BMI of 26.97, a heart rate of 80, and glucose levels of 77. </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1958867-1DDC-4412-8EC2-97F2AFA60749}" type="slidenum">
              <a:rPr lang="en-IN" smtClean="0"/>
              <a:t>24</a:t>
            </a:fld>
            <a:endParaRPr lang="en-IN"/>
          </a:p>
        </p:txBody>
      </p:sp>
      <p:pic>
        <p:nvPicPr>
          <p:cNvPr id="6" name="Picture 5">
            <a:extLst>
              <a:ext uri="{FF2B5EF4-FFF2-40B4-BE49-F238E27FC236}">
                <a16:creationId xmlns:a16="http://schemas.microsoft.com/office/drawing/2014/main" id="{CF18374D-1A8F-961F-2F1D-707C526ACCF8}"/>
              </a:ext>
            </a:extLst>
          </p:cNvPr>
          <p:cNvPicPr>
            <a:picLocks noChangeAspect="1"/>
          </p:cNvPicPr>
          <p:nvPr/>
        </p:nvPicPr>
        <p:blipFill>
          <a:blip r:embed="rId2"/>
          <a:stretch>
            <a:fillRect/>
          </a:stretch>
        </p:blipFill>
        <p:spPr>
          <a:xfrm>
            <a:off x="385296" y="4860691"/>
            <a:ext cx="8419301" cy="139458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255"/>
            <a:ext cx="7886700" cy="1325563"/>
          </a:xfrm>
        </p:spPr>
        <p:txBody>
          <a:bodyPr/>
          <a:lstStyle/>
          <a:p>
            <a:r>
              <a:rPr lang="en-US" dirty="0">
                <a:latin typeface="Times New Roman" panose="02020603050405020304" pitchFamily="18" charset="0"/>
                <a:cs typeface="Times New Roman" panose="02020603050405020304" pitchFamily="18" charset="0"/>
              </a:rPr>
              <a:t>                Future Enhancement</a:t>
            </a:r>
          </a:p>
        </p:txBody>
      </p:sp>
      <p:sp>
        <p:nvSpPr>
          <p:cNvPr id="3" name="Content Placeholder 2"/>
          <p:cNvSpPr>
            <a:spLocks noGrp="1"/>
          </p:cNvSpPr>
          <p:nvPr>
            <p:ph idx="1"/>
          </p:nvPr>
        </p:nvSpPr>
        <p:spPr>
          <a:xfrm>
            <a:off x="367393" y="1012322"/>
            <a:ext cx="8552672" cy="5709154"/>
          </a:xfrm>
        </p:spPr>
        <p:txBody>
          <a:bodyPr>
            <a:noAutofit/>
          </a:bodyPr>
          <a:lstStyle/>
          <a:p>
            <a:pPr algn="just"/>
            <a:r>
              <a:rPr lang="en-US" sz="2000" dirty="0">
                <a:latin typeface="Times New Roman" panose="02020603050405020304" pitchFamily="18" charset="0"/>
                <a:cs typeface="Times New Roman" panose="02020603050405020304" pitchFamily="18" charset="0"/>
              </a:rPr>
              <a:t>In the future related to this project, we can develop a user interface that will help users to interact with our model and they can enter their details and can know the possibility of having a heart attack.</a:t>
            </a:r>
          </a:p>
          <a:p>
            <a:pPr algn="just"/>
            <a:r>
              <a:rPr lang="en-US" sz="2000" dirty="0">
                <a:latin typeface="Times New Roman" panose="02020603050405020304" pitchFamily="18" charset="0"/>
                <a:cs typeface="Times New Roman" panose="02020603050405020304" pitchFamily="18" charset="0"/>
              </a:rPr>
              <a:t>Also, we can relate age and gender to the trend of having heart attacks in a person. One of the major problems that we faced during this project is the dataset.</a:t>
            </a:r>
          </a:p>
          <a:p>
            <a:pPr algn="just"/>
            <a:r>
              <a:rPr lang="en-US" sz="2000" dirty="0">
                <a:latin typeface="Times New Roman" panose="02020603050405020304" pitchFamily="18" charset="0"/>
                <a:cs typeface="Times New Roman" panose="02020603050405020304" pitchFamily="18" charset="0"/>
              </a:rPr>
              <a:t> We can have more reliable sources of data that will lead to improved accuracy and that will eventually help us to predict more accurately. After having a reliable source of data we can focus on the data handling part and normalize it to avoid the overfitting and underfitting of our model. </a:t>
            </a:r>
          </a:p>
          <a:p>
            <a:pPr algn="just"/>
            <a:r>
              <a:rPr lang="en-US" sz="2000" dirty="0">
                <a:latin typeface="Times New Roman" panose="02020603050405020304" pitchFamily="18" charset="0"/>
                <a:cs typeface="Times New Roman" panose="02020603050405020304" pitchFamily="18" charset="0"/>
              </a:rPr>
              <a:t>In the future, more models can be evaluated and datasets can be fed and comparison can be done between the accuracy of different models. This will give higher chances of catching the heart attack in the earlier stage.</a:t>
            </a:r>
          </a:p>
          <a:p>
            <a:pPr algn="just"/>
            <a:r>
              <a:rPr lang="en-US" sz="2000" dirty="0">
                <a:latin typeface="Times New Roman" panose="02020603050405020304" pitchFamily="18" charset="0"/>
                <a:cs typeface="Times New Roman" panose="02020603050405020304" pitchFamily="18" charset="0"/>
              </a:rPr>
              <a:t> Also, we can include one more feature which will give suggestions based on age and other features to avoid a heart attack in the future. We can find any relation between the feature and the chances of having a heart attack in the future.</a:t>
            </a:r>
          </a:p>
        </p:txBody>
      </p:sp>
      <p:sp>
        <p:nvSpPr>
          <p:cNvPr id="4" name="Slide Number Placeholder 3"/>
          <p:cNvSpPr>
            <a:spLocks noGrp="1"/>
          </p:cNvSpPr>
          <p:nvPr>
            <p:ph type="sldNum" sz="quarter" idx="12"/>
          </p:nvPr>
        </p:nvSpPr>
        <p:spPr/>
        <p:txBody>
          <a:bodyPr/>
          <a:lstStyle/>
          <a:p>
            <a:fld id="{31958867-1DDC-4412-8EC2-97F2AFA60749}" type="slidenum">
              <a:rPr lang="en-IN" smtClean="0"/>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60" y="-92074"/>
            <a:ext cx="7886700" cy="1325563"/>
          </a:xfrm>
        </p:spPr>
        <p:txBody>
          <a:bodyPr/>
          <a:lstStyle/>
          <a:p>
            <a:r>
              <a:rPr lang="en-US" b="1" dirty="0">
                <a:latin typeface="Times New Roman" panose="02020603050405020304" pitchFamily="18" charset="0"/>
                <a:cs typeface="Times New Roman" panose="02020603050405020304" pitchFamily="18" charset="0"/>
              </a:rPr>
              <a:t>                          References</a:t>
            </a:r>
          </a:p>
        </p:txBody>
      </p:sp>
      <p:sp>
        <p:nvSpPr>
          <p:cNvPr id="3" name="Content Placeholder 2"/>
          <p:cNvSpPr>
            <a:spLocks noGrp="1"/>
          </p:cNvSpPr>
          <p:nvPr>
            <p:ph idx="1"/>
          </p:nvPr>
        </p:nvSpPr>
        <p:spPr>
          <a:xfrm>
            <a:off x="90390" y="1023192"/>
            <a:ext cx="8664640" cy="4351338"/>
          </a:xfrm>
        </p:spPr>
        <p:txBody>
          <a:bodyPr>
            <a:noAutofit/>
          </a:bodyPr>
          <a:lstStyle/>
          <a:p>
            <a:pPr algn="just"/>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Enriko</a:t>
            </a:r>
            <a:r>
              <a:rPr lang="en-IN" dirty="0">
                <a:latin typeface="Times New Roman" panose="02020603050405020304" pitchFamily="18" charset="0"/>
                <a:cs typeface="Times New Roman" panose="02020603050405020304" pitchFamily="18" charset="0"/>
              </a:rPr>
              <a:t>, I. K. A., </a:t>
            </a:r>
            <a:r>
              <a:rPr lang="en-IN" dirty="0" err="1">
                <a:latin typeface="Times New Roman" panose="02020603050405020304" pitchFamily="18" charset="0"/>
                <a:cs typeface="Times New Roman" panose="02020603050405020304" pitchFamily="18" charset="0"/>
              </a:rPr>
              <a:t>Suryanegara</a:t>
            </a:r>
            <a:r>
              <a:rPr lang="en-IN" dirty="0">
                <a:latin typeface="Times New Roman" panose="02020603050405020304" pitchFamily="18" charset="0"/>
                <a:cs typeface="Times New Roman" panose="02020603050405020304" pitchFamily="18" charset="0"/>
              </a:rPr>
              <a:t>, M., &amp; Gunawan, D. (2016). Heart disease prediction system using k-Nearest </a:t>
            </a:r>
            <a:r>
              <a:rPr lang="en-IN" dirty="0" err="1">
                <a:latin typeface="Times New Roman" panose="02020603050405020304" pitchFamily="18" charset="0"/>
                <a:cs typeface="Times New Roman" panose="02020603050405020304" pitchFamily="18" charset="0"/>
              </a:rPr>
              <a:t>neighbor</a:t>
            </a:r>
            <a:r>
              <a:rPr lang="en-IN" dirty="0">
                <a:latin typeface="Times New Roman" panose="02020603050405020304" pitchFamily="18" charset="0"/>
                <a:cs typeface="Times New Roman" panose="02020603050405020304" pitchFamily="18" charset="0"/>
              </a:rPr>
              <a:t> algorithm with simplified patient's health parameters. Journal of Telecommunication, Electronic and Computer Engineering (JTEC), 8(12), 59-65.</a:t>
            </a:r>
          </a:p>
          <a:p>
            <a:pPr algn="just"/>
            <a:r>
              <a:rPr lang="en-IN" dirty="0">
                <a:latin typeface="Times New Roman" panose="02020603050405020304" pitchFamily="18" charset="0"/>
                <a:cs typeface="Times New Roman" panose="02020603050405020304" pitchFamily="18" charset="0"/>
              </a:rPr>
              <a:t> [2] Shetty, A., &amp; Naik, C. (2016). Different data mining approaches for predicting heart disease. Int J </a:t>
            </a:r>
            <a:r>
              <a:rPr lang="en-IN" dirty="0" err="1">
                <a:latin typeface="Times New Roman" panose="02020603050405020304" pitchFamily="18" charset="0"/>
                <a:cs typeface="Times New Roman" panose="02020603050405020304" pitchFamily="18" charset="0"/>
              </a:rPr>
              <a:t>Innov</a:t>
            </a:r>
            <a:r>
              <a:rPr lang="en-IN" dirty="0">
                <a:latin typeface="Times New Roman" panose="02020603050405020304" pitchFamily="18" charset="0"/>
                <a:cs typeface="Times New Roman" panose="02020603050405020304" pitchFamily="18" charset="0"/>
              </a:rPr>
              <a:t> Res Sci Eng </a:t>
            </a:r>
            <a:r>
              <a:rPr lang="en-IN" dirty="0" err="1">
                <a:latin typeface="Times New Roman" panose="02020603050405020304" pitchFamily="18" charset="0"/>
                <a:cs typeface="Times New Roman" panose="02020603050405020304" pitchFamily="18" charset="0"/>
              </a:rPr>
              <a:t>Technol</a:t>
            </a:r>
            <a:r>
              <a:rPr lang="en-IN" dirty="0">
                <a:latin typeface="Times New Roman" panose="02020603050405020304" pitchFamily="18" charset="0"/>
                <a:cs typeface="Times New Roman" panose="02020603050405020304" pitchFamily="18" charset="0"/>
              </a:rPr>
              <a:t>, 5(9), 277-281. </a:t>
            </a:r>
          </a:p>
          <a:p>
            <a:pPr algn="just"/>
            <a:r>
              <a:rPr lang="en-IN" dirty="0">
                <a:latin typeface="Times New Roman" panose="02020603050405020304" pitchFamily="18" charset="0"/>
                <a:cs typeface="Times New Roman" panose="02020603050405020304" pitchFamily="18" charset="0"/>
              </a:rPr>
              <a:t>[3] Sultana, M., Haider, A., &amp; Uddin, M. S. (2016, September). Analysis of data mining techniques for heart disease prediction. In 2016 3rd international conference on electrical engineering and information communication technology (ICEEICT) (pp. 1-5). IEEE.</a:t>
            </a:r>
          </a:p>
          <a:p>
            <a:pPr algn="just"/>
            <a:r>
              <a:rPr lang="en-IN" dirty="0">
                <a:latin typeface="Times New Roman" panose="02020603050405020304" pitchFamily="18" charset="0"/>
                <a:cs typeface="Times New Roman" panose="02020603050405020304" pitchFamily="18" charset="0"/>
              </a:rPr>
              <a:t> [4] </a:t>
            </a:r>
            <a:r>
              <a:rPr lang="en-IN" dirty="0" err="1">
                <a:latin typeface="Times New Roman" panose="02020603050405020304" pitchFamily="18" charset="0"/>
                <a:cs typeface="Times New Roman" panose="02020603050405020304" pitchFamily="18" charset="0"/>
              </a:rPr>
              <a:t>Kirmani</a:t>
            </a:r>
            <a:r>
              <a:rPr lang="en-IN" dirty="0">
                <a:latin typeface="Times New Roman" panose="02020603050405020304" pitchFamily="18" charset="0"/>
                <a:cs typeface="Times New Roman" panose="02020603050405020304" pitchFamily="18" charset="0"/>
              </a:rPr>
              <a:t>, M. M. (2017). Cardiovascular disease prediction using data mining techniques: A review. Oriental Journal of Computer Science &amp; Technology, 10(2), 520-528.</a:t>
            </a:r>
          </a:p>
          <a:p>
            <a:pPr algn="just"/>
            <a:r>
              <a:rPr lang="en-IN" dirty="0">
                <a:latin typeface="Times New Roman" panose="02020603050405020304" pitchFamily="18" charset="0"/>
                <a:cs typeface="Times New Roman" panose="02020603050405020304" pitchFamily="18" charset="0"/>
              </a:rPr>
              <a:t> [5] </a:t>
            </a:r>
            <a:r>
              <a:rPr lang="en-IN" dirty="0" err="1">
                <a:latin typeface="Times New Roman" panose="02020603050405020304" pitchFamily="18" charset="0"/>
                <a:cs typeface="Times New Roman" panose="02020603050405020304" pitchFamily="18" charset="0"/>
              </a:rPr>
              <a:t>Dangare</a:t>
            </a:r>
            <a:r>
              <a:rPr lang="en-IN" dirty="0">
                <a:latin typeface="Times New Roman" panose="02020603050405020304" pitchFamily="18" charset="0"/>
                <a:cs typeface="Times New Roman" panose="02020603050405020304" pitchFamily="18" charset="0"/>
              </a:rPr>
              <a:t>, C. S., &amp; </a:t>
            </a:r>
            <a:r>
              <a:rPr lang="en-IN" dirty="0" err="1">
                <a:latin typeface="Times New Roman" panose="02020603050405020304" pitchFamily="18" charset="0"/>
                <a:cs typeface="Times New Roman" panose="02020603050405020304" pitchFamily="18" charset="0"/>
              </a:rPr>
              <a:t>Apte</a:t>
            </a:r>
            <a:r>
              <a:rPr lang="en-IN" dirty="0">
                <a:latin typeface="Times New Roman" panose="02020603050405020304" pitchFamily="18" charset="0"/>
                <a:cs typeface="Times New Roman" panose="02020603050405020304" pitchFamily="18" charset="0"/>
              </a:rPr>
              <a:t>, S. S. (2012). Improved study of heart disease prediction system using data mining classification techniques. International Journal of Computer Applications, 47(10), 44-48.</a:t>
            </a:r>
          </a:p>
        </p:txBody>
      </p:sp>
      <p:sp>
        <p:nvSpPr>
          <p:cNvPr id="4" name="Slide Number Placeholder 3"/>
          <p:cNvSpPr>
            <a:spLocks noGrp="1"/>
          </p:cNvSpPr>
          <p:nvPr>
            <p:ph type="sldNum" sz="quarter" idx="12"/>
          </p:nvPr>
        </p:nvSpPr>
        <p:spPr/>
        <p:txBody>
          <a:bodyPr/>
          <a:lstStyle/>
          <a:p>
            <a:fld id="{31958867-1DDC-4412-8EC2-97F2AFA60749}" type="slidenum">
              <a:rPr lang="en-IN" smtClean="0"/>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315911"/>
          </a:xfrm>
        </p:spPr>
        <p:txBody>
          <a:bodyPr>
            <a:normAutofit fontScale="90000"/>
          </a:bodyPr>
          <a:lstStyle/>
          <a:p>
            <a:endParaRPr lang="en-US" dirty="0"/>
          </a:p>
        </p:txBody>
      </p:sp>
      <p:sp>
        <p:nvSpPr>
          <p:cNvPr id="3" name="Content Placeholder 2"/>
          <p:cNvSpPr>
            <a:spLocks noGrp="1"/>
          </p:cNvSpPr>
          <p:nvPr>
            <p:ph idx="1"/>
          </p:nvPr>
        </p:nvSpPr>
        <p:spPr>
          <a:xfrm>
            <a:off x="628650" y="877078"/>
            <a:ext cx="7886700" cy="5299885"/>
          </a:xfrm>
        </p:spPr>
        <p:txBody>
          <a:bodyPr>
            <a:normAutofit/>
          </a:bodyPr>
          <a:lstStyle/>
          <a:p>
            <a:pPr algn="just"/>
            <a:r>
              <a:rPr lang="en-IN" dirty="0">
                <a:latin typeface="Times New Roman" panose="02020603050405020304" pitchFamily="18" charset="0"/>
                <a:cs typeface="Times New Roman" panose="02020603050405020304" pitchFamily="18" charset="0"/>
              </a:rPr>
              <a:t> [6] Melillo, P., De Luca, N., </a:t>
            </a:r>
            <a:r>
              <a:rPr lang="en-IN" dirty="0" err="1">
                <a:latin typeface="Times New Roman" panose="02020603050405020304" pitchFamily="18" charset="0"/>
                <a:cs typeface="Times New Roman" panose="02020603050405020304" pitchFamily="18" charset="0"/>
              </a:rPr>
              <a:t>Bracale</a:t>
            </a:r>
            <a:r>
              <a:rPr lang="en-IN" dirty="0">
                <a:latin typeface="Times New Roman" panose="02020603050405020304" pitchFamily="18" charset="0"/>
                <a:cs typeface="Times New Roman" panose="02020603050405020304" pitchFamily="18" charset="0"/>
              </a:rPr>
              <a:t>, M., &amp; Pecchia, L. (2013). Classification tree for risk assessment in patients suffering from congestive heart failure via long-term heart rate variability. IEEE journal of biomedical and health informatics, 17(3), 727-733.</a:t>
            </a:r>
          </a:p>
          <a:p>
            <a:pPr algn="just"/>
            <a:r>
              <a:rPr lang="en-IN" dirty="0">
                <a:latin typeface="Times New Roman" panose="02020603050405020304" pitchFamily="18" charset="0"/>
                <a:cs typeface="Times New Roman" panose="02020603050405020304" pitchFamily="18" charset="0"/>
              </a:rPr>
              <a:t> [7] </a:t>
            </a:r>
            <a:r>
              <a:rPr lang="en-IN" dirty="0" err="1">
                <a:latin typeface="Times New Roman" panose="02020603050405020304" pitchFamily="18" charset="0"/>
                <a:cs typeface="Times New Roman" panose="02020603050405020304" pitchFamily="18" charset="0"/>
              </a:rPr>
              <a:t>Guidi</a:t>
            </a:r>
            <a:r>
              <a:rPr lang="en-IN" dirty="0">
                <a:latin typeface="Times New Roman" panose="02020603050405020304" pitchFamily="18" charset="0"/>
                <a:cs typeface="Times New Roman" panose="02020603050405020304" pitchFamily="18" charset="0"/>
              </a:rPr>
              <a:t>, G., </a:t>
            </a:r>
            <a:r>
              <a:rPr lang="en-IN" dirty="0" err="1">
                <a:latin typeface="Times New Roman" panose="02020603050405020304" pitchFamily="18" charset="0"/>
                <a:cs typeface="Times New Roman" panose="02020603050405020304" pitchFamily="18" charset="0"/>
              </a:rPr>
              <a:t>Pettenati</a:t>
            </a:r>
            <a:r>
              <a:rPr lang="en-IN" dirty="0">
                <a:latin typeface="Times New Roman" panose="02020603050405020304" pitchFamily="18" charset="0"/>
                <a:cs typeface="Times New Roman" panose="02020603050405020304" pitchFamily="18" charset="0"/>
              </a:rPr>
              <a:t>, M. C., Melillo, P., &amp; Iadanza, E. (2014). A machine learning system to improve heart failure patient assistance. IEEE journal of biomedical and health informatics, 18(6), 1750-1756. </a:t>
            </a:r>
          </a:p>
          <a:p>
            <a:pPr algn="just"/>
            <a:r>
              <a:rPr lang="en-IN" dirty="0">
                <a:latin typeface="Times New Roman" panose="02020603050405020304" pitchFamily="18" charset="0"/>
                <a:cs typeface="Times New Roman" panose="02020603050405020304" pitchFamily="18" charset="0"/>
              </a:rPr>
              <a:t>[8] Zhang, R., Ma, S., Shanahan, L., Munroe, J., Horn, S., &amp; </a:t>
            </a:r>
            <a:r>
              <a:rPr lang="en-IN" dirty="0" err="1">
                <a:latin typeface="Times New Roman" panose="02020603050405020304" pitchFamily="18" charset="0"/>
                <a:cs typeface="Times New Roman" panose="02020603050405020304" pitchFamily="18" charset="0"/>
              </a:rPr>
              <a:t>Speedie</a:t>
            </a:r>
            <a:r>
              <a:rPr lang="en-IN" dirty="0">
                <a:latin typeface="Times New Roman" panose="02020603050405020304" pitchFamily="18" charset="0"/>
                <a:cs typeface="Times New Roman" panose="02020603050405020304" pitchFamily="18" charset="0"/>
              </a:rPr>
              <a:t>, S. (2017, November). Automatic methods to extract New York heart association classification from clinical notes. In 2017 </a:t>
            </a:r>
            <a:r>
              <a:rPr lang="en-IN" dirty="0" err="1">
                <a:latin typeface="Times New Roman" panose="02020603050405020304" pitchFamily="18" charset="0"/>
                <a:cs typeface="Times New Roman" panose="02020603050405020304" pitchFamily="18" charset="0"/>
              </a:rPr>
              <a:t>ieee</a:t>
            </a:r>
            <a:r>
              <a:rPr lang="en-IN" dirty="0">
                <a:latin typeface="Times New Roman" panose="02020603050405020304" pitchFamily="18" charset="0"/>
                <a:cs typeface="Times New Roman" panose="02020603050405020304" pitchFamily="18" charset="0"/>
              </a:rPr>
              <a:t> international conference on bioinformatics and biomedicine (</a:t>
            </a:r>
            <a:r>
              <a:rPr lang="en-IN" dirty="0" err="1">
                <a:latin typeface="Times New Roman" panose="02020603050405020304" pitchFamily="18" charset="0"/>
                <a:cs typeface="Times New Roman" panose="02020603050405020304" pitchFamily="18" charset="0"/>
              </a:rPr>
              <a:t>bibm</a:t>
            </a:r>
            <a:r>
              <a:rPr lang="en-IN" dirty="0">
                <a:latin typeface="Times New Roman" panose="02020603050405020304" pitchFamily="18" charset="0"/>
                <a:cs typeface="Times New Roman" panose="02020603050405020304" pitchFamily="18" charset="0"/>
              </a:rPr>
              <a:t>) (pp. 1296-1299). IEEE. </a:t>
            </a:r>
          </a:p>
          <a:p>
            <a:pPr algn="just"/>
            <a:r>
              <a:rPr lang="en-IN" dirty="0">
                <a:latin typeface="Times New Roman" panose="02020603050405020304" pitchFamily="18" charset="0"/>
                <a:cs typeface="Times New Roman" panose="02020603050405020304" pitchFamily="18" charset="0"/>
              </a:rPr>
              <a:t>[9] Parthiban, G., &amp; Srivatsa, S. K. (2012). Applying machine learning methods in diagnosing heart disease for diabetic patients. International Journal of Applied Information Systems, 3(7), 25-30.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1958867-1DDC-4412-8EC2-97F2AFA60749}" type="slidenum">
              <a:rPr lang="en-IN" smtClean="0"/>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WhatsApp Image 2023-08-31 at 01.51.31"/>
          <p:cNvPicPr>
            <a:picLocks noGrp="1" noChangeAspect="1"/>
          </p:cNvPicPr>
          <p:nvPr>
            <p:ph idx="1"/>
          </p:nvPr>
        </p:nvPicPr>
        <p:blipFill>
          <a:blip r:embed="rId2"/>
          <a:stretch>
            <a:fillRect/>
          </a:stretch>
        </p:blipFill>
        <p:spPr>
          <a:xfrm>
            <a:off x="176530" y="631190"/>
            <a:ext cx="8793480" cy="6090285"/>
          </a:xfrm>
          <a:prstGeom prst="rect">
            <a:avLst/>
          </a:prstGeom>
        </p:spPr>
      </p:pic>
      <p:sp>
        <p:nvSpPr>
          <p:cNvPr id="4" name="Slide Number Placeholder 3"/>
          <p:cNvSpPr>
            <a:spLocks noGrp="1"/>
          </p:cNvSpPr>
          <p:nvPr>
            <p:ph type="sldNum" sz="quarter" idx="12"/>
          </p:nvPr>
        </p:nvSpPr>
        <p:spPr/>
        <p:txBody>
          <a:bodyPr/>
          <a:lstStyle/>
          <a:p>
            <a:fld id="{31958867-1DDC-4412-8EC2-97F2AFA60749}" type="slidenum">
              <a:rPr lang="en-IN" smtClean="0"/>
              <a:t>28</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18206"/>
            <a:ext cx="7886700" cy="468315"/>
          </a:xfrm>
        </p:spPr>
        <p:txBody>
          <a:bodyPr>
            <a:noAutofit/>
          </a:bodyPr>
          <a:lstStyle/>
          <a:p>
            <a:pPr algn="ctr"/>
            <a:r>
              <a:rPr lang="en-US" sz="3400" b="1" dirty="0">
                <a:latin typeface="Times New Roman" panose="02020603050405020304" pitchFamily="18" charset="0"/>
                <a:cs typeface="Times New Roman" panose="02020603050405020304" pitchFamily="18" charset="0"/>
              </a:rPr>
              <a:t>Abstract</a:t>
            </a:r>
            <a:endParaRPr lang="en-IN" sz="34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48343" y="1301568"/>
            <a:ext cx="8447314" cy="4310743"/>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Our project is a system that uses the predictive capability of machine learning models based on similar data points collected in the past. It predicts the risk of a heart attack based on the data provided by the user regarding their physicality,symptoms, and medical history. Our project will estimate the risk of having a heart attack in the coming future. Our system takes input data and runs a Machine Learning Model on the data and gives the result. </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The aim is to provide users with remote access to screening facilities that are capable of identifying low and high-risk individuals, thereby reducing the load on the medical system. Heart attack risk predictor is an online platform designed and developed to explore the path of machine learning. The goal is to predict the risk of a heart attack in a patient from collective data, to be able to detect configurations at risk for the patient, andtherefore, in cases requiring emergency medical assistance, alert the appropriate medical staff of the situation of the latter.</a:t>
            </a: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31958867-1DDC-4412-8EC2-97F2AFA60749}"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18206"/>
            <a:ext cx="7886700" cy="468315"/>
          </a:xfrm>
        </p:spPr>
        <p:txBody>
          <a:bodyPr>
            <a:noAutofit/>
          </a:bodyPr>
          <a:lstStyle/>
          <a:p>
            <a:pPr algn="ctr"/>
            <a:r>
              <a:rPr lang="en-US" sz="3400" b="1" dirty="0">
                <a:latin typeface="Times New Roman" panose="02020603050405020304" pitchFamily="18" charset="0"/>
                <a:cs typeface="Times New Roman" panose="02020603050405020304" pitchFamily="18" charset="0"/>
              </a:rPr>
              <a:t>Introduction</a:t>
            </a:r>
            <a:endParaRPr lang="en-IN" sz="34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48343" y="1273628"/>
            <a:ext cx="8447314" cy="4310743"/>
          </a:xfrm>
        </p:spPr>
        <p:txBody>
          <a:bodyPr>
            <a:noAutofit/>
          </a:bodyPr>
          <a:lstStyle/>
          <a:p>
            <a:pPr algn="just"/>
            <a:r>
              <a:rPr lang="en-IN" sz="2000" dirty="0">
                <a:latin typeface="Times New Roman" panose="02020603050405020304" pitchFamily="18" charset="0"/>
                <a:cs typeface="Times New Roman" panose="02020603050405020304" pitchFamily="18" charset="0"/>
              </a:rPr>
              <a:t>Heart attack risk predictor is an online platform designed and developed to explore the path of machine learning </a:t>
            </a:r>
          </a:p>
          <a:p>
            <a:pPr algn="just"/>
            <a:r>
              <a:rPr lang="en-IN" sz="2000" dirty="0">
                <a:latin typeface="Times New Roman" panose="02020603050405020304" pitchFamily="18" charset="0"/>
                <a:cs typeface="Times New Roman" panose="02020603050405020304" pitchFamily="18" charset="0"/>
              </a:rPr>
              <a:t>The goal is to predict the risk of heart attack in a patient from collective data</a:t>
            </a:r>
            <a:r>
              <a:rPr lang="en-US" alt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so as to be able to detect configurations at risk for the patient, and therefore, in cases requiring emergency medical assistance</a:t>
            </a:r>
          </a:p>
          <a:p>
            <a:pPr algn="just"/>
            <a:r>
              <a:rPr lang="en-IN" sz="2000" dirty="0">
                <a:latin typeface="Times New Roman" panose="02020603050405020304" pitchFamily="18" charset="0"/>
                <a:cs typeface="Times New Roman" panose="02020603050405020304" pitchFamily="18" charset="0"/>
              </a:rPr>
              <a:t> alert the appropriate medical staff of the situation of the latter.</a:t>
            </a:r>
          </a:p>
          <a:p>
            <a:pPr algn="just"/>
            <a:r>
              <a:rPr lang="en-IN" sz="2000" dirty="0">
                <a:latin typeface="Times New Roman" panose="02020603050405020304" pitchFamily="18" charset="0"/>
                <a:cs typeface="Times New Roman" panose="02020603050405020304" pitchFamily="18" charset="0"/>
              </a:rPr>
              <a:t>By analyzing the data we can predict the risk of heart attack in our project</a:t>
            </a:r>
          </a:p>
          <a:p>
            <a:pPr algn="just"/>
            <a:r>
              <a:rPr lang="en-IN" sz="2000" dirty="0">
                <a:latin typeface="Times New Roman" panose="02020603050405020304" pitchFamily="18" charset="0"/>
                <a:cs typeface="Times New Roman" panose="02020603050405020304" pitchFamily="18" charset="0"/>
              </a:rPr>
              <a:t>. Machine learning algorithms can also be helpful in providing vital statistics, real-time data and advanced analytics in terms of the patient’s disease, lab test results, blood pressure, family history, clinical trial data, etc., to doctors.</a:t>
            </a:r>
          </a:p>
          <a:p>
            <a:pPr algn="just"/>
            <a:r>
              <a:rPr lang="en-IN" sz="2000" dirty="0">
                <a:latin typeface="Times New Roman" panose="02020603050405020304" pitchFamily="18" charset="0"/>
                <a:cs typeface="Times New Roman" panose="02020603050405020304" pitchFamily="18" charset="0"/>
              </a:rPr>
              <a:t> The heart</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is a crucial part of our bodies, and heart disease has become theleading cause of death globally. According to the WHO, anestimated 17.9 million people died from heart disease in 2016,representing 31% of all global deaths.</a:t>
            </a:r>
          </a:p>
        </p:txBody>
      </p:sp>
      <p:sp>
        <p:nvSpPr>
          <p:cNvPr id="3" name="Slide Number Placeholder 2"/>
          <p:cNvSpPr>
            <a:spLocks noGrp="1"/>
          </p:cNvSpPr>
          <p:nvPr>
            <p:ph type="sldNum" sz="quarter" idx="12"/>
          </p:nvPr>
        </p:nvSpPr>
        <p:spPr/>
        <p:txBody>
          <a:bodyPr/>
          <a:lstStyle/>
          <a:p>
            <a:fld id="{31958867-1DDC-4412-8EC2-97F2AFA60749}"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160" y="201931"/>
            <a:ext cx="7886700" cy="1325563"/>
          </a:xfrm>
        </p:spPr>
        <p:txBody>
          <a:bodyPr/>
          <a:lstStyle/>
          <a:p>
            <a:r>
              <a:rPr lang="en-US" dirty="0"/>
              <a:t>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8462" y="675974"/>
            <a:ext cx="8347075" cy="4351655"/>
          </a:xfrm>
        </p:spPr>
        <p:txBody>
          <a:bodyPr>
            <a:noAutofit/>
          </a:bodyPr>
          <a:lstStyle/>
          <a:p>
            <a:pPr algn="just"/>
            <a:r>
              <a:rPr lang="en-US" dirty="0">
                <a:latin typeface="Times New Roman" panose="02020603050405020304" pitchFamily="18" charset="0"/>
                <a:cs typeface="Times New Roman" panose="02020603050405020304" pitchFamily="18" charset="0"/>
              </a:rPr>
              <a:t>A prediction system to identify cardiac disease using a patient's medical data collection should be developed, according to Ashwini Shetty A and Chandra Naik 2016</a:t>
            </a:r>
          </a:p>
          <a:p>
            <a:pPr algn="just"/>
            <a:r>
              <a:rPr lang="en-US" dirty="0">
                <a:latin typeface="Times New Roman" panose="02020603050405020304" pitchFamily="18" charset="0"/>
                <a:cs typeface="Times New Roman" panose="02020603050405020304" pitchFamily="18" charset="0"/>
              </a:rPr>
              <a:t>15 risk factors were used as inputs for the system.</a:t>
            </a:r>
          </a:p>
          <a:p>
            <a:pPr algn="just"/>
            <a:r>
              <a:rPr lang="en-US" dirty="0">
                <a:latin typeface="Times New Roman" panose="02020603050405020304" pitchFamily="18" charset="0"/>
                <a:cs typeface="Times New Roman" panose="02020603050405020304" pitchFamily="18" charset="0"/>
              </a:rPr>
              <a:t>Data pre-processing and then, data integration were done after the initial study of data from the dataset.</a:t>
            </a:r>
          </a:p>
          <a:p>
            <a:pPr algn="just"/>
            <a:r>
              <a:rPr lang="en-US" dirty="0">
                <a:latin typeface="Times New Roman" panose="02020603050405020304" pitchFamily="18" charset="0"/>
                <a:cs typeface="Times New Roman" panose="02020603050405020304" pitchFamily="18" charset="0"/>
              </a:rPr>
              <a:t>A system was created which used a historical cardiac database to give the patient’s diagnosis</a:t>
            </a:r>
          </a:p>
          <a:p>
            <a:pPr algn="just"/>
            <a:r>
              <a:rPr lang="en-US" dirty="0">
                <a:latin typeface="Times New Roman" panose="02020603050405020304" pitchFamily="18" charset="0"/>
                <a:cs typeface="Times New Roman" panose="02020603050405020304" pitchFamily="18" charset="0"/>
              </a:rPr>
              <a:t> All of the 15 different parameters were used to make the system.</a:t>
            </a:r>
          </a:p>
          <a:p>
            <a:pPr algn="just"/>
            <a:r>
              <a:rPr lang="en-US" dirty="0">
                <a:latin typeface="Times New Roman" panose="02020603050405020304" pitchFamily="18" charset="0"/>
                <a:cs typeface="Times New Roman" panose="02020603050405020304" pitchFamily="18" charset="0"/>
              </a:rPr>
              <a:t>Cardiovascular diseases are still a major cause of morbidity among people all over the world. Risk prediction is a tough task for medical practitioners as it is a difficult task that demands a lot of information and experience in the medical field</a:t>
            </a:r>
          </a:p>
          <a:p>
            <a:pPr algn="just"/>
            <a:r>
              <a:rPr lang="en-US" dirty="0">
                <a:latin typeface="Times New Roman" panose="02020603050405020304" pitchFamily="18" charset="0"/>
                <a:cs typeface="Times New Roman" panose="02020603050405020304" pitchFamily="18" charset="0"/>
              </a:rPr>
              <a:t>Our goal is to create a good machine learning approach for predicting the risk of cardiac disease(heart attack) that is both computationally efficient and accurate.</a:t>
            </a:r>
          </a:p>
        </p:txBody>
      </p:sp>
      <p:sp>
        <p:nvSpPr>
          <p:cNvPr id="4" name="Slide Number Placeholder 3"/>
          <p:cNvSpPr>
            <a:spLocks noGrp="1"/>
          </p:cNvSpPr>
          <p:nvPr>
            <p:ph type="sldNum" sz="quarter" idx="12"/>
          </p:nvPr>
        </p:nvSpPr>
        <p:spPr/>
        <p:txBody>
          <a:bodyPr/>
          <a:lstStyle/>
          <a:p>
            <a:fld id="{31958867-1DDC-4412-8EC2-97F2AFA60749}"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245" y="-224159"/>
            <a:ext cx="11846101" cy="1414875"/>
          </a:xfrm>
        </p:spPr>
        <p:txBody>
          <a:bodyPr>
            <a:normAutofit/>
          </a:bodyPr>
          <a:lstStyle/>
          <a:p>
            <a:r>
              <a:rPr lang="en-US" sz="4800" b="1" dirty="0">
                <a:latin typeface="Times New Roman" panose="02020603050405020304" pitchFamily="18" charset="0"/>
                <a:cs typeface="Times New Roman" panose="02020603050405020304" pitchFamily="18" charset="0"/>
              </a:rPr>
              <a:t>  </a:t>
            </a:r>
            <a:r>
              <a:rPr lang="en-US" sz="4600" b="1" dirty="0">
                <a:latin typeface="Times New Roman" panose="02020603050405020304" pitchFamily="18" charset="0"/>
                <a:cs typeface="Times New Roman" panose="02020603050405020304" pitchFamily="18" charset="0"/>
              </a:rPr>
              <a:t>Existing System with Architecture</a:t>
            </a:r>
            <a:r>
              <a:rPr lang="en-IN" altLang="en-US" sz="4600" b="1" dirty="0">
                <a:latin typeface="Times New Roman" panose="02020603050405020304" pitchFamily="18" charset="0"/>
                <a:cs typeface="Times New Roman" panose="02020603050405020304" pitchFamily="18" charset="0"/>
              </a:rPr>
              <a:t> </a:t>
            </a:r>
            <a:endParaRPr lang="en-IN" sz="4600" dirty="0"/>
          </a:p>
        </p:txBody>
      </p:sp>
      <p:sp>
        <p:nvSpPr>
          <p:cNvPr id="4" name="Slide Number Placeholder 3"/>
          <p:cNvSpPr>
            <a:spLocks noGrp="1"/>
          </p:cNvSpPr>
          <p:nvPr>
            <p:ph type="sldNum" sz="quarter" idx="12"/>
          </p:nvPr>
        </p:nvSpPr>
        <p:spPr/>
        <p:txBody>
          <a:bodyPr/>
          <a:lstStyle/>
          <a:p>
            <a:fld id="{31958867-1DDC-4412-8EC2-97F2AFA60749}" type="slidenum">
              <a:rPr lang="en-IN" smtClean="0"/>
              <a:t>6</a:t>
            </a:fld>
            <a:endParaRPr lang="en-IN"/>
          </a:p>
        </p:txBody>
      </p:sp>
      <p:cxnSp>
        <p:nvCxnSpPr>
          <p:cNvPr id="10" name="Straight Connector 9"/>
          <p:cNvCxnSpPr/>
          <p:nvPr/>
        </p:nvCxnSpPr>
        <p:spPr>
          <a:xfrm>
            <a:off x="7397392" y="4418676"/>
            <a:ext cx="0" cy="422683"/>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83" y="1681163"/>
            <a:ext cx="8730114" cy="4402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4460"/>
            <a:ext cx="7886700" cy="1815465"/>
          </a:xfrm>
        </p:spPr>
        <p:txBody>
          <a:bodyPr>
            <a:noAutofit/>
          </a:bodyPr>
          <a:lstStyle/>
          <a:p>
            <a:pPr algn="ctr"/>
            <a:r>
              <a:rPr lang="en-US" sz="3000" b="1" dirty="0">
                <a:latin typeface="Times New Roman" panose="02020603050405020304" pitchFamily="18" charset="0"/>
                <a:cs typeface="Times New Roman" panose="02020603050405020304" pitchFamily="18" charset="0"/>
              </a:rPr>
              <a:t>Existing System with </a:t>
            </a:r>
            <a:r>
              <a:rPr lang="en-IN" altLang="en-US" sz="3000" b="1" dirty="0">
                <a:latin typeface="Times New Roman" panose="02020603050405020304" pitchFamily="18" charset="0"/>
                <a:cs typeface="Times New Roman" panose="02020603050405020304" pitchFamily="18" charset="0"/>
              </a:rPr>
              <a:t>Disadvantages</a:t>
            </a:r>
          </a:p>
        </p:txBody>
      </p:sp>
      <p:sp>
        <p:nvSpPr>
          <p:cNvPr id="7" name="Content Placeholder 6"/>
          <p:cNvSpPr>
            <a:spLocks noGrp="1"/>
          </p:cNvSpPr>
          <p:nvPr>
            <p:ph sz="half" idx="1"/>
          </p:nvPr>
        </p:nvSpPr>
        <p:spPr>
          <a:xfrm>
            <a:off x="335915" y="821933"/>
            <a:ext cx="8510134" cy="7676908"/>
          </a:xfrm>
        </p:spPr>
        <p:txBody>
          <a:bodyPr>
            <a:norm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IN" altLang="en-US" sz="2200" b="1" dirty="0">
                <a:latin typeface="Times New Roman" panose="02020603050405020304" pitchFamily="18" charset="0"/>
                <a:cs typeface="Times New Roman" panose="02020603050405020304" pitchFamily="18" charset="0"/>
              </a:rPr>
              <a:t>Heart Disease estimation using Logistic Regression</a:t>
            </a:r>
          </a:p>
          <a:p>
            <a:pPr algn="just"/>
            <a:r>
              <a:rPr lang="en-US" sz="2000" dirty="0">
                <a:latin typeface="Times New Roman" panose="02020603050405020304" pitchFamily="18" charset="0"/>
                <a:cs typeface="Times New Roman" panose="02020603050405020304" pitchFamily="18" charset="0"/>
              </a:rPr>
              <a:t>It's important to choose an appropriate model and follow a consistent methodology for accurate predictions</a:t>
            </a:r>
          </a:p>
          <a:p>
            <a:pPr algn="just"/>
            <a:r>
              <a:rPr lang="en-US" sz="2000" dirty="0">
                <a:latin typeface="Times New Roman" panose="02020603050405020304" pitchFamily="18" charset="0"/>
                <a:cs typeface="Times New Roman" panose="02020603050405020304" pitchFamily="18" charset="0"/>
              </a:rPr>
              <a:t>Depending on the distribution of the data and the inherent complexities of heart attack risk estimation, logistic regression might not achieve the desired level of accuracy and might not generalize well to new, unseen data.</a:t>
            </a:r>
          </a:p>
          <a:p>
            <a:pPr algn="just"/>
            <a:r>
              <a:rPr lang="en-US" sz="2000" dirty="0">
                <a:latin typeface="Times New Roman" panose="02020603050405020304" pitchFamily="18" charset="0"/>
                <a:cs typeface="Times New Roman" panose="02020603050405020304" pitchFamily="18" charset="0"/>
              </a:rPr>
              <a:t>Logistic regression is fundamentally a linear model, which means it might not be able to capture intricate and complex patterns in the data that more flexible models can.</a:t>
            </a:r>
          </a:p>
          <a:p>
            <a:pPr algn="just"/>
            <a:r>
              <a:rPr lang="en-US" sz="2000" dirty="0">
                <a:latin typeface="Times New Roman" panose="02020603050405020304" pitchFamily="18" charset="0"/>
                <a:cs typeface="Times New Roman" panose="02020603050405020304" pitchFamily="18" charset="0"/>
              </a:rPr>
              <a:t>If the dataset contains non-numeric features like categorical variables, they need to be converted into a suitable format for logistic regression. This can introduce complexities</a:t>
            </a:r>
          </a:p>
        </p:txBody>
      </p:sp>
      <p:sp>
        <p:nvSpPr>
          <p:cNvPr id="13" name="Slide Number Placeholder 12"/>
          <p:cNvSpPr>
            <a:spLocks noGrp="1"/>
          </p:cNvSpPr>
          <p:nvPr>
            <p:ph type="sldNum" sz="quarter" idx="12"/>
          </p:nvPr>
        </p:nvSpPr>
        <p:spPr/>
        <p:txBody>
          <a:bodyPr/>
          <a:lstStyle/>
          <a:p>
            <a:fld id="{31958867-1DDC-4412-8EC2-97F2AFA60749}"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400" b="1" dirty="0">
                <a:latin typeface="Times New Roman" panose="02020603050405020304" pitchFamily="18" charset="0"/>
                <a:cs typeface="Times New Roman" panose="02020603050405020304" pitchFamily="18" charset="0"/>
                <a:sym typeface="+mn-ea"/>
              </a:rPr>
              <a:t>Proposed System with Architecture</a:t>
            </a:r>
            <a:br>
              <a:rPr lang="en-US" sz="3400" b="1" dirty="0">
                <a:latin typeface="Times New Roman" panose="02020603050405020304" pitchFamily="18" charset="0"/>
                <a:cs typeface="Times New Roman" panose="02020603050405020304" pitchFamily="18" charset="0"/>
                <a:sym typeface="+mn-ea"/>
              </a:rPr>
            </a:br>
            <a:br>
              <a:rPr lang="en-US" sz="3400" b="1" dirty="0">
                <a:latin typeface="Times New Roman" panose="02020603050405020304" pitchFamily="18" charset="0"/>
                <a:cs typeface="Times New Roman" panose="02020603050405020304" pitchFamily="18" charset="0"/>
              </a:rPr>
            </a:br>
            <a:endParaRPr lang="en-IN" sz="34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31958867-1DDC-4412-8EC2-97F2AFA60749}" type="slidenum">
              <a:rPr lang="en-IN" smtClean="0"/>
              <a:t>8</a:t>
            </a:fld>
            <a:endParaRPr lang="en-IN"/>
          </a:p>
        </p:txBody>
      </p:sp>
      <p:sp>
        <p:nvSpPr>
          <p:cNvPr id="5" name="Text Box 4"/>
          <p:cNvSpPr txBox="1"/>
          <p:nvPr/>
        </p:nvSpPr>
        <p:spPr>
          <a:xfrm>
            <a:off x="3302000" y="-356235"/>
            <a:ext cx="2540000" cy="368300"/>
          </a:xfrm>
          <a:prstGeom prst="rect">
            <a:avLst/>
          </a:prstGeom>
          <a:noFill/>
        </p:spPr>
        <p:txBody>
          <a:bodyPr wrap="square" rtlCol="0" anchor="t">
            <a:spAutoFit/>
          </a:bodyPr>
          <a:lstStyle/>
          <a:p>
            <a:endParaRPr lang="en-US"/>
          </a:p>
        </p:txBody>
      </p:sp>
      <p:pic>
        <p:nvPicPr>
          <p:cNvPr id="4" name="Content Placeholder 3" descr="Copy of done"/>
          <p:cNvPicPr>
            <a:picLocks noGrp="1" noChangeAspect="1"/>
          </p:cNvPicPr>
          <p:nvPr>
            <p:ph idx="1"/>
          </p:nvPr>
        </p:nvPicPr>
        <p:blipFill>
          <a:blip r:embed="rId2"/>
          <a:stretch>
            <a:fillRect/>
          </a:stretch>
        </p:blipFill>
        <p:spPr>
          <a:xfrm>
            <a:off x="196850" y="1258570"/>
            <a:ext cx="8704580" cy="4780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0399"/>
            <a:ext cx="7886700" cy="468315"/>
          </a:xfrm>
        </p:spPr>
        <p:txBody>
          <a:bodyPr>
            <a:noAutofit/>
          </a:bodyPr>
          <a:lstStyle/>
          <a:p>
            <a:pPr algn="ctr"/>
            <a:r>
              <a:rPr lang="en-US" sz="3400" b="1" dirty="0">
                <a:latin typeface="Times New Roman" panose="02020603050405020304" pitchFamily="18" charset="0"/>
                <a:cs typeface="Times New Roman" panose="02020603050405020304" pitchFamily="18" charset="0"/>
              </a:rPr>
              <a:t>Objectives of Proposed System</a:t>
            </a:r>
          </a:p>
        </p:txBody>
      </p:sp>
      <p:sp>
        <p:nvSpPr>
          <p:cNvPr id="7" name="Content Placeholder 6"/>
          <p:cNvSpPr>
            <a:spLocks noGrp="1"/>
          </p:cNvSpPr>
          <p:nvPr>
            <p:ph idx="1"/>
          </p:nvPr>
        </p:nvSpPr>
        <p:spPr>
          <a:xfrm>
            <a:off x="348343" y="1273628"/>
            <a:ext cx="8447314" cy="4310743"/>
          </a:xfrm>
        </p:spPr>
        <p:txBody>
          <a:bodyPr>
            <a:noAutofit/>
          </a:bodyPr>
          <a:lstStyle/>
          <a:p>
            <a:pPr algn="just"/>
            <a:r>
              <a:rPr lang="en-IN" sz="2200" dirty="0">
                <a:latin typeface="Times New Roman" panose="02020603050405020304" pitchFamily="18" charset="0"/>
                <a:cs typeface="Times New Roman" panose="02020603050405020304" pitchFamily="18" charset="0"/>
              </a:rPr>
              <a:t>This proposed system have a data which classified if patients have heart disease or not according to features in it. </a:t>
            </a:r>
          </a:p>
          <a:p>
            <a:pPr algn="just"/>
            <a:r>
              <a:rPr lang="en-IN" sz="2200" dirty="0">
                <a:latin typeface="Times New Roman" panose="02020603050405020304" pitchFamily="18" charset="0"/>
                <a:cs typeface="Times New Roman" panose="02020603050405020304" pitchFamily="18" charset="0"/>
              </a:rPr>
              <a:t>This proposed system can try to use this data to create a model which tries predict(reading data and data Exploration) if a patient has this disease or not</a:t>
            </a:r>
          </a:p>
          <a:p>
            <a:pPr algn="just"/>
            <a:r>
              <a:rPr lang="en-IN" sz="2200" dirty="0">
                <a:latin typeface="Times New Roman" panose="02020603050405020304" pitchFamily="18" charset="0"/>
                <a:cs typeface="Times New Roman" panose="02020603050405020304" pitchFamily="18" charset="0"/>
              </a:rPr>
              <a:t>K Nearest Neighbor algorithm falls under the Supervised Learning category and is used for classification (most commonly) and regression</a:t>
            </a:r>
          </a:p>
          <a:p>
            <a:pPr algn="just"/>
            <a:r>
              <a:rPr lang="en-IN" sz="2200" dirty="0">
                <a:latin typeface="Times New Roman" panose="02020603050405020304" pitchFamily="18" charset="0"/>
                <a:cs typeface="Times New Roman" panose="02020603050405020304" pitchFamily="18" charset="0"/>
              </a:rPr>
              <a:t> It is a versatile algorithm also used for imputing missing values and resampling datasets.</a:t>
            </a:r>
          </a:p>
          <a:p>
            <a:pPr algn="just"/>
            <a:r>
              <a:rPr lang="en-IN" sz="2200" dirty="0">
                <a:latin typeface="Times New Roman" panose="02020603050405020304" pitchFamily="18" charset="0"/>
                <a:cs typeface="Times New Roman" panose="02020603050405020304" pitchFamily="18" charset="0"/>
              </a:rPr>
              <a:t> As the name (K Nearest Neighbor) suggests it considers K Nearest Neighbors (Data points) to predict the class or continuous value for the new Datapoint.</a:t>
            </a:r>
          </a:p>
          <a:p>
            <a:pPr algn="just"/>
            <a:r>
              <a:rPr lang="en-IN" sz="2200" dirty="0">
                <a:latin typeface="Times New Roman" panose="02020603050405020304" pitchFamily="18" charset="0"/>
                <a:cs typeface="Times New Roman" panose="02020603050405020304" pitchFamily="18" charset="0"/>
              </a:rPr>
              <a:t>K-NN is a non-parametric algorithm, which means it does not make any assumption on underlying data.</a:t>
            </a:r>
          </a:p>
        </p:txBody>
      </p:sp>
      <p:sp>
        <p:nvSpPr>
          <p:cNvPr id="3" name="Slide Number Placeholder 2"/>
          <p:cNvSpPr>
            <a:spLocks noGrp="1"/>
          </p:cNvSpPr>
          <p:nvPr>
            <p:ph type="sldNum" sz="quarter" idx="12"/>
          </p:nvPr>
        </p:nvSpPr>
        <p:spPr/>
        <p:txBody>
          <a:bodyPr/>
          <a:lstStyle/>
          <a:p>
            <a:fld id="{31958867-1DDC-4412-8EC2-97F2AFA60749}"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2433</Words>
  <Application>Microsoft Office PowerPoint</Application>
  <PresentationFormat>On-screen Show (4:3)</PresentationFormat>
  <Paragraphs>181</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CARE: CARDIAC ATTACK RISK ESTIMATION USING MACHINE LEARNING</vt:lpstr>
      <vt:lpstr>Contents Outline</vt:lpstr>
      <vt:lpstr>Abstract</vt:lpstr>
      <vt:lpstr>Introduction</vt:lpstr>
      <vt:lpstr> </vt:lpstr>
      <vt:lpstr>  Existing System with Architecture </vt:lpstr>
      <vt:lpstr>Existing System with Disadvantages</vt:lpstr>
      <vt:lpstr>Proposed System with Architecture  </vt:lpstr>
      <vt:lpstr>Objectives of Proposed System</vt:lpstr>
      <vt:lpstr>System Requirements</vt:lpstr>
      <vt:lpstr>                     UseCase Diagram </vt:lpstr>
      <vt:lpstr>                        Class Diagram</vt:lpstr>
      <vt:lpstr>                       Sequence Diagram</vt:lpstr>
      <vt:lpstr>                     Implementation</vt:lpstr>
      <vt:lpstr>PowerPoint Presentation</vt:lpstr>
      <vt:lpstr>PowerPoint Presentation</vt:lpstr>
      <vt:lpstr>step 6.Visualizing Class Distribution Before and After Balancing</vt:lpstr>
      <vt:lpstr>Test case 1</vt:lpstr>
      <vt:lpstr>                  MODULES USED</vt:lpstr>
      <vt:lpstr>                 Software/Hardware used</vt:lpstr>
      <vt:lpstr>                         Unit Testing</vt:lpstr>
      <vt:lpstr>                             Output</vt:lpstr>
      <vt:lpstr>PowerPoint Presentation</vt:lpstr>
      <vt:lpstr>                        Conclusion</vt:lpstr>
      <vt:lpstr>                Future Enhancement</vt:lpstr>
      <vt:lpstr>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Avinash B</dc:creator>
  <cp:lastModifiedBy>Meda Gopi Krishna</cp:lastModifiedBy>
  <cp:revision>202</cp:revision>
  <dcterms:created xsi:type="dcterms:W3CDTF">2022-12-24T18:14:00Z</dcterms:created>
  <dcterms:modified xsi:type="dcterms:W3CDTF">2023-10-12T05:21:19Z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8CA195707766450C9B087A7B6CB8BAA9_12</vt:lpwstr>
  </property>
  <property fmtid="{D5CDD505-2E9C-101B-9397-08002B2CF9AE}" pid="3" name="KSOProductBuildVer">
    <vt:lpwstr>1033-12.2.0.13215</vt:lpwstr>
  </property>
</Properties>
</file>