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4"/>
  </p:notesMasterIdLst>
  <p:sldIdLst>
    <p:sldId id="256" r:id="rId2"/>
    <p:sldId id="257" r:id="rId3"/>
    <p:sldId id="258" r:id="rId4"/>
    <p:sldId id="308" r:id="rId5"/>
    <p:sldId id="304" r:id="rId6"/>
    <p:sldId id="300" r:id="rId7"/>
    <p:sldId id="309" r:id="rId8"/>
    <p:sldId id="312" r:id="rId9"/>
    <p:sldId id="311" r:id="rId10"/>
    <p:sldId id="317" r:id="rId11"/>
    <p:sldId id="319" r:id="rId12"/>
    <p:sldId id="291" r:id="rId13"/>
    <p:sldId id="320" r:id="rId14"/>
    <p:sldId id="302" r:id="rId15"/>
    <p:sldId id="292" r:id="rId16"/>
    <p:sldId id="315" r:id="rId17"/>
    <p:sldId id="316" r:id="rId18"/>
    <p:sldId id="321" r:id="rId19"/>
    <p:sldId id="289" r:id="rId20"/>
    <p:sldId id="296" r:id="rId21"/>
    <p:sldId id="299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1009" autoAdjust="0"/>
  </p:normalViewPr>
  <p:slideViewPr>
    <p:cSldViewPr snapToGrid="0">
      <p:cViewPr varScale="1">
        <p:scale>
          <a:sx n="80" d="100"/>
          <a:sy n="80" d="100"/>
        </p:scale>
        <p:origin x="44" y="6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513F-10D7-43B8-BD18-F250194E00F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027D8-EDF7-4F60-B1D9-953B6983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Fluctuations   </a:t>
            </a:r>
            <a:r>
              <a:rPr lang="ar-AE" dirty="0" smtClean="0"/>
              <a:t>اتار چڑھاو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Specified</a:t>
            </a:r>
            <a:r>
              <a:rPr lang="en-US" baseline="0" dirty="0" smtClean="0"/>
              <a:t> window: </a:t>
            </a:r>
            <a:r>
              <a:rPr lang="en-US" dirty="0" smtClean="0"/>
              <a:t>This refers to the number of data points (time periods) over which the moving average is calculated.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1" dirty="0" smtClean="0"/>
              <a:t>SMA: </a:t>
            </a:r>
            <a:r>
              <a:rPr lang="en-US" dirty="0" smtClean="0"/>
              <a:t>Calculates the unweighted mean of the previous </a:t>
            </a:r>
            <a:r>
              <a:rPr lang="en-US" i="1" dirty="0" smtClean="0"/>
              <a:t>n</a:t>
            </a:r>
            <a:r>
              <a:rPr lang="en-US" dirty="0" smtClean="0"/>
              <a:t> data points.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EMA:</a:t>
            </a:r>
            <a:r>
              <a:rPr lang="en-US" b="1" baseline="0" dirty="0" smtClean="0"/>
              <a:t> </a:t>
            </a:r>
            <a:r>
              <a:rPr lang="en-US" dirty="0" smtClean="0"/>
              <a:t>Applies exponentially decreasing weights to older data points, giving more importance to recent observations.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9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 Fluctuations   </a:t>
            </a:r>
            <a:r>
              <a:rPr lang="ar-AE" dirty="0" smtClean="0"/>
              <a:t>اتار چڑھاو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3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Residual</a:t>
            </a:r>
            <a:r>
              <a:rPr lang="en-US" baseline="0" dirty="0" smtClean="0"/>
              <a:t> are</a:t>
            </a:r>
            <a:r>
              <a:rPr lang="en-US" dirty="0" smtClean="0"/>
              <a:t> essentially the “leftover” part of the data that doesn’t fit into the predictable trend or seasonal patterns.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Precipitation    </a:t>
            </a:r>
            <a:r>
              <a:rPr lang="ar-AE" baseline="0" dirty="0" smtClean="0"/>
              <a:t>بارش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forecasting models used in time series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1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700"/>
              </a:spcBef>
            </a:pPr>
            <a:r>
              <a:rPr lang="en-US" altLang="en-US" sz="1600" b="1" dirty="0" smtClean="0"/>
              <a:t>Prophet by Facebook</a:t>
            </a:r>
          </a:p>
          <a:p>
            <a:pPr lvl="1" algn="just">
              <a:spcBef>
                <a:spcPts val="700"/>
              </a:spcBef>
            </a:pPr>
            <a:r>
              <a:rPr lang="en-US" altLang="en-US" sz="1200" dirty="0" smtClean="0"/>
              <a:t>A robust forecasting tool developed by Facebook, designed to handle seasonality and holidays.</a:t>
            </a:r>
          </a:p>
          <a:p>
            <a:pPr lvl="1">
              <a:spcBef>
                <a:spcPts val="700"/>
              </a:spcBef>
            </a:pPr>
            <a:r>
              <a:rPr lang="en-US" altLang="en-US" sz="1200" b="1" dirty="0" smtClean="0"/>
              <a:t>Features:</a:t>
            </a:r>
            <a:endParaRPr lang="en-US" altLang="en-US" sz="1200" dirty="0" smtClean="0"/>
          </a:p>
          <a:p>
            <a:pPr lvl="2">
              <a:spcBef>
                <a:spcPts val="700"/>
              </a:spcBef>
            </a:pPr>
            <a:r>
              <a:rPr lang="en-US" altLang="en-US" sz="1200" dirty="0" smtClean="0"/>
              <a:t>Handles missing data, outliers, and provides uncertainty intervals. </a:t>
            </a:r>
          </a:p>
          <a:p>
            <a:pPr lvl="1" algn="just">
              <a:spcBef>
                <a:spcPts val="700"/>
              </a:spcBef>
            </a:pPr>
            <a:r>
              <a:rPr lang="en-US" altLang="en-US" sz="1200" b="1" dirty="0" smtClean="0"/>
              <a:t>Use Case: </a:t>
            </a:r>
            <a:r>
              <a:rPr lang="en-US" altLang="en-US" sz="1200" dirty="0" smtClean="0"/>
              <a:t>User-friendly for business forecasting tasks.</a:t>
            </a:r>
            <a:endParaRPr lang="en-US" altLang="en-US" sz="1200" b="1" dirty="0" smtClean="0"/>
          </a:p>
          <a:p>
            <a:pPr lvl="1" algn="just">
              <a:spcBef>
                <a:spcPts val="700"/>
              </a:spcBef>
            </a:pPr>
            <a:r>
              <a:rPr lang="en-US" altLang="en-US" sz="1200" b="1" dirty="0" smtClean="0"/>
              <a:t>Example</a:t>
            </a:r>
            <a:r>
              <a:rPr lang="en-US" altLang="en-US" sz="1200" dirty="0" smtClean="0"/>
              <a:t>: Predicting user engagement on social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Example</a:t>
            </a:r>
            <a:r>
              <a:rPr lang="en-US" sz="1200" dirty="0" smtClean="0"/>
              <a:t>: Forecasting next 30 days of sales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9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Time series analysis is widely used in industries like finance and economics, providing critical insights for forecasting and decision-making</a:t>
            </a:r>
          </a:p>
          <a:p>
            <a:endParaRPr lang="en-US" sz="1200" baseline="0" dirty="0" smtClean="0"/>
          </a:p>
          <a:p>
            <a:r>
              <a:rPr lang="en-US" baseline="0" dirty="0" smtClean="0"/>
              <a:t> Anticipate  - </a:t>
            </a:r>
            <a:r>
              <a:rPr lang="ar-AE" baseline="0" dirty="0" smtClean="0"/>
              <a:t>متوقع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44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5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9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Time-series data is simply a measurement and the time at which it was taken.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Sensor measurements</a:t>
            </a:r>
            <a:r>
              <a:rPr lang="en-US" baseline="0" dirty="0" smtClean="0"/>
              <a:t> triggered by events: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: Temperature sensor in a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Chronologically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way that follows the order in which events or records occurred.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series data visualization transforms complex temporal data into actionable insights, supporting better understanding, communication, and decision-making across various domains.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Temporal   </a:t>
            </a:r>
            <a:r>
              <a:rPr lang="ar-AE" dirty="0" smtClean="0"/>
              <a:t>وقتی</a:t>
            </a:r>
            <a:r>
              <a:rPr lang="en-US" dirty="0" smtClean="0"/>
              <a:t> (Relating</a:t>
            </a:r>
            <a:r>
              <a:rPr lang="en-US" baseline="0" dirty="0" smtClean="0"/>
              <a:t> to time or changes over time</a:t>
            </a:r>
            <a:r>
              <a:rPr lang="en-US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Data</a:t>
            </a:r>
            <a:r>
              <a:rPr lang="en-US" baseline="0" dirty="0" smtClean="0"/>
              <a:t>-driven decisions: Choices made based on analysis rather than intuition.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5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Bar height/length proportional to variable value</a:t>
            </a:r>
            <a:r>
              <a:rPr lang="en-US" dirty="0" smtClean="0"/>
              <a:t>: The taller or longer the bar, the bigger the value it represents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Area Chart: Visualizing Cumulative(</a:t>
            </a:r>
            <a:r>
              <a:rPr lang="ar-AE" baseline="0" dirty="0" smtClean="0"/>
              <a:t>مجموعی</a:t>
            </a:r>
            <a:r>
              <a:rPr lang="en-US" baseline="0" dirty="0" smtClean="0"/>
              <a:t>) Totals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Area Chart</a:t>
            </a:r>
            <a:r>
              <a:rPr lang="en-US" dirty="0" smtClean="0"/>
              <a:t>: Shows a single variable’s trend over time, with the area under the line filled in for emphasis.</a:t>
            </a:r>
          </a:p>
          <a:p>
            <a:r>
              <a:rPr lang="en-US" dirty="0" smtClean="0"/>
              <a:t>(It can have more than one variables)</a:t>
            </a:r>
          </a:p>
          <a:p>
            <a:r>
              <a:rPr lang="en-US" b="1" dirty="0" smtClean="0"/>
              <a:t>Stacked Area Chart</a:t>
            </a:r>
            <a:r>
              <a:rPr lang="en-US" dirty="0" smtClean="0"/>
              <a:t>: Displays multiple variables over time, stacking their areas on top of each other to show the total and individual contributions.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A57D64-9DC5-4159-89A6-E1EF6778DE3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16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F1EE-ACFC-4521-B6C4-E578FAD9D2F1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65F-4CCC-4F87-98B2-1597E922428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3ED9-1853-4E9A-BEA1-97DB1E34C977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C99-E00E-4CA7-9A71-4E257C654C6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82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9440-99FB-4B3B-A256-28D9E5B0C2D8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341-CC28-4470-86D6-E0C5AD9E15C0}" type="datetime1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9719-A9B0-4A29-A0B6-5065B2E9BF17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03CD-44FE-4ED0-BB85-F76BC293C635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E2E-CBE9-4AAB-A5C2-FF2BD7DB911F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6C37-131E-4072-8F7D-D15C99E1C145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6D8757-6514-4FC8-A89B-D6B4F4E38CF0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404" y="2471000"/>
            <a:ext cx="9418320" cy="473044"/>
          </a:xfrm>
        </p:spPr>
        <p:txBody>
          <a:bodyPr>
            <a:noAutofit/>
          </a:bodyPr>
          <a:lstStyle/>
          <a:p>
            <a:r>
              <a:rPr lang="en-US" sz="2800" dirty="0" smtClean="0"/>
              <a:t>Lecture 4 – Data Visualization Course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7506" y="1594131"/>
            <a:ext cx="9526217" cy="883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Visualizing and Analyzing Time Series Data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485776" y="4909885"/>
            <a:ext cx="2752725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Dr. Muhammad Sajjad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1" y="5353839"/>
            <a:ext cx="2752725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R.A: Imran Nawar</a:t>
            </a:r>
          </a:p>
        </p:txBody>
      </p:sp>
      <p:sp>
        <p:nvSpPr>
          <p:cNvPr id="8" name="Rectangle 7"/>
          <p:cNvSpPr/>
          <p:nvPr/>
        </p:nvSpPr>
        <p:spPr>
          <a:xfrm>
            <a:off x="9243636" y="6271510"/>
            <a:ext cx="2049204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October 2024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074" y="2989112"/>
            <a:ext cx="5004021" cy="2811623"/>
          </a:xfrm>
          <a:prstGeom prst="roundRect">
            <a:avLst>
              <a:gd name="adj" fmla="val 13395"/>
            </a:avLst>
          </a:prstGeom>
        </p:spPr>
      </p:pic>
    </p:spTree>
    <p:extLst>
      <p:ext uri="{BB962C8B-B14F-4D97-AF65-F5344CB8AC3E}">
        <p14:creationId xmlns:p14="http://schemas.microsoft.com/office/powerpoint/2010/main" val="1284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18" y="238539"/>
            <a:ext cx="7036903" cy="478626"/>
          </a:xfrm>
        </p:spPr>
        <p:txBody>
          <a:bodyPr>
            <a:noAutofit/>
          </a:bodyPr>
          <a:lstStyle/>
          <a:p>
            <a:r>
              <a:rPr lang="en-US" sz="2200" b="1" dirty="0"/>
              <a:t>Basic Time Series Data Visualization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159" t="950" r="3495" b="5095"/>
          <a:stretch/>
        </p:blipFill>
        <p:spPr>
          <a:xfrm>
            <a:off x="6512119" y="721816"/>
            <a:ext cx="4773895" cy="3110713"/>
          </a:xfrm>
          <a:prstGeom prst="roundRect">
            <a:avLst>
              <a:gd name="adj" fmla="val 8915"/>
            </a:avLst>
          </a:prstGeom>
          <a:ln>
            <a:solidFill>
              <a:schemeClr val="bg2"/>
            </a:solidFill>
          </a:ln>
        </p:spPr>
      </p:pic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39520" y="733505"/>
            <a:ext cx="6220305" cy="6080125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US" sz="2400" b="1" dirty="0" smtClean="0"/>
              <a:t>Stacked Area Chart</a:t>
            </a:r>
            <a:endParaRPr lang="en-US" sz="2400" dirty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/>
              <a:t>Stacked area charts </a:t>
            </a:r>
            <a:r>
              <a:rPr lang="en-US" altLang="en-US" sz="1800" dirty="0" smtClean="0"/>
              <a:t>allow for </a:t>
            </a:r>
            <a:r>
              <a:rPr lang="en-US" altLang="en-US" sz="1800" dirty="0"/>
              <a:t>the comparison of multiple variables, showing both </a:t>
            </a:r>
            <a:r>
              <a:rPr lang="en-US" altLang="en-US" sz="1800" dirty="0" smtClean="0"/>
              <a:t>individual contributions </a:t>
            </a:r>
            <a:r>
              <a:rPr lang="en-US" altLang="en-US" sz="1800" dirty="0"/>
              <a:t>and </a:t>
            </a:r>
            <a:r>
              <a:rPr lang="en-US" altLang="en-US" sz="1800" dirty="0" smtClean="0"/>
              <a:t>cumulative totals over times.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</a:pPr>
            <a:r>
              <a:rPr lang="en-US" altLang="en-US" sz="2000" b="1" dirty="0" smtClean="0"/>
              <a:t>Axes</a:t>
            </a:r>
            <a:r>
              <a:rPr lang="en-US" altLang="en-US" sz="2000" b="1" dirty="0"/>
              <a:t>:</a:t>
            </a:r>
            <a:endParaRPr lang="en-US" altLang="en-US" sz="2000" dirty="0"/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dirty="0">
                <a:solidFill>
                  <a:schemeClr val="tx1"/>
                </a:solidFill>
              </a:rPr>
              <a:t>X-axis</a:t>
            </a:r>
            <a:r>
              <a:rPr lang="en-US" altLang="en-US" sz="1600" dirty="0">
                <a:solidFill>
                  <a:schemeClr val="tx1"/>
                </a:solidFill>
              </a:rPr>
              <a:t>: Time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</a:rPr>
              <a:t>Y-axis</a:t>
            </a:r>
            <a:r>
              <a:rPr lang="en-US" altLang="en-US" sz="1800" dirty="0">
                <a:solidFill>
                  <a:schemeClr val="tx1"/>
                </a:solidFill>
              </a:rPr>
              <a:t>: Stacked variable values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</a:pPr>
            <a:r>
              <a:rPr lang="en-US" altLang="en-US" sz="1800" b="1" dirty="0"/>
              <a:t>Key Features:</a:t>
            </a:r>
            <a:endParaRPr lang="en-US" altLang="en-US" sz="1800" dirty="0"/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</a:rPr>
              <a:t>Requires two or more variables</a:t>
            </a:r>
            <a:r>
              <a:rPr lang="en-US" altLang="en-US" sz="1600" dirty="0" smtClean="0">
                <a:solidFill>
                  <a:schemeClr val="tx1"/>
                </a:solidFill>
              </a:rPr>
              <a:t>.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 smtClean="0">
                <a:solidFill>
                  <a:schemeClr val="tx1"/>
                </a:solidFill>
              </a:rPr>
              <a:t>Areas are stacked </a:t>
            </a:r>
            <a:r>
              <a:rPr lang="en-US" altLang="en-US" sz="1600" dirty="0">
                <a:solidFill>
                  <a:schemeClr val="tx1"/>
                </a:solidFill>
              </a:rPr>
              <a:t>to show </a:t>
            </a:r>
            <a:r>
              <a:rPr lang="en-US" altLang="en-US" sz="1600" dirty="0" smtClean="0">
                <a:solidFill>
                  <a:schemeClr val="tx1"/>
                </a:solidFill>
              </a:rPr>
              <a:t>each variable’s contribution </a:t>
            </a:r>
            <a:r>
              <a:rPr lang="en-US" altLang="en-US" sz="1600" dirty="0">
                <a:solidFill>
                  <a:schemeClr val="tx1"/>
                </a:solidFill>
              </a:rPr>
              <a:t>to the total.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</a:rPr>
              <a:t>Best for comparing multiple variables over time.</a:t>
            </a:r>
          </a:p>
          <a:p>
            <a:pPr marL="54864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</a:pPr>
            <a:r>
              <a:rPr lang="en-US" altLang="en-US" sz="1800" b="1" dirty="0" smtClean="0"/>
              <a:t>Use </a:t>
            </a:r>
            <a:r>
              <a:rPr lang="en-US" altLang="en-US" sz="1800" b="1" dirty="0"/>
              <a:t>Case:</a:t>
            </a:r>
            <a:r>
              <a:rPr lang="en-US" altLang="en-US" sz="1800" dirty="0"/>
              <a:t> </a:t>
            </a:r>
            <a:endParaRPr lang="en-US" altLang="en-US" sz="1800" dirty="0" smtClean="0"/>
          </a:p>
          <a:p>
            <a:pPr lvl="2" algn="just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</a:pPr>
            <a:r>
              <a:rPr lang="en-US" altLang="en-US" sz="1600" dirty="0" smtClean="0"/>
              <a:t>Comparing </a:t>
            </a:r>
            <a:r>
              <a:rPr lang="en-US" altLang="en-US" sz="1600" dirty="0"/>
              <a:t>market share or other proportion-based data over time.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</a:pPr>
            <a:r>
              <a:rPr lang="en-US" altLang="en-US" sz="1800" b="1" dirty="0"/>
              <a:t>Example:</a:t>
            </a:r>
            <a:r>
              <a:rPr lang="en-US" altLang="en-US" sz="1800" dirty="0"/>
              <a:t> Market share of different smartphone brands over the past decade</a:t>
            </a:r>
            <a:r>
              <a:rPr lang="en-US" altLang="en-US" sz="1800" dirty="0" smtClean="0"/>
              <a:t>.</a:t>
            </a:r>
            <a:endParaRPr lang="en-US" alt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546" y="3904090"/>
            <a:ext cx="4526293" cy="295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16" y="176931"/>
            <a:ext cx="9258441" cy="47376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Basic Time Series Data Visualization Techniques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9129" y="650691"/>
            <a:ext cx="6324165" cy="611523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Moving Averages and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Smoothing</a:t>
            </a:r>
          </a:p>
          <a:p>
            <a:pPr algn="just">
              <a:spcBef>
                <a:spcPts val="700"/>
              </a:spcBef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Moving Averages are a type of smoothing techniques used to reduce noise and reveal the underlying trends in time series data.</a:t>
            </a:r>
          </a:p>
          <a:p>
            <a:pPr algn="just">
              <a:spcBef>
                <a:spcPts val="700"/>
              </a:spcBef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Smoothing in general refers to techniques that reduce short-term fluctuations in data, making long-term trends easier to see.</a:t>
            </a:r>
          </a:p>
          <a:p>
            <a:pPr algn="just">
              <a:spcBef>
                <a:spcPts val="700"/>
              </a:spcBef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Key Types: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700"/>
              </a:spcBef>
              <a:buFont typeface="+mj-lt"/>
              <a:buAutoNum type="arabicPeriod"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Simple Moving Average (SMA):</a:t>
            </a:r>
          </a:p>
          <a:p>
            <a:pPr lvl="1" algn="just">
              <a:spcBef>
                <a:spcPts val="500"/>
              </a:spcBef>
            </a:pPr>
            <a:r>
              <a:rPr lang="en-US" sz="1400" dirty="0" smtClean="0">
                <a:cs typeface="Times New Roman" panose="02020603050405020304" pitchFamily="18" charset="0"/>
              </a:rPr>
              <a:t>Averages data over a specific window.</a:t>
            </a:r>
          </a:p>
          <a:p>
            <a:pPr lvl="1" algn="just">
              <a:spcBef>
                <a:spcPts val="500"/>
              </a:spcBef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Equal weight for each data point.</a:t>
            </a:r>
          </a:p>
          <a:p>
            <a:pPr lvl="1" algn="just">
              <a:spcBef>
                <a:spcPts val="500"/>
              </a:spcBef>
            </a:pPr>
            <a:r>
              <a:rPr lang="en-US" sz="1400" dirty="0" smtClean="0">
                <a:cs typeface="Times New Roman" panose="02020603050405020304" pitchFamily="18" charset="0"/>
              </a:rPr>
              <a:t>Best for long-term trend visualization.</a:t>
            </a:r>
          </a:p>
          <a:p>
            <a:pPr lvl="1" algn="just">
              <a:spcBef>
                <a:spcPts val="500"/>
              </a:spcBef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Use Case: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Identifying long-term trends in stable time series data.</a:t>
            </a:r>
          </a:p>
          <a:p>
            <a:pPr marL="228600" indent="-228600" algn="just">
              <a:spcBef>
                <a:spcPts val="700"/>
              </a:spcBef>
              <a:buFont typeface="+mj-lt"/>
              <a:buAutoNum type="arabicPeriod"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Exponential Moving Average (EMA):</a:t>
            </a:r>
          </a:p>
          <a:p>
            <a:pPr lvl="1" algn="just">
              <a:spcBef>
                <a:spcPts val="500"/>
              </a:spcBef>
            </a:pPr>
            <a:r>
              <a:rPr lang="en-US" sz="1400" dirty="0" smtClean="0">
                <a:cs typeface="Times New Roman" panose="02020603050405020304" pitchFamily="18" charset="0"/>
              </a:rPr>
              <a:t>More weight given to recent data points.</a:t>
            </a:r>
          </a:p>
          <a:p>
            <a:pPr lvl="1" algn="just">
              <a:spcBef>
                <a:spcPts val="500"/>
              </a:spcBef>
            </a:pP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Reacts more quickly to changes.</a:t>
            </a:r>
          </a:p>
          <a:p>
            <a:pPr lvl="1" algn="just">
              <a:spcBef>
                <a:spcPts val="500"/>
              </a:spcBef>
            </a:pPr>
            <a:r>
              <a:rPr lang="en-US" sz="1400" dirty="0" smtClean="0">
                <a:cs typeface="Times New Roman" panose="02020603050405020304" pitchFamily="18" charset="0"/>
              </a:rPr>
              <a:t>Useful for identifying short-term changes while retaining a focus on trends.</a:t>
            </a:r>
          </a:p>
          <a:p>
            <a:pPr lvl="1" algn="just">
              <a:spcBef>
                <a:spcPts val="500"/>
              </a:spcBef>
            </a:pPr>
            <a:r>
              <a:rPr lang="en-US" sz="1400" b="1" dirty="0" smtClean="0">
                <a:cs typeface="Times New Roman" panose="02020603050405020304" pitchFamily="18" charset="0"/>
              </a:rPr>
              <a:t>Use Case: </a:t>
            </a:r>
            <a:r>
              <a:rPr lang="en-US" sz="1400" dirty="0" smtClean="0">
                <a:cs typeface="Times New Roman" panose="02020603050405020304" pitchFamily="18" charset="0"/>
              </a:rPr>
              <a:t>Detecting recent trends or shift in volatile data.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Purpose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cs typeface="Times New Roman" panose="02020603050405020304" pitchFamily="18" charset="0"/>
              </a:rPr>
              <a:t>To reduce noise and make underlying trends more visible.</a:t>
            </a:r>
          </a:p>
          <a:p>
            <a:pPr lvl="1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cs typeface="Times New Roman" panose="02020603050405020304" pitchFamily="18" charset="0"/>
              </a:rPr>
              <a:t>Facilitate better decision-making based on trend analysis.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294" y="610673"/>
            <a:ext cx="4319546" cy="2969221"/>
          </a:xfrm>
          <a:prstGeom prst="roundRect">
            <a:avLst>
              <a:gd name="adj" fmla="val 13453"/>
            </a:avLst>
          </a:prstGeom>
          <a:ln>
            <a:solidFill>
              <a:schemeClr val="bg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293" y="3888187"/>
            <a:ext cx="4319547" cy="2937909"/>
          </a:xfrm>
          <a:prstGeom prst="roundRect">
            <a:avLst>
              <a:gd name="adj" fmla="val 14502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992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49" y="105170"/>
            <a:ext cx="6806967" cy="62628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Advanced Time Series Analysis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13099" y="680948"/>
            <a:ext cx="6102386" cy="608497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Trend Analysis</a:t>
            </a:r>
          </a:p>
          <a:p>
            <a:pPr algn="just">
              <a:spcBef>
                <a:spcPts val="700"/>
              </a:spcBef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Identifies the long-term direction of a time series, focusing on overall patterns.</a:t>
            </a:r>
          </a:p>
          <a:p>
            <a:pPr algn="just"/>
            <a:r>
              <a:rPr lang="en-US" sz="2000" b="1" dirty="0"/>
              <a:t>Types:</a:t>
            </a:r>
            <a:endParaRPr lang="en-US" sz="2000" dirty="0"/>
          </a:p>
          <a:p>
            <a:pPr lvl="1" algn="just"/>
            <a:r>
              <a:rPr lang="en-US" b="1" dirty="0"/>
              <a:t>Linear Trend:</a:t>
            </a:r>
            <a:r>
              <a:rPr lang="en-US" dirty="0"/>
              <a:t> A straight line indicating a consistent rise or fall.</a:t>
            </a:r>
          </a:p>
          <a:p>
            <a:pPr lvl="1" algn="just"/>
            <a:r>
              <a:rPr lang="en-US" b="1" dirty="0"/>
              <a:t>Polynomial Trend:</a:t>
            </a:r>
            <a:r>
              <a:rPr lang="en-US" dirty="0"/>
              <a:t> A curved line representing more complex movements.</a:t>
            </a:r>
          </a:p>
          <a:p>
            <a:pPr algn="just"/>
            <a:r>
              <a:rPr lang="en-US" sz="2000" b="1" dirty="0"/>
              <a:t>Methods</a:t>
            </a:r>
            <a:r>
              <a:rPr lang="en-US" sz="1600" b="1" dirty="0"/>
              <a:t>:</a:t>
            </a:r>
            <a:endParaRPr lang="en-US" sz="1600" dirty="0"/>
          </a:p>
          <a:p>
            <a:pPr lvl="1" algn="just"/>
            <a:r>
              <a:rPr lang="en-US" b="1" dirty="0"/>
              <a:t>Decomposition:</a:t>
            </a:r>
            <a:r>
              <a:rPr lang="en-US" dirty="0"/>
              <a:t> Breaking time series into components (trend, seasonal, residual).</a:t>
            </a:r>
          </a:p>
          <a:p>
            <a:pPr lvl="1" algn="just"/>
            <a:r>
              <a:rPr lang="en-US" b="1" dirty="0"/>
              <a:t>Regression Analysis:</a:t>
            </a:r>
            <a:r>
              <a:rPr lang="en-US" dirty="0"/>
              <a:t> Fitting linear or polynomial models to data</a:t>
            </a:r>
            <a:r>
              <a:rPr lang="en-US" dirty="0" smtClean="0"/>
              <a:t>.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/>
              <a:t>Use Cases:</a:t>
            </a:r>
            <a:endParaRPr lang="en-US" sz="2000" dirty="0"/>
          </a:p>
          <a:p>
            <a:pPr lvl="1" algn="just"/>
            <a:r>
              <a:rPr lang="en-US" b="1" dirty="0"/>
              <a:t>Linear Trend: </a:t>
            </a:r>
            <a:r>
              <a:rPr lang="en-US" dirty="0"/>
              <a:t>Economic growth, population trends.</a:t>
            </a:r>
          </a:p>
          <a:p>
            <a:pPr lvl="1" algn="just"/>
            <a:r>
              <a:rPr lang="en-US" b="1" dirty="0"/>
              <a:t>Polynomial Trend: </a:t>
            </a:r>
            <a:r>
              <a:rPr lang="en-US" dirty="0"/>
              <a:t>Sales growth with fluctuating patterns.</a:t>
            </a:r>
          </a:p>
          <a:p>
            <a:pPr algn="just"/>
            <a:r>
              <a:rPr lang="en-US" sz="2000" b="1" dirty="0" smtClean="0"/>
              <a:t>Example</a:t>
            </a:r>
            <a:r>
              <a:rPr lang="en-US" sz="1600" b="1" dirty="0"/>
              <a:t>: </a:t>
            </a:r>
            <a:r>
              <a:rPr lang="en-US" sz="1600" dirty="0"/>
              <a:t>Using linear regression to identify an upward trend in annual revenue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6" y="723569"/>
            <a:ext cx="4733013" cy="2786961"/>
          </a:xfrm>
          <a:prstGeom prst="roundRect">
            <a:avLst>
              <a:gd name="adj" fmla="val 9819"/>
            </a:avLst>
          </a:prstGeom>
          <a:ln>
            <a:solidFill>
              <a:schemeClr val="bg2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26" y="3896139"/>
            <a:ext cx="4733013" cy="2869785"/>
          </a:xfrm>
          <a:prstGeom prst="roundRect">
            <a:avLst>
              <a:gd name="adj" fmla="val 11126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50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56" y="88531"/>
            <a:ext cx="9994753" cy="62628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Advanced Time Series Analysis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61156" y="714814"/>
            <a:ext cx="6138427" cy="59782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Seasonal Decomposition</a:t>
            </a:r>
            <a:endParaRPr lang="en-US" sz="20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dirty="0"/>
              <a:t>Breaks down time series into </a:t>
            </a:r>
            <a:r>
              <a:rPr lang="en-US" sz="1800" dirty="0" smtClean="0"/>
              <a:t>three parts.</a:t>
            </a:r>
          </a:p>
          <a:p>
            <a:pPr lvl="2" algn="just"/>
            <a:r>
              <a:rPr lang="en-US" sz="1600" b="1" dirty="0" smtClean="0"/>
              <a:t>Trend</a:t>
            </a:r>
            <a:r>
              <a:rPr lang="en-US" sz="1600" dirty="0" smtClean="0"/>
              <a:t>: Long-term direction (upward, downward, or flat).</a:t>
            </a:r>
          </a:p>
          <a:p>
            <a:pPr lvl="2" algn="just"/>
            <a:r>
              <a:rPr lang="en-US" sz="1600" b="1" dirty="0" smtClean="0"/>
              <a:t>Seasonal</a:t>
            </a:r>
            <a:r>
              <a:rPr lang="en-US" sz="1600" dirty="0" smtClean="0"/>
              <a:t>: Repeating patterns (e.g., monthly or yearly cycles).</a:t>
            </a:r>
          </a:p>
          <a:p>
            <a:pPr lvl="2" algn="just"/>
            <a:r>
              <a:rPr lang="en-US" sz="1600" b="1" dirty="0" smtClean="0"/>
              <a:t>Residual</a:t>
            </a:r>
            <a:r>
              <a:rPr lang="en-US" sz="1600" dirty="0" smtClean="0"/>
              <a:t>: The remaining noise or irregular variations after removing trend and seasonality.</a:t>
            </a:r>
          </a:p>
          <a:p>
            <a:pPr algn="just"/>
            <a:r>
              <a:rPr lang="en-US" sz="2000" b="1" dirty="0"/>
              <a:t>Techniques:</a:t>
            </a:r>
            <a:endParaRPr lang="en-US" sz="2000" dirty="0"/>
          </a:p>
          <a:p>
            <a:pPr lvl="1" algn="just"/>
            <a:r>
              <a:rPr lang="en-US" sz="1800" b="1" dirty="0"/>
              <a:t>Additive:</a:t>
            </a:r>
            <a:r>
              <a:rPr lang="en-US" sz="1800" dirty="0"/>
              <a:t> </a:t>
            </a:r>
            <a:r>
              <a:rPr lang="en-US" sz="1800" dirty="0" smtClean="0"/>
              <a:t>Time series is expressed as the sum of its components.</a:t>
            </a:r>
          </a:p>
          <a:p>
            <a:pPr marL="548640" lvl="2" indent="0" algn="just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	Series = Trend + Seasonal + Residual</a:t>
            </a:r>
          </a:p>
          <a:p>
            <a:pPr lvl="1" algn="just"/>
            <a:r>
              <a:rPr lang="en-US" sz="1800" b="1" dirty="0" smtClean="0"/>
              <a:t>Multiplicative:</a:t>
            </a:r>
            <a:r>
              <a:rPr lang="en-US" sz="1800" dirty="0" smtClean="0"/>
              <a:t> Time series is expressed as the product of its components.</a:t>
            </a:r>
          </a:p>
          <a:p>
            <a:pPr marL="274320" lvl="1" indent="0" algn="just">
              <a:buNone/>
            </a:pPr>
            <a:r>
              <a:rPr lang="en-US" dirty="0" smtClean="0">
                <a:latin typeface="Consolas" panose="020B0609020204030204" pitchFamily="49" charset="0"/>
              </a:rPr>
              <a:t>	Series </a:t>
            </a:r>
            <a:r>
              <a:rPr lang="en-US" dirty="0">
                <a:latin typeface="Consolas" panose="020B0609020204030204" pitchFamily="49" charset="0"/>
              </a:rPr>
              <a:t>= Trend 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Seasonal </a:t>
            </a:r>
            <a:r>
              <a:rPr lang="en-US" dirty="0" smtClean="0">
                <a:latin typeface="Consolas" panose="020B0609020204030204" pitchFamily="49" charset="0"/>
              </a:rPr>
              <a:t>* Residual</a:t>
            </a:r>
            <a:endParaRPr lang="en-US" sz="1400" dirty="0" smtClean="0"/>
          </a:p>
          <a:p>
            <a:pPr algn="just"/>
            <a:r>
              <a:rPr lang="en-US" sz="2000" b="1" dirty="0"/>
              <a:t>Use Cases:</a:t>
            </a:r>
            <a:endParaRPr lang="en-US" sz="2000" dirty="0"/>
          </a:p>
          <a:p>
            <a:pPr lvl="1" algn="just"/>
            <a:r>
              <a:rPr lang="en-US" sz="1800" dirty="0" smtClean="0"/>
              <a:t>Helpful for analyzing repeated patterns, such as monthly sales fluctuations or yearly weather changes.</a:t>
            </a:r>
            <a:endParaRPr lang="en-US" sz="1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41" y="1024325"/>
            <a:ext cx="4598681" cy="5439174"/>
          </a:xfrm>
          <a:prstGeom prst="roundRect">
            <a:avLst>
              <a:gd name="adj" fmla="val 10442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598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74" y="122549"/>
            <a:ext cx="8098944" cy="569532"/>
          </a:xfrm>
        </p:spPr>
        <p:txBody>
          <a:bodyPr>
            <a:normAutofit/>
          </a:bodyPr>
          <a:lstStyle/>
          <a:p>
            <a:r>
              <a:rPr lang="en-US" sz="2800" b="1" dirty="0"/>
              <a:t>Advanced Time Series Analysis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875" y="723818"/>
            <a:ext cx="5609775" cy="5796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Stationarity </a:t>
            </a:r>
            <a:r>
              <a:rPr lang="en-US" sz="2400" b="1" dirty="0"/>
              <a:t>and Differencing</a:t>
            </a:r>
            <a:endParaRPr lang="en-US" sz="2400" dirty="0"/>
          </a:p>
          <a:p>
            <a:pPr algn="just">
              <a:spcBef>
                <a:spcPts val="300"/>
              </a:spcBef>
            </a:pPr>
            <a:r>
              <a:rPr lang="en-US" sz="2000" b="1" dirty="0"/>
              <a:t>Stationarity</a:t>
            </a:r>
            <a:r>
              <a:rPr lang="en-US" sz="2000" dirty="0" smtClean="0"/>
              <a:t>:</a:t>
            </a:r>
          </a:p>
          <a:p>
            <a:pPr lvl="1" algn="just"/>
            <a:r>
              <a:rPr lang="en-US" sz="1800" dirty="0" smtClean="0"/>
              <a:t>A </a:t>
            </a:r>
            <a:r>
              <a:rPr lang="en-US" sz="1800" dirty="0"/>
              <a:t>time series is stationary if its key statistical properties (mean, variance, etc.) do not change over </a:t>
            </a:r>
            <a:r>
              <a:rPr lang="en-US" sz="1800" dirty="0" smtClean="0"/>
              <a:t>time.</a:t>
            </a:r>
          </a:p>
          <a:p>
            <a:pPr lvl="1" algn="just"/>
            <a:r>
              <a:rPr lang="en-US" sz="1800" b="1" dirty="0" smtClean="0"/>
              <a:t>Why </a:t>
            </a:r>
            <a:r>
              <a:rPr lang="en-US" sz="1800" b="1" dirty="0"/>
              <a:t>it matters: </a:t>
            </a:r>
            <a:r>
              <a:rPr lang="en-US" sz="1800" dirty="0"/>
              <a:t>Many forecasting models assume that data is </a:t>
            </a:r>
            <a:r>
              <a:rPr lang="en-US" sz="1800" dirty="0" smtClean="0"/>
              <a:t>stationary.</a:t>
            </a:r>
          </a:p>
          <a:p>
            <a:pPr algn="just">
              <a:spcBef>
                <a:spcPts val="300"/>
              </a:spcBef>
            </a:pPr>
            <a:r>
              <a:rPr lang="en-US" sz="2000" b="1" dirty="0" smtClean="0"/>
              <a:t>Differencing</a:t>
            </a:r>
            <a:r>
              <a:rPr lang="en-US" sz="2000" dirty="0" smtClean="0"/>
              <a:t>:</a:t>
            </a:r>
          </a:p>
          <a:p>
            <a:pPr lvl="1" algn="just"/>
            <a:r>
              <a:rPr lang="en-US" sz="1800" dirty="0" smtClean="0"/>
              <a:t>A </a:t>
            </a:r>
            <a:r>
              <a:rPr lang="en-US" sz="1800" dirty="0"/>
              <a:t>method used to transform a non-stationary time series into a stationary one by subtracting the previous observation from the current </a:t>
            </a:r>
            <a:r>
              <a:rPr lang="en-US" sz="1800" dirty="0" smtClean="0"/>
              <a:t>one.</a:t>
            </a:r>
          </a:p>
          <a:p>
            <a:pPr lvl="1" algn="just"/>
            <a:r>
              <a:rPr lang="en-US" sz="1800" dirty="0" smtClean="0"/>
              <a:t>Helps </a:t>
            </a:r>
            <a:r>
              <a:rPr lang="en-US" sz="1800" dirty="0"/>
              <a:t>remove trends or seasonality in the data</a:t>
            </a:r>
            <a:r>
              <a:rPr lang="en-US" sz="1800" dirty="0" smtClean="0"/>
              <a:t>.</a:t>
            </a:r>
            <a:endParaRPr lang="en-US" sz="1800" dirty="0"/>
          </a:p>
          <a:p>
            <a:pPr algn="just">
              <a:spcBef>
                <a:spcPts val="300"/>
              </a:spcBef>
            </a:pPr>
            <a:r>
              <a:rPr lang="en-US" b="1" dirty="0"/>
              <a:t>Why is this </a:t>
            </a:r>
            <a:r>
              <a:rPr lang="en-US" b="1" dirty="0" smtClean="0"/>
              <a:t>important?</a:t>
            </a:r>
            <a:endParaRPr lang="en-US" dirty="0" smtClean="0"/>
          </a:p>
          <a:p>
            <a:pPr lvl="1" algn="just"/>
            <a:r>
              <a:rPr lang="en-US" sz="1800" dirty="0" smtClean="0"/>
              <a:t>Certain </a:t>
            </a:r>
            <a:r>
              <a:rPr lang="en-US" sz="1800" dirty="0"/>
              <a:t>models like ARIMA require the data to be stationary to make reliable predictions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903" y="914400"/>
            <a:ext cx="5139937" cy="44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14" y="37302"/>
            <a:ext cx="10683691" cy="62628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 smtClean="0"/>
              <a:t>Time Series Forecasting Models and Techniques </a:t>
            </a:r>
            <a:r>
              <a:rPr lang="en-US" sz="1800" dirty="0" smtClean="0"/>
              <a:t>(Visualizing the Future)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90965" y="663585"/>
            <a:ext cx="6168860" cy="610234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700"/>
              </a:spcBef>
              <a:buNone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Forecasting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involves predicting future values based on historical data.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Time series forecasting involves predicting future data points based on previously observed values.</a:t>
            </a: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Applications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200"/>
              </a:spcBef>
            </a:pPr>
            <a:r>
              <a:rPr lang="en-US" sz="1400" b="1" dirty="0" smtClean="0">
                <a:cs typeface="Times New Roman" panose="02020603050405020304" pitchFamily="18" charset="0"/>
              </a:rPr>
              <a:t>Business: </a:t>
            </a:r>
            <a:r>
              <a:rPr lang="en-US" sz="1400" dirty="0" smtClean="0">
                <a:cs typeface="Times New Roman" panose="02020603050405020304" pitchFamily="18" charset="0"/>
              </a:rPr>
              <a:t>Sales forecasting</a:t>
            </a:r>
          </a:p>
          <a:p>
            <a:pPr lvl="1" algn="just">
              <a:spcBef>
                <a:spcPts val="200"/>
              </a:spcBef>
            </a:pPr>
            <a:r>
              <a:rPr lang="en-US" sz="1400" b="1" dirty="0" smtClean="0">
                <a:cs typeface="Times New Roman" panose="02020603050405020304" pitchFamily="18" charset="0"/>
              </a:rPr>
              <a:t>Weather</a:t>
            </a:r>
            <a:r>
              <a:rPr lang="en-US" sz="1400" dirty="0" smtClean="0">
                <a:cs typeface="Times New Roman" panose="02020603050405020304" pitchFamily="18" charset="0"/>
              </a:rPr>
              <a:t>: Temperature and precipitation forecasting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lvl="1" algn="just">
              <a:spcBef>
                <a:spcPts val="200"/>
              </a:spcBef>
            </a:pPr>
            <a:r>
              <a:rPr lang="en-US" sz="1400" b="1" dirty="0" smtClean="0">
                <a:cs typeface="Times New Roman" panose="02020603050405020304" pitchFamily="18" charset="0"/>
              </a:rPr>
              <a:t>Finance: </a:t>
            </a:r>
            <a:r>
              <a:rPr lang="en-US" sz="1400" dirty="0" smtClean="0">
                <a:cs typeface="Times New Roman" panose="02020603050405020304" pitchFamily="18" charset="0"/>
              </a:rPr>
              <a:t>Stock price prediction.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500"/>
              </a:spcBef>
              <a:buNone/>
            </a:pPr>
            <a:r>
              <a:rPr lang="en-US" b="1" dirty="0" smtClean="0"/>
              <a:t>Key </a:t>
            </a:r>
            <a:r>
              <a:rPr lang="en-US" b="1" dirty="0"/>
              <a:t>Components of Time </a:t>
            </a:r>
            <a:r>
              <a:rPr lang="en-US" b="1" dirty="0" smtClean="0"/>
              <a:t>Series Forecasting</a:t>
            </a:r>
            <a:endParaRPr lang="en-US" b="1" dirty="0"/>
          </a:p>
          <a:p>
            <a:pPr algn="just">
              <a:spcBef>
                <a:spcPts val="500"/>
              </a:spcBef>
            </a:pPr>
            <a:r>
              <a:rPr lang="en-US" b="1" dirty="0" smtClean="0"/>
              <a:t>Trend</a:t>
            </a:r>
            <a:endParaRPr lang="en-US" dirty="0"/>
          </a:p>
          <a:p>
            <a:pPr lvl="1" algn="just">
              <a:spcBef>
                <a:spcPts val="200"/>
              </a:spcBef>
            </a:pPr>
            <a:r>
              <a:rPr lang="en-US" dirty="0" smtClean="0"/>
              <a:t>A Gradual </a:t>
            </a:r>
            <a:r>
              <a:rPr lang="en-US" dirty="0"/>
              <a:t>upward or downward shift in the series </a:t>
            </a:r>
            <a:r>
              <a:rPr lang="en-US" dirty="0" smtClean="0"/>
              <a:t>over time.</a:t>
            </a:r>
            <a:endParaRPr lang="en-US" dirty="0"/>
          </a:p>
          <a:p>
            <a:pPr lvl="1" algn="just">
              <a:spcBef>
                <a:spcPts val="200"/>
              </a:spcBef>
            </a:pPr>
            <a:r>
              <a:rPr lang="en-US" b="1" dirty="0"/>
              <a:t>Example</a:t>
            </a:r>
            <a:r>
              <a:rPr lang="en-US" dirty="0"/>
              <a:t>: Rising global temperatures over decades</a:t>
            </a:r>
          </a:p>
          <a:p>
            <a:pPr algn="just">
              <a:spcBef>
                <a:spcPts val="500"/>
              </a:spcBef>
            </a:pPr>
            <a:r>
              <a:rPr lang="en-US" b="1" dirty="0"/>
              <a:t>Cyclical Fluctuation Analysis</a:t>
            </a:r>
            <a:r>
              <a:rPr lang="en-US" dirty="0"/>
              <a:t> </a:t>
            </a:r>
          </a:p>
          <a:p>
            <a:pPr lvl="1" algn="just">
              <a:spcBef>
                <a:spcPts val="200"/>
              </a:spcBef>
            </a:pPr>
            <a:r>
              <a:rPr lang="en-US" dirty="0"/>
              <a:t>Repeating patterns that are not tied to a fixed </a:t>
            </a:r>
            <a:r>
              <a:rPr lang="en-US" dirty="0" smtClean="0"/>
              <a:t>period</a:t>
            </a:r>
          </a:p>
          <a:p>
            <a:pPr lvl="1" algn="just">
              <a:spcBef>
                <a:spcPts val="200"/>
              </a:spcBef>
            </a:pPr>
            <a:r>
              <a:rPr lang="en-US" dirty="0" smtClean="0"/>
              <a:t>Long-term oscillations unrelated to seasonality.</a:t>
            </a:r>
            <a:endParaRPr lang="en-US" dirty="0"/>
          </a:p>
          <a:p>
            <a:pPr lvl="1" algn="just">
              <a:spcBef>
                <a:spcPts val="200"/>
              </a:spcBef>
            </a:pPr>
            <a:r>
              <a:rPr lang="en-US" b="1" dirty="0"/>
              <a:t>Example</a:t>
            </a:r>
            <a:r>
              <a:rPr lang="en-US" dirty="0"/>
              <a:t>: Economic boom and bust cycles</a:t>
            </a:r>
          </a:p>
          <a:p>
            <a:pPr algn="just">
              <a:spcBef>
                <a:spcPts val="500"/>
              </a:spcBef>
            </a:pPr>
            <a:r>
              <a:rPr lang="en-US" b="1" dirty="0" smtClean="0"/>
              <a:t>Seasonality (Seasonal Pattern)</a:t>
            </a:r>
            <a:r>
              <a:rPr lang="en-US" dirty="0" smtClean="0"/>
              <a:t> </a:t>
            </a:r>
            <a:endParaRPr lang="en-US" dirty="0"/>
          </a:p>
          <a:p>
            <a:pPr lvl="1" algn="just">
              <a:spcBef>
                <a:spcPts val="200"/>
              </a:spcBef>
            </a:pPr>
            <a:r>
              <a:rPr lang="en-US" dirty="0" smtClean="0"/>
              <a:t>Regular, repeating patterns or cycles in data.</a:t>
            </a:r>
            <a:endParaRPr lang="en-US" dirty="0"/>
          </a:p>
          <a:p>
            <a:pPr lvl="1" algn="just">
              <a:spcBef>
                <a:spcPts val="200"/>
              </a:spcBef>
            </a:pPr>
            <a:r>
              <a:rPr lang="en-US" b="1" dirty="0"/>
              <a:t>Example</a:t>
            </a:r>
            <a:r>
              <a:rPr lang="en-US" dirty="0"/>
              <a:t>: Retail sales peaking during </a:t>
            </a:r>
            <a:r>
              <a:rPr lang="en-US" dirty="0" smtClean="0"/>
              <a:t>holidays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83" t="2192" r="2613" b="-1"/>
          <a:stretch/>
        </p:blipFill>
        <p:spPr>
          <a:xfrm>
            <a:off x="6559825" y="811033"/>
            <a:ext cx="4595855" cy="3122097"/>
          </a:xfrm>
          <a:prstGeom prst="round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920" y="4514625"/>
            <a:ext cx="4697707" cy="23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04" y="85221"/>
            <a:ext cx="6580281" cy="59325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Popular Forecasting Models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567" y="763324"/>
            <a:ext cx="6637630" cy="60026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Essential forecasting models used in time series analysis.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ARIMA </a:t>
            </a:r>
            <a:r>
              <a:rPr lang="en-US" b="1" dirty="0"/>
              <a:t>(</a:t>
            </a:r>
            <a:r>
              <a:rPr lang="en-US" b="1" dirty="0" err="1"/>
              <a:t>AutoRegressive</a:t>
            </a:r>
            <a:r>
              <a:rPr lang="en-US" b="1" dirty="0"/>
              <a:t> Integrated Moving </a:t>
            </a:r>
            <a:r>
              <a:rPr lang="en-US" b="1" dirty="0" smtClean="0"/>
              <a:t>Average)</a:t>
            </a:r>
          </a:p>
          <a:p>
            <a:pPr lvl="1" algn="just"/>
            <a:r>
              <a:rPr lang="en-US" sz="1800" dirty="0" smtClean="0"/>
              <a:t>A popular model for forecasting univariate time series that combines three components.</a:t>
            </a:r>
          </a:p>
          <a:p>
            <a:pPr lvl="2" algn="just"/>
            <a:r>
              <a:rPr lang="en-US" altLang="en-US" sz="1600" b="1" dirty="0" err="1" smtClean="0"/>
              <a:t>AutoRegressive</a:t>
            </a:r>
            <a:r>
              <a:rPr lang="en-US" altLang="en-US" sz="1600" b="1" dirty="0" smtClean="0"/>
              <a:t> (AR): </a:t>
            </a:r>
            <a:r>
              <a:rPr lang="en-US" altLang="en-US" sz="1600" dirty="0" smtClean="0"/>
              <a:t>Predicts future values using past values.</a:t>
            </a:r>
          </a:p>
          <a:p>
            <a:pPr lvl="2" algn="just"/>
            <a:r>
              <a:rPr lang="en-US" altLang="en-US" sz="1600" b="1" dirty="0" smtClean="0"/>
              <a:t>Integrated (I</a:t>
            </a:r>
            <a:r>
              <a:rPr lang="en-US" altLang="en-US" sz="1600" dirty="0" smtClean="0"/>
              <a:t>): Differencing the data to make it stationary.</a:t>
            </a:r>
          </a:p>
          <a:p>
            <a:pPr lvl="2" algn="just"/>
            <a:r>
              <a:rPr lang="en-US" altLang="en-US" sz="1600" b="1" dirty="0" smtClean="0"/>
              <a:t>Moving Average (MA</a:t>
            </a:r>
            <a:r>
              <a:rPr lang="en-US" altLang="en-US" sz="1600" dirty="0" smtClean="0"/>
              <a:t>): Uses past forecast errors in a regression-like model.</a:t>
            </a:r>
            <a:endParaRPr lang="en-US" altLang="en-US" sz="1600" dirty="0"/>
          </a:p>
          <a:p>
            <a:pPr lvl="1" algn="just">
              <a:spcBef>
                <a:spcPts val="700"/>
              </a:spcBef>
            </a:pPr>
            <a:r>
              <a:rPr lang="en-US" sz="1800" b="1" dirty="0" smtClean="0"/>
              <a:t>Use Case</a:t>
            </a:r>
            <a:r>
              <a:rPr lang="en-US" sz="1800" dirty="0" smtClean="0"/>
              <a:t>: Best suited for data without strong seasonality.</a:t>
            </a:r>
          </a:p>
          <a:p>
            <a:pPr lvl="1" algn="just">
              <a:spcBef>
                <a:spcPts val="700"/>
              </a:spcBef>
            </a:pPr>
            <a:r>
              <a:rPr lang="en-US" altLang="en-US" sz="1800" b="1" dirty="0" smtClean="0"/>
              <a:t>Advantages:</a:t>
            </a:r>
          </a:p>
          <a:p>
            <a:pPr lvl="2" algn="just">
              <a:spcBef>
                <a:spcPts val="200"/>
              </a:spcBef>
            </a:pPr>
            <a:r>
              <a:rPr lang="en-US" altLang="en-US" sz="1600" dirty="0" smtClean="0"/>
              <a:t>Can handles non-stationary data.</a:t>
            </a:r>
          </a:p>
          <a:p>
            <a:pPr lvl="2" algn="just">
              <a:spcBef>
                <a:spcPts val="200"/>
              </a:spcBef>
            </a:pPr>
            <a:r>
              <a:rPr lang="en-US" altLang="en-US" sz="1600" dirty="0" smtClean="0"/>
              <a:t>Works well for linear relationships.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9000"/>
          <a:stretch/>
        </p:blipFill>
        <p:spPr>
          <a:xfrm>
            <a:off x="7084611" y="337435"/>
            <a:ext cx="4112947" cy="3296310"/>
          </a:xfrm>
          <a:prstGeom prst="round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47" y="4095645"/>
            <a:ext cx="5424911" cy="27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1" y="182877"/>
            <a:ext cx="5568299" cy="473500"/>
          </a:xfrm>
        </p:spPr>
        <p:txBody>
          <a:bodyPr>
            <a:normAutofit/>
          </a:bodyPr>
          <a:lstStyle/>
          <a:p>
            <a:r>
              <a:rPr lang="en-US" sz="2400" b="1" dirty="0"/>
              <a:t>Popular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611" y="707666"/>
            <a:ext cx="6108992" cy="6066210"/>
          </a:xfrm>
        </p:spPr>
        <p:txBody>
          <a:bodyPr>
            <a:normAutofit/>
          </a:bodyPr>
          <a:lstStyle/>
          <a:p>
            <a:pPr algn="just">
              <a:spcBef>
                <a:spcPts val="700"/>
              </a:spcBef>
            </a:pPr>
            <a:r>
              <a:rPr lang="en-US" altLang="en-US" b="1" dirty="0"/>
              <a:t>Exponential Smoothing (ETS)</a:t>
            </a:r>
          </a:p>
          <a:p>
            <a:pPr lvl="1" algn="just">
              <a:spcBef>
                <a:spcPts val="700"/>
              </a:spcBef>
            </a:pPr>
            <a:r>
              <a:rPr lang="en-US" altLang="en-US" dirty="0" smtClean="0"/>
              <a:t>A forecasting </a:t>
            </a:r>
            <a:r>
              <a:rPr lang="en-US" altLang="en-US" dirty="0"/>
              <a:t>method that applies weighted averages with exponentially decreasing weights.</a:t>
            </a:r>
          </a:p>
          <a:p>
            <a:pPr lvl="1" algn="just">
              <a:spcBef>
                <a:spcPts val="700"/>
              </a:spcBef>
            </a:pPr>
            <a:r>
              <a:rPr lang="en-US" altLang="en-US" b="1" dirty="0"/>
              <a:t>Components</a:t>
            </a:r>
            <a:r>
              <a:rPr lang="en-US" altLang="en-US" dirty="0"/>
              <a:t>:</a:t>
            </a:r>
          </a:p>
          <a:p>
            <a:pPr lvl="2" algn="just">
              <a:spcBef>
                <a:spcPts val="700"/>
              </a:spcBef>
            </a:pPr>
            <a:r>
              <a:rPr lang="en-US" altLang="en-US" sz="1600" dirty="0"/>
              <a:t>Error, Trend, Seasonality </a:t>
            </a:r>
            <a:r>
              <a:rPr lang="en-US" altLang="en-US" sz="1600" dirty="0" smtClean="0"/>
              <a:t>( hence the term ETS)</a:t>
            </a:r>
            <a:endParaRPr lang="en-US" altLang="en-US" sz="1600" dirty="0"/>
          </a:p>
          <a:p>
            <a:pPr lvl="1" algn="just">
              <a:spcBef>
                <a:spcPts val="700"/>
              </a:spcBef>
            </a:pPr>
            <a:r>
              <a:rPr lang="en-US" altLang="en-US" b="1" dirty="0"/>
              <a:t>Use</a:t>
            </a:r>
            <a:r>
              <a:rPr lang="en-US" altLang="en-US" dirty="0"/>
              <a:t> </a:t>
            </a:r>
            <a:r>
              <a:rPr lang="en-US" altLang="en-US" b="1" dirty="0"/>
              <a:t>Case</a:t>
            </a:r>
            <a:r>
              <a:rPr lang="en-US" altLang="en-US" dirty="0"/>
              <a:t>: Effective for data with trend and seasonality. </a:t>
            </a:r>
          </a:p>
          <a:p>
            <a:pPr lvl="1" algn="just">
              <a:spcBef>
                <a:spcPts val="700"/>
              </a:spcBef>
            </a:pPr>
            <a:r>
              <a:rPr lang="en-US" altLang="en-US" b="1" dirty="0" smtClean="0"/>
              <a:t>Example</a:t>
            </a:r>
            <a:r>
              <a:rPr lang="en-US" altLang="en-US" dirty="0" smtClean="0"/>
              <a:t>:  Forecasting monthly sales figures </a:t>
            </a:r>
            <a:endParaRPr lang="en-US" altLang="en-US" b="1" dirty="0" smtClean="0"/>
          </a:p>
          <a:p>
            <a:pPr marL="0" indent="0" algn="just">
              <a:spcBef>
                <a:spcPts val="700"/>
              </a:spcBef>
              <a:buNone/>
            </a:pPr>
            <a:endParaRPr lang="en-US" altLang="en-US" sz="1600" b="1" dirty="0"/>
          </a:p>
          <a:p>
            <a:r>
              <a:rPr lang="en-US" b="1" dirty="0" smtClean="0"/>
              <a:t>LSTM Networks (Long Short-Term Memory)</a:t>
            </a:r>
            <a:endParaRPr lang="en-US" b="1" dirty="0"/>
          </a:p>
          <a:p>
            <a:pPr lvl="1"/>
            <a:r>
              <a:rPr lang="en-US" dirty="0" smtClean="0"/>
              <a:t>A type of deep learning model that learns from sequential data and remembers long-term patterns.</a:t>
            </a:r>
            <a:endParaRPr lang="en-US" dirty="0"/>
          </a:p>
          <a:p>
            <a:pPr lvl="1"/>
            <a:r>
              <a:rPr lang="en-US" b="1" dirty="0" smtClean="0"/>
              <a:t>Advantages</a:t>
            </a:r>
            <a:endParaRPr lang="en-US" b="1" dirty="0"/>
          </a:p>
          <a:p>
            <a:pPr lvl="2"/>
            <a:r>
              <a:rPr lang="en-US" sz="1600" dirty="0" smtClean="0"/>
              <a:t>Captures complex patterns</a:t>
            </a:r>
            <a:r>
              <a:rPr lang="en-US" sz="1600" dirty="0"/>
              <a:t> </a:t>
            </a:r>
            <a:r>
              <a:rPr lang="en-US" sz="1600" dirty="0" smtClean="0"/>
              <a:t>in time series data.</a:t>
            </a:r>
          </a:p>
          <a:p>
            <a:pPr lvl="2"/>
            <a:r>
              <a:rPr lang="en-US" sz="1600" dirty="0" smtClean="0"/>
              <a:t>Suitable for large datasets and non-linear relationships.</a:t>
            </a:r>
          </a:p>
          <a:p>
            <a:pPr lvl="1"/>
            <a:r>
              <a:rPr lang="en-US" b="1" dirty="0" smtClean="0"/>
              <a:t>Use</a:t>
            </a:r>
            <a:r>
              <a:rPr lang="en-US" dirty="0" smtClean="0"/>
              <a:t> </a:t>
            </a:r>
            <a:r>
              <a:rPr lang="en-US" b="1" dirty="0" smtClean="0"/>
              <a:t>Case</a:t>
            </a:r>
            <a:r>
              <a:rPr lang="en-US" dirty="0" smtClean="0"/>
              <a:t>: Useful for advanced tasks like stock price prediction or sales forecasting.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84" y="3817402"/>
            <a:ext cx="4822968" cy="2861693"/>
          </a:xfrm>
          <a:prstGeom prst="roundRect">
            <a:avLst>
              <a:gd name="adj" fmla="val 12777"/>
            </a:avLst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03" y="769627"/>
            <a:ext cx="4860237" cy="2720996"/>
          </a:xfrm>
          <a:prstGeom prst="roundRect">
            <a:avLst>
              <a:gd name="adj" fmla="val 14329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67413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37" y="133253"/>
            <a:ext cx="6037425" cy="652007"/>
          </a:xfrm>
        </p:spPr>
        <p:txBody>
          <a:bodyPr>
            <a:noAutofit/>
          </a:bodyPr>
          <a:lstStyle/>
          <a:p>
            <a:r>
              <a:rPr lang="en-US" sz="2400" b="1" dirty="0"/>
              <a:t>Popular Forecasting Models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18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4" y="1007501"/>
            <a:ext cx="10267520" cy="5826645"/>
          </a:xfrm>
        </p:spPr>
      </p:pic>
    </p:spTree>
    <p:extLst>
      <p:ext uri="{BB962C8B-B14F-4D97-AF65-F5344CB8AC3E}">
        <p14:creationId xmlns:p14="http://schemas.microsoft.com/office/powerpoint/2010/main" val="11544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92" y="87942"/>
            <a:ext cx="8181076" cy="62628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Applications of Time Series Data Analysis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93464" y="714225"/>
            <a:ext cx="7450386" cy="614377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 smtClean="0"/>
              <a:t>Finance:</a:t>
            </a:r>
            <a:endParaRPr lang="en-US" sz="2000" dirty="0" smtClean="0"/>
          </a:p>
          <a:p>
            <a:pPr lvl="1" algn="just"/>
            <a:r>
              <a:rPr lang="en-US" b="1" dirty="0" smtClean="0"/>
              <a:t>Stock </a:t>
            </a:r>
            <a:r>
              <a:rPr lang="en-US" b="1" dirty="0"/>
              <a:t>P</a:t>
            </a:r>
            <a:r>
              <a:rPr lang="en-US" b="1" dirty="0" smtClean="0"/>
              <a:t>rice </a:t>
            </a:r>
            <a:r>
              <a:rPr lang="en-US" b="1" dirty="0"/>
              <a:t>M</a:t>
            </a:r>
            <a:r>
              <a:rPr lang="en-US" b="1" dirty="0" smtClean="0"/>
              <a:t>ovements:</a:t>
            </a:r>
            <a:r>
              <a:rPr lang="en-US" dirty="0" smtClean="0"/>
              <a:t> Analyze trends and fluctuations in market prices.</a:t>
            </a:r>
          </a:p>
          <a:p>
            <a:pPr lvl="1" algn="just"/>
            <a:r>
              <a:rPr lang="en-US" b="1" dirty="0" smtClean="0"/>
              <a:t>Economic Indicators: </a:t>
            </a:r>
            <a:r>
              <a:rPr lang="en-US" dirty="0" smtClean="0"/>
              <a:t>Evaluate key economic metrics like GDP, inflation, and employment.</a:t>
            </a:r>
            <a:endParaRPr lang="en-US" b="1" dirty="0" smtClean="0"/>
          </a:p>
          <a:p>
            <a:pPr lvl="1" algn="just"/>
            <a:r>
              <a:rPr lang="en-US" b="1" dirty="0" smtClean="0"/>
              <a:t>Algorithmic Trading</a:t>
            </a:r>
            <a:r>
              <a:rPr lang="en-US" dirty="0" smtClean="0"/>
              <a:t>: Utilizing historical data to automate trading strategies.</a:t>
            </a:r>
            <a:endParaRPr lang="en-US" dirty="0"/>
          </a:p>
          <a:p>
            <a:pPr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/>
              <a:t>Healthcare</a:t>
            </a:r>
            <a:r>
              <a:rPr lang="en-US" b="1" dirty="0" smtClean="0"/>
              <a:t>:</a:t>
            </a:r>
            <a:endParaRPr lang="en-US" dirty="0" smtClean="0"/>
          </a:p>
          <a:p>
            <a:pPr lvl="1" algn="just"/>
            <a:r>
              <a:rPr lang="en-US" b="1" dirty="0" smtClean="0"/>
              <a:t>Patient Monitoring:</a:t>
            </a:r>
            <a:r>
              <a:rPr lang="en-US" dirty="0" smtClean="0"/>
              <a:t> Track vital signs (heart rate, blood pressure) over time for health assessment.</a:t>
            </a:r>
          </a:p>
          <a:p>
            <a:pPr lvl="1" algn="just"/>
            <a:r>
              <a:rPr lang="en-US" b="1" dirty="0" smtClean="0"/>
              <a:t>Epidemic Forecasting:</a:t>
            </a:r>
            <a:r>
              <a:rPr lang="en-US" dirty="0" smtClean="0"/>
              <a:t> Predict the spread of diseases based on historical patterns.</a:t>
            </a:r>
            <a:endParaRPr lang="en-US" dirty="0"/>
          </a:p>
          <a:p>
            <a:pPr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Environmental</a:t>
            </a:r>
            <a:r>
              <a:rPr lang="en-US" b="1" dirty="0"/>
              <a:t> </a:t>
            </a:r>
            <a:r>
              <a:rPr lang="en-US" sz="2000" b="1" dirty="0" smtClean="0"/>
              <a:t>Science</a:t>
            </a:r>
            <a:r>
              <a:rPr lang="en-US" b="1" dirty="0" smtClean="0"/>
              <a:t>:</a:t>
            </a:r>
            <a:endParaRPr lang="en-US" dirty="0" smtClean="0"/>
          </a:p>
          <a:p>
            <a:pPr lvl="1" algn="just"/>
            <a:r>
              <a:rPr lang="en-US" b="1" dirty="0" smtClean="0"/>
              <a:t>Climate </a:t>
            </a:r>
            <a:r>
              <a:rPr lang="en-US" b="1" dirty="0"/>
              <a:t>C</a:t>
            </a:r>
            <a:r>
              <a:rPr lang="en-US" b="1" dirty="0" smtClean="0"/>
              <a:t>hange:</a:t>
            </a:r>
            <a:r>
              <a:rPr lang="en-US" dirty="0" smtClean="0"/>
              <a:t> Analyze long-term trends in temperature and atmospheric conditions.</a:t>
            </a:r>
          </a:p>
          <a:p>
            <a:pPr lvl="1" algn="just"/>
            <a:r>
              <a:rPr lang="en-US" b="1" dirty="0" smtClean="0"/>
              <a:t>Weather forecasting:</a:t>
            </a:r>
            <a:r>
              <a:rPr lang="en-US" dirty="0" smtClean="0"/>
              <a:t> Predict short-term weather patterns using historical data.</a:t>
            </a:r>
            <a:endParaRPr lang="en-US" dirty="0"/>
          </a:p>
          <a:p>
            <a:pPr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000" b="1" dirty="0"/>
              <a:t>Operations </a:t>
            </a:r>
            <a:r>
              <a:rPr lang="en-US" sz="2000" b="1" dirty="0" smtClean="0"/>
              <a:t>Management:</a:t>
            </a:r>
            <a:endParaRPr lang="en-US" sz="2000" dirty="0" smtClean="0"/>
          </a:p>
          <a:p>
            <a:pPr lvl="1" algn="just"/>
            <a:r>
              <a:rPr lang="en-US" b="1" dirty="0" smtClean="0"/>
              <a:t>Inventory Control:</a:t>
            </a:r>
            <a:r>
              <a:rPr lang="en-US" dirty="0" smtClean="0"/>
              <a:t> Optimize stock levels based on demand patterns.</a:t>
            </a:r>
          </a:p>
          <a:p>
            <a:pPr lvl="1" algn="just"/>
            <a:r>
              <a:rPr lang="en-US" b="1" dirty="0" smtClean="0"/>
              <a:t>Demand Forecasting:</a:t>
            </a:r>
            <a:r>
              <a:rPr lang="en-US" dirty="0" smtClean="0"/>
              <a:t> Anticipate future product demand to improve supply chain efficiency.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56"/>
          <a:stretch/>
        </p:blipFill>
        <p:spPr>
          <a:xfrm>
            <a:off x="7756070" y="1127548"/>
            <a:ext cx="3495725" cy="4589295"/>
          </a:xfrm>
          <a:prstGeom prst="round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416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170492"/>
            <a:ext cx="9692640" cy="568692"/>
          </a:xfrm>
        </p:spPr>
        <p:txBody>
          <a:bodyPr>
            <a:noAutofit/>
          </a:bodyPr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84" y="683239"/>
            <a:ext cx="8045915" cy="6119103"/>
          </a:xfrm>
        </p:spPr>
        <p:txBody>
          <a:bodyPr>
            <a:noAutofit/>
          </a:bodyPr>
          <a:lstStyle/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1600" dirty="0"/>
              <a:t>Introduction to Time Series Data </a:t>
            </a:r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Types of Time Series Data</a:t>
            </a:r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Characteristics of Time </a:t>
            </a:r>
            <a:r>
              <a:rPr lang="en-US" sz="1600" dirty="0"/>
              <a:t>S</a:t>
            </a:r>
            <a:r>
              <a:rPr lang="en-US" sz="1600" dirty="0" smtClean="0"/>
              <a:t>eries </a:t>
            </a:r>
            <a:r>
              <a:rPr lang="en-US" sz="1600" dirty="0"/>
              <a:t>D</a:t>
            </a:r>
            <a:r>
              <a:rPr lang="en-US" sz="1600" dirty="0" smtClean="0"/>
              <a:t>ata</a:t>
            </a:r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dirty="0" smtClean="0"/>
              <a:t>Importance of </a:t>
            </a:r>
            <a:r>
              <a:rPr lang="en-US" sz="1600" dirty="0"/>
              <a:t>T</a:t>
            </a:r>
            <a:r>
              <a:rPr lang="en-US" sz="1600" dirty="0" smtClean="0"/>
              <a:t>ime </a:t>
            </a:r>
            <a:r>
              <a:rPr lang="en-US" sz="1600" dirty="0"/>
              <a:t>S</a:t>
            </a:r>
            <a:r>
              <a:rPr lang="en-US" sz="1600" dirty="0" smtClean="0"/>
              <a:t>eries </a:t>
            </a:r>
            <a:r>
              <a:rPr lang="en-US" sz="1600" dirty="0"/>
              <a:t>D</a:t>
            </a:r>
            <a:r>
              <a:rPr lang="en-US" sz="1600" dirty="0" smtClean="0"/>
              <a:t>ata Visualization</a:t>
            </a:r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b="1" dirty="0" smtClean="0"/>
              <a:t>Basic Time Series Data Visualization Techniques</a:t>
            </a:r>
          </a:p>
          <a:p>
            <a:pPr lvl="1" algn="just" fontAlgn="base"/>
            <a:endParaRPr lang="en-US" dirty="0" smtClean="0"/>
          </a:p>
          <a:p>
            <a:pPr lvl="1" algn="just" fontAlgn="base"/>
            <a:endParaRPr lang="en-US" dirty="0" smtClean="0"/>
          </a:p>
          <a:p>
            <a:pPr lvl="1" algn="just" fontAlgn="base"/>
            <a:r>
              <a:rPr lang="en-US" dirty="0" smtClean="0"/>
              <a:t>Moving Averages and Smoothing </a:t>
            </a:r>
            <a:r>
              <a:rPr lang="en-US" sz="1400" dirty="0" smtClean="0"/>
              <a:t>(are </a:t>
            </a:r>
            <a:r>
              <a:rPr lang="en-US" sz="1400" dirty="0"/>
              <a:t>techniques often visualized with line plots.</a:t>
            </a:r>
            <a:r>
              <a:rPr lang="en-US" sz="1400" dirty="0" smtClean="0"/>
              <a:t>)</a:t>
            </a:r>
            <a:endParaRPr lang="en-US" dirty="0" smtClean="0"/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b="1" dirty="0" smtClean="0"/>
              <a:t>Advanced </a:t>
            </a:r>
            <a:r>
              <a:rPr lang="en-US" sz="1600" b="1" dirty="0"/>
              <a:t>Time Series Analysis </a:t>
            </a:r>
          </a:p>
          <a:p>
            <a:pPr lvl="1" algn="just" fontAlgn="base"/>
            <a:r>
              <a:rPr lang="en-US" dirty="0"/>
              <a:t>Trend </a:t>
            </a:r>
            <a:r>
              <a:rPr lang="en-US" dirty="0" smtClean="0"/>
              <a:t>Analysis</a:t>
            </a:r>
            <a:endParaRPr lang="en-US" dirty="0"/>
          </a:p>
          <a:p>
            <a:pPr lvl="1" algn="just" fontAlgn="base"/>
            <a:r>
              <a:rPr lang="en-US" dirty="0"/>
              <a:t>Seasonal </a:t>
            </a:r>
            <a:r>
              <a:rPr lang="en-US" dirty="0" smtClean="0"/>
              <a:t>Decomposition</a:t>
            </a:r>
          </a:p>
          <a:p>
            <a:pPr lvl="1" algn="just" fontAlgn="base"/>
            <a:r>
              <a:rPr lang="en-US" dirty="0" smtClean="0"/>
              <a:t>Stationarity and Differencing</a:t>
            </a:r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b="1" dirty="0" smtClean="0"/>
              <a:t>Time Series Forecasting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Forecasting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Key Components of </a:t>
            </a: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S</a:t>
            </a:r>
            <a:r>
              <a:rPr lang="en-US" dirty="0" smtClean="0"/>
              <a:t>eries Forecasting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dirty="0" smtClean="0"/>
              <a:t>Popular Forecasting Models</a:t>
            </a:r>
            <a:endParaRPr lang="en-US" dirty="0"/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dirty="0"/>
              <a:t>Applications of </a:t>
            </a:r>
            <a:r>
              <a:rPr lang="en-US" sz="1600" dirty="0" smtClean="0"/>
              <a:t>Time </a:t>
            </a:r>
            <a:r>
              <a:rPr lang="en-US" sz="1600" dirty="0"/>
              <a:t>S</a:t>
            </a:r>
            <a:r>
              <a:rPr lang="en-US" sz="1600" dirty="0" smtClean="0"/>
              <a:t>eries </a:t>
            </a:r>
            <a:r>
              <a:rPr lang="en-US" sz="1600" dirty="0"/>
              <a:t>D</a:t>
            </a:r>
            <a:r>
              <a:rPr lang="en-US" sz="1600" dirty="0" smtClean="0"/>
              <a:t>ata </a:t>
            </a:r>
            <a:r>
              <a:rPr lang="en-US" sz="1600" dirty="0"/>
              <a:t>A</a:t>
            </a:r>
            <a:r>
              <a:rPr lang="en-US" sz="1600" dirty="0" smtClean="0"/>
              <a:t>nalysis.</a:t>
            </a:r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b="1" dirty="0" smtClean="0"/>
              <a:t>Case </a:t>
            </a:r>
            <a:r>
              <a:rPr lang="en-US" sz="1600" b="1" dirty="0"/>
              <a:t>Study: </a:t>
            </a:r>
            <a:r>
              <a:rPr lang="en-US" sz="1600" dirty="0"/>
              <a:t>Forecasting Stock Prices with </a:t>
            </a:r>
            <a:r>
              <a:rPr lang="en-US" sz="1600" dirty="0" smtClean="0"/>
              <a:t>LSTM</a:t>
            </a:r>
          </a:p>
          <a:p>
            <a:pPr algn="just" fontAlgn="base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sz="1600" b="1" dirty="0" smtClean="0"/>
              <a:t>Coding</a:t>
            </a:r>
            <a:r>
              <a:rPr lang="en-US" sz="1600" b="1" dirty="0"/>
              <a:t>: </a:t>
            </a:r>
            <a:r>
              <a:rPr lang="en-US" sz="1600" dirty="0"/>
              <a:t>Visualizing and </a:t>
            </a:r>
            <a:r>
              <a:rPr lang="en-US" sz="1600" dirty="0" smtClean="0"/>
              <a:t>Analyzing Time </a:t>
            </a:r>
            <a:r>
              <a:rPr lang="en-US" sz="1600" dirty="0"/>
              <a:t>S</a:t>
            </a:r>
            <a:r>
              <a:rPr lang="en-US" sz="1600" dirty="0" smtClean="0"/>
              <a:t>eries </a:t>
            </a:r>
            <a:r>
              <a:rPr lang="en-US" sz="1600" dirty="0"/>
              <a:t>D</a:t>
            </a:r>
            <a:r>
              <a:rPr lang="en-US" sz="1600" dirty="0" smtClean="0"/>
              <a:t>ata.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08905"/>
              </p:ext>
            </p:extLst>
          </p:nvPr>
        </p:nvGraphicFramePr>
        <p:xfrm>
          <a:off x="759795" y="2226364"/>
          <a:ext cx="4718658" cy="670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59329">
                  <a:extLst>
                    <a:ext uri="{9D8B030D-6E8A-4147-A177-3AD203B41FA5}">
                      <a16:colId xmlns:a16="http://schemas.microsoft.com/office/drawing/2014/main" val="2840813690"/>
                    </a:ext>
                  </a:extLst>
                </a:gridCol>
                <a:gridCol w="2359329">
                  <a:extLst>
                    <a:ext uri="{9D8B030D-6E8A-4147-A177-3AD203B41FA5}">
                      <a16:colId xmlns:a16="http://schemas.microsoft.com/office/drawing/2014/main" val="2356035940"/>
                    </a:ext>
                  </a:extLst>
                </a:gridCol>
              </a:tblGrid>
              <a:tr h="2469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latin typeface="+mn-lt"/>
                        </a:rPr>
                        <a:t>Line Plot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smtClean="0">
                          <a:latin typeface="+mn-lt"/>
                        </a:rPr>
                        <a:t>Bar Chart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11128"/>
                  </a:ext>
                </a:extLst>
              </a:tr>
              <a:tr h="2469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Area Chart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Stacked Area Chart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6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8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38" y="88615"/>
            <a:ext cx="8137510" cy="53158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Case Study:</a:t>
            </a:r>
            <a:r>
              <a:rPr lang="en-US" sz="2400" b="1" dirty="0" smtClean="0"/>
              <a:t> Forecasting Stock Prices with LSTM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78338" y="715617"/>
            <a:ext cx="5732071" cy="58998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/>
              <a:t>Objective</a:t>
            </a:r>
          </a:p>
          <a:p>
            <a:pPr lvl="1" algn="just"/>
            <a:r>
              <a:rPr lang="en-US" sz="1400" dirty="0"/>
              <a:t>To visualize, analyze, and forecast </a:t>
            </a:r>
            <a:r>
              <a:rPr lang="en-US" sz="1400" b="1" dirty="0"/>
              <a:t>Apple Inc. (AAPL</a:t>
            </a:r>
            <a:r>
              <a:rPr lang="en-US" sz="1400" dirty="0"/>
              <a:t>) stock prices using Long Short-Term Memory (LSTM) models.</a:t>
            </a:r>
            <a:endParaRPr lang="en-US" sz="1400" b="1" dirty="0" smtClean="0"/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000" b="1" dirty="0" smtClean="0"/>
              <a:t>Dataset</a:t>
            </a:r>
            <a:endParaRPr lang="en-US" sz="2000" dirty="0" smtClean="0"/>
          </a:p>
          <a:p>
            <a:pPr lvl="1" algn="just"/>
            <a:r>
              <a:rPr lang="en-US" sz="1400" b="1" dirty="0" smtClean="0"/>
              <a:t>Dataset Source: </a:t>
            </a:r>
            <a:r>
              <a:rPr lang="en-US" sz="1400" dirty="0" smtClean="0"/>
              <a:t>Yahoo </a:t>
            </a:r>
            <a:r>
              <a:rPr lang="en-US" sz="1400" dirty="0"/>
              <a:t>Finance  </a:t>
            </a:r>
          </a:p>
          <a:p>
            <a:pPr lvl="1" algn="just"/>
            <a:r>
              <a:rPr lang="en-US" sz="1400" b="1" dirty="0" smtClean="0"/>
              <a:t>Dataset: </a:t>
            </a:r>
            <a:r>
              <a:rPr lang="en-US" sz="1400" dirty="0" smtClean="0"/>
              <a:t>Daily </a:t>
            </a:r>
            <a:r>
              <a:rPr lang="en-US" sz="1400" dirty="0"/>
              <a:t>stock prices for Apple Inc. (AAPL) over the last 5 years</a:t>
            </a:r>
            <a:r>
              <a:rPr lang="en-US" sz="1400" dirty="0" smtClean="0"/>
              <a:t>.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Steps</a:t>
            </a:r>
            <a:r>
              <a:rPr lang="en-US" b="1" dirty="0" smtClean="0">
                <a:cs typeface="Times New Roman" panose="02020603050405020304" pitchFamily="18" charset="0"/>
              </a:rPr>
              <a:t>: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Data Preprocessing: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Convert dates, handle missing values, and visualize stock prices with moving averages.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Feature Engineering: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Prepare the data by scaling and creating sequences for LSTM input.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Model Construction: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Build an LSTM model with 2 layers and dropout for regularization.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Training the Model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: Train the model on 80% of the data over 10 epochs.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Testing and Prediction: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Predict future stock prices using the trained LSTM model and compare them to actual prices. </a:t>
            </a:r>
            <a:endParaRPr lang="en-US" sz="14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Conclusion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700"/>
              </a:spcBef>
            </a:pPr>
            <a:r>
              <a:rPr lang="en-US" sz="1400" dirty="0"/>
              <a:t>This case study showcases how LSTM models can effectively forecast stock prices, offering practical experience in time series forecasting, feature engineering, and model </a:t>
            </a:r>
            <a:r>
              <a:rPr lang="en-US" sz="1400" dirty="0" smtClean="0"/>
              <a:t>evaluation.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09" y="715617"/>
            <a:ext cx="5142676" cy="2806696"/>
          </a:xfrm>
          <a:prstGeom prst="roundRect">
            <a:avLst>
              <a:gd name="adj" fmla="val 12418"/>
            </a:avLst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09" y="4028862"/>
            <a:ext cx="5142676" cy="2806696"/>
          </a:xfrm>
          <a:prstGeom prst="roundRect">
            <a:avLst>
              <a:gd name="adj" fmla="val 10718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6508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46" y="96810"/>
            <a:ext cx="9994753" cy="626283"/>
          </a:xfrm>
        </p:spPr>
        <p:txBody>
          <a:bodyPr>
            <a:noAutofit/>
          </a:bodyPr>
          <a:lstStyle/>
          <a:p>
            <a:r>
              <a:rPr lang="en-US" sz="2800" b="1" dirty="0"/>
              <a:t>Conclusion and Key </a:t>
            </a:r>
            <a:r>
              <a:rPr lang="en-US" sz="2800" b="1" dirty="0" smtClean="0"/>
              <a:t>Takeaways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26046" y="723093"/>
            <a:ext cx="7517803" cy="5884435"/>
          </a:xfrm>
        </p:spPr>
        <p:txBody>
          <a:bodyPr>
            <a:noAutofit/>
          </a:bodyPr>
          <a:lstStyle/>
          <a:p>
            <a:pPr algn="just">
              <a:spcBef>
                <a:spcPts val="700"/>
              </a:spcBef>
            </a:pPr>
            <a:r>
              <a:rPr lang="en-US" sz="2400" b="1" dirty="0"/>
              <a:t>Conclusion</a:t>
            </a:r>
            <a:endParaRPr lang="en-US" dirty="0" smtClean="0"/>
          </a:p>
          <a:p>
            <a:pPr lvl="1" algn="just">
              <a:spcBef>
                <a:spcPts val="70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Visualizing </a:t>
            </a:r>
            <a:r>
              <a:rPr lang="en-US" dirty="0"/>
              <a:t>and analyzing time series data is a crucial skill in many fields. By mastering these techniques, you can uncover patterns, make informed predictions, and communicate complex temporal information effectively. 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/>
              <a:t>Key </a:t>
            </a:r>
            <a:r>
              <a:rPr lang="en-US" sz="2400" b="1" dirty="0"/>
              <a:t>Takeaways:</a:t>
            </a:r>
            <a:endParaRPr lang="en-US" sz="2400" dirty="0"/>
          </a:p>
          <a:p>
            <a:pPr lvl="1" algn="just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en-US" b="1" dirty="0" smtClean="0"/>
              <a:t>hoose Appropriate Techniques</a:t>
            </a:r>
            <a:r>
              <a:rPr lang="en-US" dirty="0"/>
              <a:t>: Use visualization and analysis techniques based on the nature of the time series data (trend, seasonality, stationarity).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lvl="1" algn="just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Gain </a:t>
            </a:r>
            <a:r>
              <a:rPr lang="en-US" b="1" dirty="0" smtClean="0"/>
              <a:t>Better Insights</a:t>
            </a:r>
            <a:r>
              <a:rPr lang="en-US" dirty="0"/>
              <a:t>: Visualizations reveal hidden patterns and facilitate more informed decision-making.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lvl="1" algn="just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Embrace </a:t>
            </a:r>
            <a:r>
              <a:rPr lang="en-US" b="1" dirty="0" smtClean="0"/>
              <a:t>Advanced Forecasting</a:t>
            </a:r>
            <a:r>
              <a:rPr lang="en-US" dirty="0"/>
              <a:t>: Modern tools, including machine learning and hybrid models, offer more robust and accurate forecasting solutions.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lvl="1" algn="just"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Stay </a:t>
            </a:r>
            <a:r>
              <a:rPr lang="en-US" b="1" dirty="0" smtClean="0"/>
              <a:t>Updated</a:t>
            </a:r>
            <a:r>
              <a:rPr lang="en-US" dirty="0"/>
              <a:t>: Keep up with advancements in time series analysis for better predictive performance and practical applications.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Next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Lecture: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Interactive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Data Visualization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with Plotly.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59" y="343055"/>
            <a:ext cx="2800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74" y="183839"/>
            <a:ext cx="9994753" cy="626283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Introduction to Time Series Data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10474" y="890888"/>
            <a:ext cx="8304901" cy="312867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Time Series Data: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Time series data is information that is collected at regular, consistent intervals over time.</a:t>
            </a:r>
          </a:p>
          <a:p>
            <a:pPr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b="1" dirty="0" smtClean="0"/>
              <a:t>Examples:</a:t>
            </a:r>
          </a:p>
          <a:p>
            <a:pPr lvl="1"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Temperature measured every two hours</a:t>
            </a:r>
          </a:p>
          <a:p>
            <a:pPr lvl="1"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Daily stock prices</a:t>
            </a:r>
          </a:p>
          <a:p>
            <a:pPr lvl="1"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Weekly sales data</a:t>
            </a:r>
          </a:p>
          <a:p>
            <a:pPr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r>
              <a:rPr lang="en-US" dirty="0"/>
              <a:t>This data type helps us observe trends, patterns, and correlations across time, providing deeper insights into various processes</a:t>
            </a:r>
            <a:r>
              <a:rPr lang="en-US" dirty="0" smtClean="0"/>
              <a:t>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700"/>
              </a:spcBef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439" y="4402758"/>
            <a:ext cx="6799401" cy="2441371"/>
          </a:xfrm>
          <a:prstGeom prst="roundRect">
            <a:avLst>
              <a:gd name="adj" fmla="val 15106"/>
            </a:avLst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18165" y="4043092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Weather condition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799" y="4119380"/>
            <a:ext cx="4065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Why Time Series Data Matters</a:t>
            </a:r>
            <a:r>
              <a:rPr lang="en-US" b="1" dirty="0" smtClean="0"/>
              <a:t>: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 smtClean="0"/>
              <a:t>By </a:t>
            </a:r>
            <a:r>
              <a:rPr lang="en-US" sz="1600" dirty="0"/>
              <a:t>analyzing and visualizing time series data, we can identify trends, spot anomalies, and uncover patterns that guide better decision-making and predictions</a:t>
            </a:r>
            <a:r>
              <a:rPr lang="en-US" sz="16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Time series data is widely used in fields like economics, weather forecasting, finance, and more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2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46" y="32220"/>
            <a:ext cx="5129154" cy="62956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Types of Time </a:t>
            </a:r>
            <a:r>
              <a:rPr lang="en-US" sz="2800" b="1" dirty="0"/>
              <a:t>S</a:t>
            </a:r>
            <a:r>
              <a:rPr lang="en-US" sz="2800" b="1" dirty="0" smtClean="0"/>
              <a:t>eries </a:t>
            </a:r>
            <a:r>
              <a:rPr lang="en-US" sz="2800" b="1" dirty="0"/>
              <a:t>D</a:t>
            </a:r>
            <a:r>
              <a:rPr lang="en-US" sz="2800" b="1" dirty="0" smtClean="0"/>
              <a:t>ata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346" y="723197"/>
            <a:ext cx="5996426" cy="60427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 smtClean="0"/>
              <a:t>Based on Time Intervals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Regular </a:t>
            </a:r>
            <a:r>
              <a:rPr lang="en-US" b="1" dirty="0"/>
              <a:t>(Equally Spaced)</a:t>
            </a:r>
            <a:r>
              <a:rPr lang="en-US" dirty="0"/>
              <a:t>:</a:t>
            </a:r>
          </a:p>
          <a:p>
            <a:pPr marL="274320" lvl="1" indent="0" algn="just">
              <a:buNone/>
            </a:pPr>
            <a:r>
              <a:rPr lang="en-US" dirty="0"/>
              <a:t>Data points are collected at </a:t>
            </a:r>
            <a:r>
              <a:rPr lang="en-US" dirty="0" smtClean="0"/>
              <a:t>consistent, fixed </a:t>
            </a:r>
            <a:r>
              <a:rPr lang="en-US" dirty="0"/>
              <a:t>intervals (e.g., daily, monthly, quarterly</a:t>
            </a:r>
            <a:r>
              <a:rPr lang="en-US" dirty="0" smtClean="0"/>
              <a:t>).</a:t>
            </a:r>
            <a:endParaRPr lang="en-US" dirty="0"/>
          </a:p>
          <a:p>
            <a:pPr lvl="1" algn="just"/>
            <a:r>
              <a:rPr lang="en-US" b="1" dirty="0"/>
              <a:t>Example: </a:t>
            </a:r>
            <a:r>
              <a:rPr lang="en-US" dirty="0"/>
              <a:t>Daily stock prices, monthly sales.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Irregular (Unequally Spaced)</a:t>
            </a:r>
            <a:r>
              <a:rPr lang="en-US" dirty="0"/>
              <a:t>:</a:t>
            </a:r>
          </a:p>
          <a:p>
            <a:pPr marL="274320" lvl="1" indent="0" algn="just">
              <a:buNone/>
            </a:pPr>
            <a:r>
              <a:rPr lang="en-US" dirty="0"/>
              <a:t>Data points are collected at inconsistent </a:t>
            </a:r>
            <a:r>
              <a:rPr lang="en-US" dirty="0" smtClean="0"/>
              <a:t>intervals, often triggered by specific events.</a:t>
            </a:r>
            <a:endParaRPr lang="en-US" dirty="0"/>
          </a:p>
          <a:p>
            <a:pPr lvl="1" algn="just"/>
            <a:r>
              <a:rPr lang="en-US" b="1" dirty="0"/>
              <a:t>Example: </a:t>
            </a:r>
            <a:r>
              <a:rPr lang="en-US" dirty="0"/>
              <a:t>Earthquake occurrences, sensor measurements </a:t>
            </a:r>
            <a:r>
              <a:rPr lang="en-US" dirty="0" smtClean="0"/>
              <a:t>triggered by events.</a:t>
            </a: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Based on Number of Variables: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Univariate </a:t>
            </a:r>
            <a:r>
              <a:rPr lang="en-US" b="1" dirty="0"/>
              <a:t>Time Series</a:t>
            </a:r>
            <a:r>
              <a:rPr lang="en-US" dirty="0"/>
              <a:t>:</a:t>
            </a:r>
          </a:p>
          <a:p>
            <a:pPr marL="274320" lvl="1" indent="0" algn="just">
              <a:buNone/>
            </a:pPr>
            <a:r>
              <a:rPr lang="en-US" dirty="0"/>
              <a:t>A single variable is measured </a:t>
            </a:r>
            <a:r>
              <a:rPr lang="en-US" dirty="0" smtClean="0"/>
              <a:t>and recorded over </a:t>
            </a:r>
            <a:r>
              <a:rPr lang="en-US" dirty="0"/>
              <a:t>time.</a:t>
            </a:r>
          </a:p>
          <a:p>
            <a:pPr lvl="1" algn="just"/>
            <a:r>
              <a:rPr lang="en-US" b="1" dirty="0"/>
              <a:t>Example:</a:t>
            </a:r>
            <a:r>
              <a:rPr lang="en-US" dirty="0"/>
              <a:t> Daily temperature recordings.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Multivariate Time Series</a:t>
            </a:r>
            <a:r>
              <a:rPr lang="en-US" dirty="0"/>
              <a:t>:</a:t>
            </a:r>
          </a:p>
          <a:p>
            <a:pPr marL="274320" lvl="1" indent="0" algn="just">
              <a:buNone/>
            </a:pPr>
            <a:r>
              <a:rPr lang="en-US" dirty="0"/>
              <a:t>Multiple variables are measured </a:t>
            </a:r>
            <a:r>
              <a:rPr lang="en-US" dirty="0" smtClean="0"/>
              <a:t>and recorded over </a:t>
            </a:r>
            <a:r>
              <a:rPr lang="en-US" dirty="0"/>
              <a:t>time.</a:t>
            </a:r>
          </a:p>
          <a:p>
            <a:pPr lvl="1" algn="just"/>
            <a:r>
              <a:rPr lang="en-US" b="1" dirty="0" smtClean="0"/>
              <a:t>Example:</a:t>
            </a:r>
            <a:r>
              <a:rPr lang="en-US" dirty="0"/>
              <a:t> </a:t>
            </a:r>
            <a:r>
              <a:rPr lang="en-US" dirty="0" smtClean="0"/>
              <a:t>Simultaneous readings of temperature</a:t>
            </a:r>
            <a:r>
              <a:rPr lang="en-US" dirty="0"/>
              <a:t>, humidity, and </a:t>
            </a:r>
            <a:r>
              <a:rPr lang="en-US" dirty="0" smtClean="0"/>
              <a:t>pressure.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811" t="4536" r="1337" b="7256"/>
          <a:stretch/>
        </p:blipFill>
        <p:spPr>
          <a:xfrm>
            <a:off x="7306172" y="0"/>
            <a:ext cx="3951960" cy="1781176"/>
          </a:xfrm>
          <a:prstGeom prst="roundRect">
            <a:avLst/>
          </a:prstGeom>
          <a:ln>
            <a:solidFill>
              <a:schemeClr val="bg2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353152" y="4325012"/>
            <a:ext cx="3721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erlin Sans FB Demi" panose="020E0802020502020306" pitchFamily="34" charset="0"/>
              </a:rPr>
              <a:t>Synthetic </a:t>
            </a:r>
            <a:r>
              <a:rPr lang="en-US" sz="1100" dirty="0">
                <a:latin typeface="Berlin Sans FB Demi" panose="020E0802020502020306" pitchFamily="34" charset="0"/>
              </a:rPr>
              <a:t>data representing earthquake occurrences and corresponding magnitudes over time.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1357" y="1828890"/>
            <a:ext cx="2321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Berlin Sans FB Demi" panose="020E0802020502020306" pitchFamily="34" charset="0"/>
              </a:rPr>
              <a:t>Synthetic data representing daily temperature trends over time</a:t>
            </a:r>
            <a:endParaRPr lang="en-US" sz="1100" dirty="0"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172" y="2235142"/>
            <a:ext cx="3951959" cy="2089870"/>
          </a:xfrm>
          <a:prstGeom prst="round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502" y="4755899"/>
            <a:ext cx="4128629" cy="2086226"/>
          </a:xfrm>
          <a:prstGeom prst="round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34133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74" y="75541"/>
            <a:ext cx="6819001" cy="626283"/>
          </a:xfrm>
        </p:spPr>
        <p:txBody>
          <a:bodyPr>
            <a:noAutofit/>
          </a:bodyPr>
          <a:lstStyle/>
          <a:p>
            <a:pPr algn="just">
              <a:spcBef>
                <a:spcPts val="7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Characteristics of Time Series Data: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21058" y="701824"/>
            <a:ext cx="6919993" cy="6064101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700"/>
              </a:spcBef>
              <a:buFont typeface="+mj-lt"/>
              <a:buAutoNum type="arabicPeriod"/>
            </a:pPr>
            <a:r>
              <a:rPr lang="en-US" altLang="en-US" sz="2400" b="1" dirty="0" smtClean="0"/>
              <a:t>Sequential Nature</a:t>
            </a:r>
          </a:p>
          <a:p>
            <a:pPr lvl="1" algn="just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Data points are ordered chronologically, with each observation associated with a specific time.</a:t>
            </a:r>
          </a:p>
          <a:p>
            <a:pPr lvl="1" algn="just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The sequence is crucial for analysis, as the order affects how patterns are interpreted.</a:t>
            </a:r>
          </a:p>
          <a:p>
            <a:pPr marL="342900" indent="-342900" algn="just">
              <a:spcBef>
                <a:spcPts val="700"/>
              </a:spcBef>
              <a:buFont typeface="+mj-lt"/>
              <a:buAutoNum type="arabicPeriod"/>
            </a:pPr>
            <a:r>
              <a:rPr lang="en-US" altLang="en-US" sz="2400" b="1" dirty="0" smtClean="0"/>
              <a:t>Timestamp</a:t>
            </a:r>
          </a:p>
          <a:p>
            <a:pPr lvl="1" algn="just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Each record comes with a timestamp that marks the exact time of the observation</a:t>
            </a:r>
            <a:r>
              <a:rPr lang="en-US" dirty="0" smtClean="0"/>
              <a:t>.</a:t>
            </a:r>
          </a:p>
          <a:p>
            <a:pPr lvl="1" algn="just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Timestamps serve as indices for analysis and computation.</a:t>
            </a:r>
          </a:p>
          <a:p>
            <a:pPr marL="342900" indent="-342900" algn="just">
              <a:spcBef>
                <a:spcPts val="700"/>
              </a:spcBef>
              <a:buFont typeface="+mj-lt"/>
              <a:buAutoNum type="arabicPeriod"/>
            </a:pPr>
            <a:r>
              <a:rPr lang="en-US" altLang="en-US" sz="2400" b="1" dirty="0" smtClean="0"/>
              <a:t>Temporal Dependence</a:t>
            </a:r>
          </a:p>
          <a:p>
            <a:pPr lvl="1" algn="just">
              <a:spcBef>
                <a:spcPts val="700"/>
              </a:spcBef>
            </a:pPr>
            <a:r>
              <a:rPr lang="en-US" dirty="0"/>
              <a:t>The current value often depends on past values, indicating a relationship over time</a:t>
            </a:r>
            <a:r>
              <a:rPr lang="en-US" dirty="0" smtClean="0"/>
              <a:t>.</a:t>
            </a:r>
          </a:p>
          <a:p>
            <a:pPr lvl="1" algn="just">
              <a:spcBef>
                <a:spcPts val="700"/>
              </a:spcBef>
            </a:pPr>
            <a:r>
              <a:rPr lang="en-US" altLang="en-US" b="1" dirty="0" smtClean="0"/>
              <a:t>Autocorrelation: </a:t>
            </a:r>
            <a:r>
              <a:rPr lang="en-US" altLang="en-US" dirty="0" smtClean="0"/>
              <a:t>The correlation between a variable and its past values is a key feature of time series data.</a:t>
            </a:r>
          </a:p>
          <a:p>
            <a:pPr marL="342900" indent="-342900" algn="just">
              <a:spcBef>
                <a:spcPts val="700"/>
              </a:spcBef>
              <a:buFont typeface="+mj-lt"/>
              <a:buAutoNum type="arabicPeriod"/>
            </a:pPr>
            <a:r>
              <a:rPr lang="en-US" altLang="en-US" sz="2400" b="1" dirty="0" smtClean="0"/>
              <a:t>Trend and Seasonality</a:t>
            </a:r>
          </a:p>
          <a:p>
            <a:pPr lvl="1" algn="just">
              <a:spcBef>
                <a:spcPts val="700"/>
              </a:spcBef>
            </a:pPr>
            <a:r>
              <a:rPr lang="en-US" altLang="en-US" b="1" dirty="0" smtClean="0"/>
              <a:t>Trends: </a:t>
            </a:r>
            <a:r>
              <a:rPr lang="en-US" altLang="en-US" dirty="0" smtClean="0"/>
              <a:t>A long-term upward or downward movement in the data.</a:t>
            </a:r>
          </a:p>
          <a:p>
            <a:pPr lvl="1" algn="just">
              <a:spcBef>
                <a:spcPts val="700"/>
              </a:spcBef>
            </a:pPr>
            <a:r>
              <a:rPr lang="en-US" altLang="en-US" b="1" dirty="0" smtClean="0"/>
              <a:t>Seasonality: </a:t>
            </a:r>
            <a:r>
              <a:rPr lang="en-US" altLang="en-US" dirty="0" smtClean="0"/>
              <a:t>Regular patterns that repeat over fixed time periods, such as daily, monthly, or yearly cycles.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2" b="38890"/>
          <a:stretch/>
        </p:blipFill>
        <p:spPr>
          <a:xfrm>
            <a:off x="7658100" y="831778"/>
            <a:ext cx="3634741" cy="5340422"/>
          </a:xfrm>
          <a:prstGeom prst="roundRect">
            <a:avLst>
              <a:gd name="adj" fmla="val 12729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51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985" y="177740"/>
            <a:ext cx="8757365" cy="493614"/>
          </a:xfrm>
        </p:spPr>
        <p:txBody>
          <a:bodyPr>
            <a:noAutofit/>
          </a:bodyPr>
          <a:lstStyle/>
          <a:p>
            <a:pPr marL="0" indent="0">
              <a:spcBef>
                <a:spcPts val="700"/>
              </a:spcBef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Importance of Time Series 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Data Visualization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185" y="752198"/>
            <a:ext cx="6976190" cy="5631139"/>
          </a:xfrm>
        </p:spPr>
        <p:txBody>
          <a:bodyPr>
            <a:norm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en-US" sz="2400" b="1" dirty="0" smtClean="0"/>
              <a:t>Why Visualize Time Series Data?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</a:pPr>
            <a:r>
              <a:rPr lang="en-US" altLang="en-US" sz="2000" b="1" dirty="0" smtClean="0"/>
              <a:t>Understanding </a:t>
            </a:r>
            <a:r>
              <a:rPr lang="en-US" altLang="en-US" sz="2000" b="1" dirty="0"/>
              <a:t>Patterns</a:t>
            </a:r>
            <a:r>
              <a:rPr lang="en-US" altLang="en-US" sz="2000" dirty="0"/>
              <a:t>: </a:t>
            </a:r>
            <a:endParaRPr lang="en-US" altLang="en-US" sz="2000" dirty="0" smtClean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800" dirty="0" smtClean="0"/>
              <a:t>Identifies trends, seasonal effects, and anomalies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800" dirty="0" smtClean="0"/>
              <a:t>Reveal hidden patterns and cyclical behaviors over time.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</a:pPr>
            <a:r>
              <a:rPr lang="en-US" altLang="en-US" sz="2000" b="1" dirty="0" smtClean="0"/>
              <a:t>Effective Communication: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800" dirty="0" smtClean="0"/>
              <a:t>Simplifies complex temporal information, making insights accessible to stakeholders.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800" dirty="0" smtClean="0"/>
              <a:t>Enhances decision-making by providing clear visual representations.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</a:pPr>
            <a:r>
              <a:rPr lang="en-US" altLang="en-US" sz="2000" b="1" dirty="0" smtClean="0"/>
              <a:t>Forecasting Potential: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800" dirty="0" smtClean="0"/>
              <a:t>Helps predict future outcomes by showcasing historical patterns.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</a:pPr>
            <a:r>
              <a:rPr lang="en-US" altLang="en-US" sz="2000" b="1" dirty="0" smtClean="0"/>
              <a:t>Analyzing Underlying Causes: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1800" dirty="0" smtClean="0"/>
              <a:t>Helps organizations pinpoint reasons behind trends or recurring events, facilitating deeper insights into data-driven decisions.</a:t>
            </a:r>
            <a:endParaRPr lang="en-US" alt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85"/>
          <a:stretch/>
        </p:blipFill>
        <p:spPr>
          <a:xfrm>
            <a:off x="7707873" y="752197"/>
            <a:ext cx="3573172" cy="5315227"/>
          </a:xfrm>
          <a:prstGeom prst="roundRect">
            <a:avLst>
              <a:gd name="adj" fmla="val 13997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266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990" y="215256"/>
            <a:ext cx="7882128" cy="4986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Basic Time Series Data Visualization Techniques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990" y="721403"/>
            <a:ext cx="6317257" cy="6053800"/>
          </a:xfrm>
        </p:spPr>
        <p:txBody>
          <a:bodyPr>
            <a:noAutofit/>
          </a:bodyPr>
          <a:lstStyle/>
          <a:p>
            <a:pPr algn="just"/>
            <a:r>
              <a:rPr lang="en-US" sz="1700" dirty="0"/>
              <a:t>Time series data can be effectively visualized using various techniques to reveal trends, patterns, and changes over time. </a:t>
            </a:r>
            <a:endParaRPr lang="en-US" sz="1700" dirty="0" smtClean="0"/>
          </a:p>
          <a:p>
            <a:pPr algn="just"/>
            <a:r>
              <a:rPr lang="en-US" sz="1700" dirty="0" smtClean="0"/>
              <a:t>Temporal </a:t>
            </a:r>
            <a:r>
              <a:rPr lang="en-US" sz="1700" dirty="0"/>
              <a:t>visualizations help in analyzing data across a time </a:t>
            </a:r>
            <a:r>
              <a:rPr lang="en-US" sz="1700" dirty="0" smtClean="0"/>
              <a:t>axis</a:t>
            </a:r>
            <a:r>
              <a:rPr lang="en-US" sz="1700" dirty="0"/>
              <a:t>, uncovering key insights such as seasonality or trends</a:t>
            </a:r>
            <a:r>
              <a:rPr lang="en-US" sz="17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 smtClean="0"/>
              <a:t>Key Visualization Techniques:</a:t>
            </a:r>
          </a:p>
          <a:p>
            <a:pPr marL="342900" indent="-342900" algn="just">
              <a:spcBef>
                <a:spcPts val="500"/>
              </a:spcBef>
              <a:buFont typeface="+mj-lt"/>
              <a:buAutoNum type="arabicPeriod"/>
            </a:pPr>
            <a:r>
              <a:rPr lang="en-US" sz="2000" b="1" dirty="0" smtClean="0"/>
              <a:t>Line Plot:</a:t>
            </a:r>
          </a:p>
          <a:p>
            <a:pPr lvl="1" algn="just"/>
            <a:r>
              <a:rPr lang="en-US" dirty="0" smtClean="0"/>
              <a:t>A fundamental and most common visualization for time series data.</a:t>
            </a:r>
          </a:p>
          <a:p>
            <a:pPr lvl="1" algn="just"/>
            <a:r>
              <a:rPr lang="en-US" dirty="0" smtClean="0"/>
              <a:t>Show trends over time.</a:t>
            </a:r>
          </a:p>
          <a:p>
            <a:pPr lvl="1" algn="just"/>
            <a:r>
              <a:rPr lang="en-US" b="1" dirty="0" smtClean="0"/>
              <a:t>Axes:</a:t>
            </a:r>
          </a:p>
          <a:p>
            <a:pPr lvl="2" algn="just"/>
            <a:r>
              <a:rPr lang="en-US" b="1" dirty="0" smtClean="0"/>
              <a:t>X-axis</a:t>
            </a:r>
            <a:r>
              <a:rPr lang="en-US" dirty="0" smtClean="0"/>
              <a:t>: Represents time.</a:t>
            </a:r>
          </a:p>
          <a:p>
            <a:pPr lvl="2" algn="just"/>
            <a:r>
              <a:rPr lang="en-US" b="1" dirty="0" smtClean="0"/>
              <a:t>Y-axis: </a:t>
            </a:r>
            <a:r>
              <a:rPr lang="en-US" dirty="0" smtClean="0"/>
              <a:t>Represents the variable of interest.</a:t>
            </a:r>
          </a:p>
          <a:p>
            <a:pPr lvl="1" algn="just"/>
            <a:r>
              <a:rPr lang="en-US" b="1" dirty="0" smtClean="0"/>
              <a:t>Use Case</a:t>
            </a:r>
            <a:r>
              <a:rPr lang="en-US" dirty="0" smtClean="0"/>
              <a:t>: Perfect for showing how a variable changes over time.</a:t>
            </a:r>
          </a:p>
          <a:p>
            <a:pPr lvl="1" algn="just"/>
            <a:r>
              <a:rPr lang="en-US" b="1" dirty="0" smtClean="0"/>
              <a:t>Key Features:</a:t>
            </a:r>
          </a:p>
          <a:p>
            <a:pPr lvl="2" algn="just"/>
            <a:r>
              <a:rPr lang="en-US" dirty="0" smtClean="0"/>
              <a:t>Easy to understand</a:t>
            </a:r>
          </a:p>
          <a:p>
            <a:pPr lvl="2" algn="just"/>
            <a:r>
              <a:rPr lang="en-US" dirty="0" smtClean="0"/>
              <a:t>Useful for identifying</a:t>
            </a:r>
            <a:r>
              <a:rPr lang="en-US" b="1" dirty="0" smtClean="0"/>
              <a:t> trends </a:t>
            </a:r>
            <a:r>
              <a:rPr lang="en-US" dirty="0" smtClean="0"/>
              <a:t>and </a:t>
            </a:r>
            <a:r>
              <a:rPr lang="en-US" b="1" dirty="0" smtClean="0"/>
              <a:t>patterns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smtClean="0"/>
              <a:t>Can display multiple lines for comparing variables.</a:t>
            </a:r>
          </a:p>
          <a:p>
            <a:pPr lvl="1" algn="just"/>
            <a:r>
              <a:rPr lang="en-US" b="1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Monthly number of passengers over </a:t>
            </a:r>
            <a:r>
              <a:rPr lang="en-US" dirty="0"/>
              <a:t>the years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489" y="819649"/>
            <a:ext cx="4351352" cy="2872901"/>
          </a:xfrm>
          <a:prstGeom prst="roundRect">
            <a:avLst>
              <a:gd name="adj" fmla="val 10855"/>
            </a:avLst>
          </a:prstGeom>
          <a:ln>
            <a:solidFill>
              <a:schemeClr val="bg2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201805" y="51187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rlin Sans FB Demi" panose="020E0802020502020306" pitchFamily="34" charset="0"/>
              </a:rPr>
              <a:t>Graph of stock prices of Tesla</a:t>
            </a:r>
            <a:endParaRPr lang="en-US" sz="1400" dirty="0">
              <a:latin typeface="Berlin Sans FB Demi" panose="020E0802020502020306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047" y="3798319"/>
            <a:ext cx="4589890" cy="3059718"/>
          </a:xfrm>
          <a:prstGeom prst="roundRect">
            <a:avLst>
              <a:gd name="adj" fmla="val 12249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6636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521" y="166976"/>
            <a:ext cx="7810566" cy="470675"/>
          </a:xfrm>
        </p:spPr>
        <p:txBody>
          <a:bodyPr>
            <a:noAutofit/>
          </a:bodyPr>
          <a:lstStyle/>
          <a:p>
            <a:r>
              <a:rPr lang="en-US" sz="2200" b="1" dirty="0"/>
              <a:t>Basic Time Series Data Visualization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520" y="685799"/>
            <a:ext cx="6220305" cy="6080125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sz="2400" b="1" dirty="0" smtClean="0"/>
              <a:t>Bar Chart:</a:t>
            </a:r>
            <a:endParaRPr lang="en-US" b="1" dirty="0"/>
          </a:p>
          <a:p>
            <a:pPr lvl="1" algn="just"/>
            <a:r>
              <a:rPr lang="en-US" sz="1800" dirty="0" smtClean="0"/>
              <a:t>Represents data as </a:t>
            </a:r>
            <a:r>
              <a:rPr lang="en-US" sz="1800" b="1" dirty="0" smtClean="0"/>
              <a:t>horizontal or vertical bars.</a:t>
            </a:r>
          </a:p>
          <a:p>
            <a:pPr lvl="1" algn="just">
              <a:spcBef>
                <a:spcPts val="700"/>
              </a:spcBef>
            </a:pPr>
            <a:r>
              <a:rPr lang="en-US" sz="1800" b="1" dirty="0" smtClean="0"/>
              <a:t>Axes</a:t>
            </a:r>
          </a:p>
          <a:p>
            <a:pPr lvl="2" algn="just"/>
            <a:r>
              <a:rPr lang="en-US" sz="1600" b="1" dirty="0" smtClean="0"/>
              <a:t>X-axis:</a:t>
            </a:r>
            <a:r>
              <a:rPr lang="en-US" sz="1600" dirty="0" smtClean="0"/>
              <a:t> Time periods</a:t>
            </a:r>
          </a:p>
          <a:p>
            <a:pPr lvl="2" algn="just"/>
            <a:r>
              <a:rPr lang="en-US" sz="1600" b="1" dirty="0" smtClean="0"/>
              <a:t>Y-axis:</a:t>
            </a:r>
            <a:r>
              <a:rPr lang="en-US" sz="1600" dirty="0" smtClean="0"/>
              <a:t> Variable values</a:t>
            </a:r>
          </a:p>
          <a:p>
            <a:pPr lvl="1" algn="just">
              <a:spcBef>
                <a:spcPts val="700"/>
              </a:spcBef>
            </a:pPr>
            <a:r>
              <a:rPr lang="en-US" sz="1800" b="1" dirty="0" smtClean="0"/>
              <a:t>Key Features:</a:t>
            </a:r>
          </a:p>
          <a:p>
            <a:pPr lvl="2" algn="just"/>
            <a:r>
              <a:rPr lang="en-US" sz="1600" dirty="0" smtClean="0"/>
              <a:t>Bar height/length proportional to variable value.</a:t>
            </a:r>
          </a:p>
          <a:p>
            <a:pPr lvl="2" algn="just"/>
            <a:r>
              <a:rPr lang="en-US" sz="1600" dirty="0" smtClean="0"/>
              <a:t>Supports grouped or stacked bars for multiple variables.</a:t>
            </a:r>
          </a:p>
          <a:p>
            <a:pPr lvl="2" algn="just"/>
            <a:r>
              <a:rPr lang="en-US" sz="1600" dirty="0" smtClean="0"/>
              <a:t>Best for comparing discrete time intervals.</a:t>
            </a:r>
          </a:p>
          <a:p>
            <a:pPr lvl="1" algn="just">
              <a:spcBef>
                <a:spcPts val="700"/>
              </a:spcBef>
            </a:pPr>
            <a:r>
              <a:rPr lang="en-US" sz="1800" b="1" dirty="0" smtClean="0"/>
              <a:t>Advantages:</a:t>
            </a:r>
          </a:p>
          <a:p>
            <a:pPr lvl="2" algn="just"/>
            <a:r>
              <a:rPr lang="en-US" sz="1600" dirty="0" smtClean="0"/>
              <a:t>Easy to compare values across time periods</a:t>
            </a:r>
          </a:p>
          <a:p>
            <a:pPr lvl="2" algn="just"/>
            <a:r>
              <a:rPr lang="en-US" sz="1600" dirty="0" smtClean="0"/>
              <a:t>Effective for displaying multiple variables</a:t>
            </a:r>
          </a:p>
          <a:p>
            <a:pPr lvl="2" algn="just"/>
            <a:r>
              <a:rPr lang="en-US" sz="1600" dirty="0" smtClean="0"/>
              <a:t>Clear representation of discrete data.</a:t>
            </a:r>
          </a:p>
          <a:p>
            <a:pPr lvl="1" algn="just">
              <a:spcBef>
                <a:spcPts val="700"/>
              </a:spcBef>
            </a:pPr>
            <a:r>
              <a:rPr lang="en-US" sz="1800" b="1" dirty="0" smtClean="0"/>
              <a:t>Use Case:</a:t>
            </a:r>
          </a:p>
          <a:p>
            <a:pPr lvl="2" algn="just"/>
            <a:r>
              <a:rPr lang="en-US" sz="1600" dirty="0" smtClean="0"/>
              <a:t> Ideal for comparing </a:t>
            </a:r>
            <a:r>
              <a:rPr lang="en-US" sz="1600" b="1" dirty="0" smtClean="0"/>
              <a:t>discrete time intervals</a:t>
            </a:r>
            <a:r>
              <a:rPr lang="en-US" sz="1600" dirty="0" smtClean="0"/>
              <a:t> (e.g., yearly revenue comparisons).</a:t>
            </a:r>
          </a:p>
          <a:p>
            <a:pPr lvl="1" algn="just">
              <a:spcBef>
                <a:spcPts val="700"/>
              </a:spcBef>
            </a:pPr>
            <a:r>
              <a:rPr lang="en-US" sz="1800" b="1" dirty="0"/>
              <a:t>E</a:t>
            </a:r>
            <a:r>
              <a:rPr lang="en-US" sz="1800" b="1" dirty="0" smtClean="0"/>
              <a:t>xample</a:t>
            </a:r>
            <a:r>
              <a:rPr lang="en-US" sz="1800" dirty="0" smtClean="0"/>
              <a:t>:</a:t>
            </a:r>
          </a:p>
          <a:p>
            <a:pPr lvl="2" algn="just"/>
            <a:r>
              <a:rPr lang="en-US" sz="1600" dirty="0" smtClean="0"/>
              <a:t>Showing total bill amounts across different days of the week.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02" y="3606583"/>
            <a:ext cx="4566037" cy="3251417"/>
          </a:xfrm>
          <a:prstGeom prst="roundRect">
            <a:avLst>
              <a:gd name="adj" fmla="val 14466"/>
            </a:avLst>
          </a:prstGeom>
          <a:ln>
            <a:solidFill>
              <a:schemeClr val="bg2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803" y="685799"/>
            <a:ext cx="4566037" cy="2745673"/>
          </a:xfrm>
          <a:prstGeom prst="roundRect">
            <a:avLst>
              <a:gd name="adj" fmla="val 16088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07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14" y="174931"/>
            <a:ext cx="7315199" cy="518384"/>
          </a:xfrm>
        </p:spPr>
        <p:txBody>
          <a:bodyPr>
            <a:noAutofit/>
          </a:bodyPr>
          <a:lstStyle/>
          <a:p>
            <a:r>
              <a:rPr lang="en-US" sz="2200" b="1" dirty="0"/>
              <a:t>Basic Time Series Data Visualization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39521" y="733505"/>
            <a:ext cx="5830692" cy="6080125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400" b="1" dirty="0" smtClean="0"/>
              <a:t>Area Chart</a:t>
            </a:r>
          </a:p>
          <a:p>
            <a:pPr lvl="1" algn="just"/>
            <a:r>
              <a:rPr lang="en-US" sz="2000" dirty="0" smtClean="0"/>
              <a:t>Area chart extend line plots by filling the area beneath the line to show trends over time.</a:t>
            </a:r>
          </a:p>
          <a:p>
            <a:pPr lvl="1" algn="just"/>
            <a:r>
              <a:rPr lang="en-US" sz="2000" b="1" dirty="0" smtClean="0"/>
              <a:t>Axes:</a:t>
            </a:r>
          </a:p>
          <a:p>
            <a:pPr lvl="2" algn="just"/>
            <a:r>
              <a:rPr lang="en-US" sz="1800" b="1" dirty="0" smtClean="0"/>
              <a:t>X-axis:</a:t>
            </a:r>
            <a:r>
              <a:rPr lang="en-US" sz="1800" dirty="0" smtClean="0"/>
              <a:t> Time</a:t>
            </a:r>
          </a:p>
          <a:p>
            <a:pPr lvl="2" algn="just"/>
            <a:r>
              <a:rPr lang="en-US" sz="1800" b="1" dirty="0" smtClean="0"/>
              <a:t>Y-axis:</a:t>
            </a:r>
            <a:r>
              <a:rPr lang="en-US" sz="1800" dirty="0" smtClean="0"/>
              <a:t> Variable values</a:t>
            </a:r>
          </a:p>
          <a:p>
            <a:pPr lvl="1" algn="just"/>
            <a:r>
              <a:rPr lang="en-US" sz="2000" b="1" dirty="0"/>
              <a:t>Key Features:</a:t>
            </a:r>
          </a:p>
          <a:p>
            <a:pPr lvl="2" algn="just"/>
            <a:r>
              <a:rPr lang="en-US" sz="1800" dirty="0" smtClean="0"/>
              <a:t>Can represent one or more variables.</a:t>
            </a:r>
          </a:p>
          <a:p>
            <a:pPr lvl="2" algn="just"/>
            <a:r>
              <a:rPr lang="en-US" sz="1800" dirty="0" smtClean="0"/>
              <a:t>The area under the line(s) is filled, making it easier to see the magnitude of values over time.</a:t>
            </a:r>
          </a:p>
          <a:p>
            <a:pPr lvl="2" algn="just"/>
            <a:r>
              <a:rPr lang="en-US" sz="1800" dirty="0" smtClean="0"/>
              <a:t>Best for visualizing distributions or magnitude changes over time.</a:t>
            </a:r>
            <a:endParaRPr lang="en-US" sz="2000" b="1" dirty="0" smtClean="0"/>
          </a:p>
          <a:p>
            <a:pPr lvl="1" algn="just"/>
            <a:r>
              <a:rPr lang="en-US" sz="2000" b="1" dirty="0" smtClean="0"/>
              <a:t>Use Case: </a:t>
            </a:r>
          </a:p>
          <a:p>
            <a:pPr lvl="2" algn="just"/>
            <a:r>
              <a:rPr lang="en-US" sz="1800" dirty="0" smtClean="0"/>
              <a:t>Shows cumulative totals or proportions over time.</a:t>
            </a:r>
          </a:p>
          <a:p>
            <a:pPr lvl="1" algn="just"/>
            <a:r>
              <a:rPr lang="en-US" sz="2000" b="1" dirty="0" smtClean="0"/>
              <a:t>Example:</a:t>
            </a:r>
            <a:r>
              <a:rPr lang="en-US" sz="2000" dirty="0" smtClean="0"/>
              <a:t> Yearly sales growth of different products.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78" y="3474723"/>
            <a:ext cx="4977516" cy="3383278"/>
          </a:xfrm>
          <a:prstGeom prst="roundRect">
            <a:avLst>
              <a:gd name="adj" fmla="val 11741"/>
            </a:avLst>
          </a:prstGeom>
          <a:ln>
            <a:solidFill>
              <a:schemeClr val="bg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13" y="635161"/>
            <a:ext cx="5122627" cy="2724801"/>
          </a:xfrm>
          <a:prstGeom prst="roundRect">
            <a:avLst>
              <a:gd name="adj" fmla="val 13749"/>
            </a:avLst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337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9862</TotalTime>
  <Words>2371</Words>
  <Application>Microsoft Office PowerPoint</Application>
  <PresentationFormat>Widescreen</PresentationFormat>
  <Paragraphs>355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Berlin Sans FB Demi</vt:lpstr>
      <vt:lpstr>Calibri</vt:lpstr>
      <vt:lpstr>Century Schoolbook</vt:lpstr>
      <vt:lpstr>Consolas</vt:lpstr>
      <vt:lpstr>Times New Roman</vt:lpstr>
      <vt:lpstr>Wingdings</vt:lpstr>
      <vt:lpstr>Wingdings 2</vt:lpstr>
      <vt:lpstr>View</vt:lpstr>
      <vt:lpstr>Lecture 4 – Data Visualization Course</vt:lpstr>
      <vt:lpstr>Overview</vt:lpstr>
      <vt:lpstr>Introduction to Time Series Data</vt:lpstr>
      <vt:lpstr>Types of Time Series Data</vt:lpstr>
      <vt:lpstr>Characteristics of Time Series Data:</vt:lpstr>
      <vt:lpstr>Importance of Time Series Data Visualization</vt:lpstr>
      <vt:lpstr>Basic Time Series Data Visualization Techniques</vt:lpstr>
      <vt:lpstr>Basic Time Series Data Visualization Techniques</vt:lpstr>
      <vt:lpstr>Basic Time Series Data Visualization Techniques</vt:lpstr>
      <vt:lpstr>Basic Time Series Data Visualization Techniques</vt:lpstr>
      <vt:lpstr>Basic Time Series Data Visualization Techniques</vt:lpstr>
      <vt:lpstr>Advanced Time Series Analysis</vt:lpstr>
      <vt:lpstr>Advanced Time Series Analysis</vt:lpstr>
      <vt:lpstr>Advanced Time Series Analysis</vt:lpstr>
      <vt:lpstr>Time Series Forecasting Models and Techniques (Visualizing the Future)</vt:lpstr>
      <vt:lpstr>Popular Forecasting Models</vt:lpstr>
      <vt:lpstr>Popular Forecasting Models</vt:lpstr>
      <vt:lpstr>Popular Forecasting Models</vt:lpstr>
      <vt:lpstr>Applications of Time Series Data Analysis</vt:lpstr>
      <vt:lpstr>Case Study: Forecasting Stock Prices with LSTM</vt:lpstr>
      <vt:lpstr>Conclusion and Key Takeaways</vt:lpstr>
      <vt:lpstr>Thank You</vt:lpstr>
    </vt:vector>
  </TitlesOfParts>
  <Company>Islamia College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Foundations &amp; Trends</dc:title>
  <dc:creator>Imran Nawar</dc:creator>
  <cp:keywords>DIP Lab ICP</cp:keywords>
  <cp:lastModifiedBy>PC</cp:lastModifiedBy>
  <cp:revision>579</cp:revision>
  <dcterms:created xsi:type="dcterms:W3CDTF">2015-12-26T11:48:24Z</dcterms:created>
  <dcterms:modified xsi:type="dcterms:W3CDTF">2024-10-25T13:40:00Z</dcterms:modified>
</cp:coreProperties>
</file>