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06" d="100"/>
          <a:sy n="106" d="100"/>
        </p:scale>
        <p:origin x="70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8E03482-B9F1-4B1C-B3B0-8217BB36FC1E}" type="datetimeFigureOut">
              <a:rPr lang="en-US" smtClean="0"/>
              <a:t>9/24/2024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1B32602-54D1-4928-B800-56B2F97629A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83797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E03482-B9F1-4B1C-B3B0-8217BB36FC1E}"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32602-54D1-4928-B800-56B2F97629AE}" type="slidenum">
              <a:rPr lang="en-US" smtClean="0"/>
              <a:t>‹#›</a:t>
            </a:fld>
            <a:endParaRPr lang="en-US"/>
          </a:p>
        </p:txBody>
      </p:sp>
    </p:spTree>
    <p:extLst>
      <p:ext uri="{BB962C8B-B14F-4D97-AF65-F5344CB8AC3E}">
        <p14:creationId xmlns:p14="http://schemas.microsoft.com/office/powerpoint/2010/main" val="4148504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E03482-B9F1-4B1C-B3B0-8217BB36FC1E}"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32602-54D1-4928-B800-56B2F97629AE}" type="slidenum">
              <a:rPr lang="en-US" smtClean="0"/>
              <a:t>‹#›</a:t>
            </a:fld>
            <a:endParaRPr lang="en-US"/>
          </a:p>
        </p:txBody>
      </p:sp>
    </p:spTree>
    <p:extLst>
      <p:ext uri="{BB962C8B-B14F-4D97-AF65-F5344CB8AC3E}">
        <p14:creationId xmlns:p14="http://schemas.microsoft.com/office/powerpoint/2010/main" val="86115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E03482-B9F1-4B1C-B3B0-8217BB36FC1E}"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32602-54D1-4928-B800-56B2F97629AE}" type="slidenum">
              <a:rPr lang="en-US" smtClean="0"/>
              <a:t>‹#›</a:t>
            </a:fld>
            <a:endParaRPr lang="en-US"/>
          </a:p>
        </p:txBody>
      </p:sp>
    </p:spTree>
    <p:extLst>
      <p:ext uri="{BB962C8B-B14F-4D97-AF65-F5344CB8AC3E}">
        <p14:creationId xmlns:p14="http://schemas.microsoft.com/office/powerpoint/2010/main" val="1609849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E03482-B9F1-4B1C-B3B0-8217BB36FC1E}"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32602-54D1-4928-B800-56B2F97629A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90684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E03482-B9F1-4B1C-B3B0-8217BB36FC1E}"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B32602-54D1-4928-B800-56B2F97629AE}" type="slidenum">
              <a:rPr lang="en-US" smtClean="0"/>
              <a:t>‹#›</a:t>
            </a:fld>
            <a:endParaRPr lang="en-US"/>
          </a:p>
        </p:txBody>
      </p:sp>
    </p:spTree>
    <p:extLst>
      <p:ext uri="{BB962C8B-B14F-4D97-AF65-F5344CB8AC3E}">
        <p14:creationId xmlns:p14="http://schemas.microsoft.com/office/powerpoint/2010/main" val="2300727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E03482-B9F1-4B1C-B3B0-8217BB36FC1E}" type="datetimeFigureOut">
              <a:rPr lang="en-US" smtClean="0"/>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B32602-54D1-4928-B800-56B2F97629AE}" type="slidenum">
              <a:rPr lang="en-US" smtClean="0"/>
              <a:t>‹#›</a:t>
            </a:fld>
            <a:endParaRPr lang="en-US"/>
          </a:p>
        </p:txBody>
      </p:sp>
    </p:spTree>
    <p:extLst>
      <p:ext uri="{BB962C8B-B14F-4D97-AF65-F5344CB8AC3E}">
        <p14:creationId xmlns:p14="http://schemas.microsoft.com/office/powerpoint/2010/main" val="1274844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E03482-B9F1-4B1C-B3B0-8217BB36FC1E}"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B32602-54D1-4928-B800-56B2F97629AE}" type="slidenum">
              <a:rPr lang="en-US" smtClean="0"/>
              <a:t>‹#›</a:t>
            </a:fld>
            <a:endParaRPr lang="en-US"/>
          </a:p>
        </p:txBody>
      </p:sp>
    </p:spTree>
    <p:extLst>
      <p:ext uri="{BB962C8B-B14F-4D97-AF65-F5344CB8AC3E}">
        <p14:creationId xmlns:p14="http://schemas.microsoft.com/office/powerpoint/2010/main" val="2944680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03482-B9F1-4B1C-B3B0-8217BB36FC1E}" type="datetimeFigureOut">
              <a:rPr lang="en-US" smtClean="0"/>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B32602-54D1-4928-B800-56B2F97629AE}" type="slidenum">
              <a:rPr lang="en-US" smtClean="0"/>
              <a:t>‹#›</a:t>
            </a:fld>
            <a:endParaRPr lang="en-US"/>
          </a:p>
        </p:txBody>
      </p:sp>
    </p:spTree>
    <p:extLst>
      <p:ext uri="{BB962C8B-B14F-4D97-AF65-F5344CB8AC3E}">
        <p14:creationId xmlns:p14="http://schemas.microsoft.com/office/powerpoint/2010/main" val="2982523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03482-B9F1-4B1C-B3B0-8217BB36FC1E}"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B32602-54D1-4928-B800-56B2F97629AE}" type="slidenum">
              <a:rPr lang="en-US" smtClean="0"/>
              <a:t>‹#›</a:t>
            </a:fld>
            <a:endParaRPr lang="en-US"/>
          </a:p>
        </p:txBody>
      </p:sp>
    </p:spTree>
    <p:extLst>
      <p:ext uri="{BB962C8B-B14F-4D97-AF65-F5344CB8AC3E}">
        <p14:creationId xmlns:p14="http://schemas.microsoft.com/office/powerpoint/2010/main" val="2388316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03482-B9F1-4B1C-B3B0-8217BB36FC1E}"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B32602-54D1-4928-B800-56B2F97629AE}" type="slidenum">
              <a:rPr lang="en-US" smtClean="0"/>
              <a:t>‹#›</a:t>
            </a:fld>
            <a:endParaRPr lang="en-US"/>
          </a:p>
        </p:txBody>
      </p:sp>
    </p:spTree>
    <p:extLst>
      <p:ext uri="{BB962C8B-B14F-4D97-AF65-F5344CB8AC3E}">
        <p14:creationId xmlns:p14="http://schemas.microsoft.com/office/powerpoint/2010/main" val="3374048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8E03482-B9F1-4B1C-B3B0-8217BB36FC1E}" type="datetimeFigureOut">
              <a:rPr lang="en-US" smtClean="0"/>
              <a:t>9/24/2024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1B32602-54D1-4928-B800-56B2F97629AE}" type="slidenum">
              <a:rPr lang="en-US" smtClean="0"/>
              <a:t>‹#›</a:t>
            </a:fld>
            <a:endParaRPr lang="en-US"/>
          </a:p>
        </p:txBody>
      </p:sp>
    </p:spTree>
    <p:extLst>
      <p:ext uri="{BB962C8B-B14F-4D97-AF65-F5344CB8AC3E}">
        <p14:creationId xmlns:p14="http://schemas.microsoft.com/office/powerpoint/2010/main" val="2606414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txBox="1"/>
          <p:nvPr/>
        </p:nvSpPr>
        <p:spPr>
          <a:xfrm>
            <a:off x="655849" y="2072397"/>
            <a:ext cx="11319044" cy="1386341"/>
          </a:xfrm>
          <a:prstGeom prst="rect">
            <a:avLst/>
          </a:prstGeom>
        </p:spPr>
        <p:txBody>
          <a:bodyPr vert="horz" lIns="91440" tIns="45720" rIns="91440" bIns="45720" rtlCol="0" anchor="b">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7701">
              <a:lnSpc>
                <a:spcPct val="90000"/>
              </a:lnSpc>
              <a:spcBef>
                <a:spcPct val="0"/>
              </a:spcBef>
              <a:spcAft>
                <a:spcPts val="600"/>
              </a:spcAft>
            </a:pPr>
            <a:endParaRPr lang="en-US" sz="4500" dirty="0">
              <a:latin typeface="+mj-lt"/>
              <a:ea typeface="+mj-ea"/>
              <a:cs typeface="+mj-cs"/>
            </a:endParaRPr>
          </a:p>
        </p:txBody>
      </p:sp>
      <p:sp>
        <p:nvSpPr>
          <p:cNvPr id="5" name="object 5"/>
          <p:cNvSpPr txBox="1"/>
          <p:nvPr/>
        </p:nvSpPr>
        <p:spPr>
          <a:xfrm>
            <a:off x="2991932" y="3244215"/>
            <a:ext cx="10200640" cy="610074"/>
          </a:xfrm>
          <a:prstGeom prst="rect">
            <a:avLst/>
          </a:prstGeom>
        </p:spPr>
        <p:txBody>
          <a:bodyPr vert="horz" lIns="91440" tIns="45720" rIns="91440" bIns="45720" rtlCol="0" anchor="b">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dirty="0" smtClean="0"/>
              <a:t>Introduction </a:t>
            </a:r>
            <a:r>
              <a:rPr lang="en-US" sz="2800" dirty="0"/>
              <a:t>to Python Programming</a:t>
            </a:r>
            <a:endParaRPr lang="en-US" sz="2500" b="1" dirty="0"/>
          </a:p>
        </p:txBody>
      </p:sp>
      <p:pic>
        <p:nvPicPr>
          <p:cNvPr id="6" name="Picture 5"/>
          <p:cNvPicPr>
            <a:picLocks noChangeAspect="1"/>
          </p:cNvPicPr>
          <p:nvPr/>
        </p:nvPicPr>
        <p:blipFill>
          <a:blip r:embed="rId2"/>
          <a:stretch>
            <a:fillRect/>
          </a:stretch>
        </p:blipFill>
        <p:spPr>
          <a:xfrm>
            <a:off x="7871694" y="3747552"/>
            <a:ext cx="4848225" cy="3228975"/>
          </a:xfrm>
          <a:prstGeom prst="rect">
            <a:avLst/>
          </a:prstGeom>
        </p:spPr>
      </p:pic>
      <p:pic>
        <p:nvPicPr>
          <p:cNvPr id="7" name="Picture 6"/>
          <p:cNvPicPr>
            <a:picLocks noChangeAspect="1"/>
          </p:cNvPicPr>
          <p:nvPr/>
        </p:nvPicPr>
        <p:blipFill>
          <a:blip r:embed="rId3"/>
          <a:stretch>
            <a:fillRect/>
          </a:stretch>
        </p:blipFill>
        <p:spPr>
          <a:xfrm>
            <a:off x="-1183451" y="-675876"/>
            <a:ext cx="7143750" cy="4019550"/>
          </a:xfrm>
          <a:prstGeom prst="rect">
            <a:avLst/>
          </a:prstGeom>
        </p:spPr>
      </p:pic>
      <p:sp>
        <p:nvSpPr>
          <p:cNvPr id="8" name="Rectangle 7"/>
          <p:cNvSpPr/>
          <p:nvPr/>
        </p:nvSpPr>
        <p:spPr>
          <a:xfrm>
            <a:off x="542925" y="4515492"/>
            <a:ext cx="262890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Dr.Muhammad</a:t>
            </a:r>
            <a:r>
              <a:rPr lang="en-US" dirty="0" smtClean="0"/>
              <a:t> </a:t>
            </a:r>
            <a:r>
              <a:rPr lang="en-US" dirty="0" err="1" smtClean="0"/>
              <a:t>Sajjad</a:t>
            </a:r>
            <a:endParaRPr lang="en-US" dirty="0"/>
          </a:p>
        </p:txBody>
      </p:sp>
      <p:sp>
        <p:nvSpPr>
          <p:cNvPr id="9" name="Rectangle 8"/>
          <p:cNvSpPr/>
          <p:nvPr/>
        </p:nvSpPr>
        <p:spPr>
          <a:xfrm>
            <a:off x="544007" y="5028664"/>
            <a:ext cx="262890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RA.Muhammad</a:t>
            </a:r>
            <a:r>
              <a:rPr lang="en-US" dirty="0" smtClean="0"/>
              <a:t> </a:t>
            </a:r>
            <a:r>
              <a:rPr lang="en-US" dirty="0" err="1" smtClean="0"/>
              <a:t>Ayaz</a:t>
            </a:r>
            <a:endParaRPr lang="en-US" dirty="0"/>
          </a:p>
        </p:txBody>
      </p:sp>
    </p:spTree>
    <p:extLst>
      <p:ext uri="{BB962C8B-B14F-4D97-AF65-F5344CB8AC3E}">
        <p14:creationId xmlns:p14="http://schemas.microsoft.com/office/powerpoint/2010/main" val="2354377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38" y="524934"/>
            <a:ext cx="9312995" cy="711200"/>
          </a:xfrm>
        </p:spPr>
        <p:txBody>
          <a:bodyPr>
            <a:normAutofit fontScale="90000"/>
          </a:bodyPr>
          <a:lstStyle/>
          <a:p>
            <a:r>
              <a:rPr lang="en-US" dirty="0"/>
              <a:t>Global and Local Variables</a:t>
            </a:r>
            <a:br>
              <a:rPr lang="en-US" dirty="0"/>
            </a:br>
            <a:endParaRPr lang="en-US" dirty="0"/>
          </a:p>
        </p:txBody>
      </p:sp>
      <p:sp>
        <p:nvSpPr>
          <p:cNvPr id="3" name="Content Placeholder 2"/>
          <p:cNvSpPr>
            <a:spLocks noGrp="1"/>
          </p:cNvSpPr>
          <p:nvPr>
            <p:ph idx="1"/>
          </p:nvPr>
        </p:nvSpPr>
        <p:spPr>
          <a:xfrm>
            <a:off x="195071" y="880534"/>
            <a:ext cx="6278157" cy="5864298"/>
          </a:xfrm>
        </p:spPr>
        <p:txBody>
          <a:bodyPr>
            <a:normAutofit/>
          </a:bodyPr>
          <a:lstStyle/>
          <a:p>
            <a:r>
              <a:rPr lang="en-US" b="1" dirty="0"/>
              <a:t>Global Variables</a:t>
            </a:r>
            <a:r>
              <a:rPr lang="en-US" dirty="0"/>
              <a:t>: Variables defined outside of any function are accessible anywhere in the code.</a:t>
            </a:r>
          </a:p>
          <a:p>
            <a:r>
              <a:rPr lang="en-US" dirty="0"/>
              <a:t>Local Variables: Variables defined inside a function are only accessible within that function's scope.</a:t>
            </a:r>
          </a:p>
          <a:p>
            <a:r>
              <a:rPr lang="en-US" b="1" dirty="0" smtClean="0"/>
              <a:t>Example:</a:t>
            </a:r>
            <a:endParaRPr lang="en-US" b="1" dirty="0"/>
          </a:p>
          <a:p>
            <a:r>
              <a:rPr lang="en-US" dirty="0" err="1"/>
              <a:t>global_var</a:t>
            </a:r>
            <a:r>
              <a:rPr lang="en-US" dirty="0"/>
              <a:t> = 10  # Global variable</a:t>
            </a:r>
          </a:p>
          <a:p>
            <a:r>
              <a:rPr lang="en-US" dirty="0" err="1" smtClean="0"/>
              <a:t>def</a:t>
            </a:r>
            <a:r>
              <a:rPr lang="en-US" dirty="0" smtClean="0"/>
              <a:t> </a:t>
            </a:r>
            <a:r>
              <a:rPr lang="en-US" dirty="0"/>
              <a:t>function():</a:t>
            </a:r>
          </a:p>
          <a:p>
            <a:r>
              <a:rPr lang="en-US" dirty="0"/>
              <a:t>    </a:t>
            </a:r>
            <a:r>
              <a:rPr lang="en-US" dirty="0" err="1"/>
              <a:t>local_var</a:t>
            </a:r>
            <a:r>
              <a:rPr lang="en-US" dirty="0"/>
              <a:t> = 5  # Local variable</a:t>
            </a:r>
          </a:p>
          <a:p>
            <a:r>
              <a:rPr lang="en-US" dirty="0"/>
              <a:t>    print(</a:t>
            </a:r>
            <a:r>
              <a:rPr lang="en-US" dirty="0" err="1"/>
              <a:t>global_var</a:t>
            </a:r>
            <a:r>
              <a:rPr lang="en-US" dirty="0"/>
              <a:t>)  # Accessing global variable</a:t>
            </a:r>
          </a:p>
          <a:p>
            <a:r>
              <a:rPr lang="en-US" dirty="0" smtClean="0"/>
              <a:t>function</a:t>
            </a:r>
            <a:r>
              <a:rPr lang="en-US" dirty="0"/>
              <a:t>()</a:t>
            </a:r>
          </a:p>
          <a:p>
            <a:r>
              <a:rPr lang="en-US" dirty="0"/>
              <a:t># print(</a:t>
            </a:r>
            <a:r>
              <a:rPr lang="en-US" dirty="0" err="1"/>
              <a:t>local_var</a:t>
            </a:r>
            <a:r>
              <a:rPr lang="en-US" dirty="0"/>
              <a:t>)  # This would raise an error because </a:t>
            </a:r>
            <a:r>
              <a:rPr lang="en-US" dirty="0" err="1"/>
              <a:t>local_var</a:t>
            </a:r>
            <a:r>
              <a:rPr lang="en-US" dirty="0"/>
              <a:t> is not accessible outside the function.</a:t>
            </a:r>
          </a:p>
          <a:p>
            <a:endParaRPr lang="en-US" dirty="0"/>
          </a:p>
        </p:txBody>
      </p:sp>
      <p:pic>
        <p:nvPicPr>
          <p:cNvPr id="4" name="Picture 3"/>
          <p:cNvPicPr>
            <a:picLocks noChangeAspect="1"/>
          </p:cNvPicPr>
          <p:nvPr/>
        </p:nvPicPr>
        <p:blipFill rotWithShape="1">
          <a:blip r:embed="rId2"/>
          <a:srcRect l="13773"/>
          <a:stretch/>
        </p:blipFill>
        <p:spPr>
          <a:xfrm>
            <a:off x="7025489" y="95691"/>
            <a:ext cx="3485583" cy="4120680"/>
          </a:xfrm>
          <a:prstGeom prst="rect">
            <a:avLst/>
          </a:prstGeom>
        </p:spPr>
      </p:pic>
      <p:pic>
        <p:nvPicPr>
          <p:cNvPr id="6" name="Picture 5"/>
          <p:cNvPicPr>
            <a:picLocks noChangeAspect="1"/>
          </p:cNvPicPr>
          <p:nvPr/>
        </p:nvPicPr>
        <p:blipFill>
          <a:blip r:embed="rId3"/>
          <a:stretch>
            <a:fillRect/>
          </a:stretch>
        </p:blipFill>
        <p:spPr>
          <a:xfrm>
            <a:off x="7025489" y="3568788"/>
            <a:ext cx="3793401" cy="2524336"/>
          </a:xfrm>
          <a:prstGeom prst="rect">
            <a:avLst/>
          </a:prstGeom>
        </p:spPr>
      </p:pic>
    </p:spTree>
    <p:extLst>
      <p:ext uri="{BB962C8B-B14F-4D97-AF65-F5344CB8AC3E}">
        <p14:creationId xmlns:p14="http://schemas.microsoft.com/office/powerpoint/2010/main" val="3857120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05" y="93132"/>
            <a:ext cx="9692640" cy="759989"/>
          </a:xfrm>
        </p:spPr>
        <p:txBody>
          <a:bodyPr/>
          <a:lstStyle/>
          <a:p>
            <a:r>
              <a:rPr lang="en-US" dirty="0"/>
              <a:t>What are Functions?</a:t>
            </a:r>
          </a:p>
        </p:txBody>
      </p:sp>
      <p:sp>
        <p:nvSpPr>
          <p:cNvPr id="3" name="Content Placeholder 2"/>
          <p:cNvSpPr>
            <a:spLocks noGrp="1"/>
          </p:cNvSpPr>
          <p:nvPr>
            <p:ph idx="1"/>
          </p:nvPr>
        </p:nvSpPr>
        <p:spPr>
          <a:xfrm>
            <a:off x="372872" y="853121"/>
            <a:ext cx="5765461" cy="6004879"/>
          </a:xfrm>
        </p:spPr>
        <p:txBody>
          <a:bodyPr>
            <a:normAutofit/>
          </a:bodyPr>
          <a:lstStyle/>
          <a:p>
            <a:r>
              <a:rPr lang="en-US" b="1" dirty="0"/>
              <a:t>Definition: </a:t>
            </a:r>
            <a:r>
              <a:rPr lang="en-US" dirty="0"/>
              <a:t>Functions are named, reusable blocks of code designed to perform a specific task or calculation.</a:t>
            </a:r>
          </a:p>
          <a:p>
            <a:r>
              <a:rPr lang="en-US" b="1" dirty="0"/>
              <a:t>Purpose:</a:t>
            </a:r>
          </a:p>
          <a:p>
            <a:pPr lvl="1"/>
            <a:r>
              <a:rPr lang="en-US" dirty="0"/>
              <a:t>They help in organizing code, allowing developers to break complex problems into simpler, manageable parts.</a:t>
            </a:r>
          </a:p>
          <a:p>
            <a:pPr lvl="1"/>
            <a:r>
              <a:rPr lang="en-US" dirty="0"/>
              <a:t>Functions can be called multiple times throughout a program, promoting code reusability and reducing redundancy.</a:t>
            </a:r>
          </a:p>
          <a:p>
            <a:pPr lvl="1"/>
            <a:r>
              <a:rPr lang="en-US" dirty="0"/>
              <a:t>Syntax: Functions are defined using the </a:t>
            </a:r>
            <a:r>
              <a:rPr lang="en-US" dirty="0" err="1"/>
              <a:t>def</a:t>
            </a:r>
            <a:r>
              <a:rPr lang="en-US" dirty="0"/>
              <a:t> keyword, followed by a function name, and parentheses containing any parameters.</a:t>
            </a:r>
          </a:p>
          <a:p>
            <a:r>
              <a:rPr lang="en-US" b="1" dirty="0"/>
              <a:t>Example</a:t>
            </a:r>
            <a:r>
              <a:rPr lang="en-US" b="1" dirty="0" smtClean="0"/>
              <a:t>:</a:t>
            </a:r>
          </a:p>
          <a:p>
            <a:r>
              <a:rPr lang="en-US" dirty="0" err="1"/>
              <a:t>def</a:t>
            </a:r>
            <a:r>
              <a:rPr lang="en-US" dirty="0"/>
              <a:t> greet(name):</a:t>
            </a:r>
          </a:p>
          <a:p>
            <a:r>
              <a:rPr lang="en-US" dirty="0"/>
              <a:t>    print(</a:t>
            </a:r>
            <a:r>
              <a:rPr lang="en-US" dirty="0" err="1"/>
              <a:t>f"Hello</a:t>
            </a:r>
            <a:r>
              <a:rPr lang="en-US" dirty="0"/>
              <a:t>, {name</a:t>
            </a:r>
            <a:r>
              <a:rPr lang="en-US" dirty="0" smtClean="0"/>
              <a:t>}!")</a:t>
            </a:r>
          </a:p>
          <a:p>
            <a:r>
              <a:rPr lang="en-US" dirty="0"/>
              <a:t>In this example, greet is a function that takes one parameter, name.</a:t>
            </a:r>
          </a:p>
          <a:p>
            <a:endParaRPr lang="en-US" dirty="0"/>
          </a:p>
          <a:p>
            <a:endParaRPr lang="en-US" dirty="0"/>
          </a:p>
        </p:txBody>
      </p:sp>
      <p:pic>
        <p:nvPicPr>
          <p:cNvPr id="5" name="Picture 4"/>
          <p:cNvPicPr>
            <a:picLocks noChangeAspect="1"/>
          </p:cNvPicPr>
          <p:nvPr/>
        </p:nvPicPr>
        <p:blipFill>
          <a:blip r:embed="rId2"/>
          <a:stretch>
            <a:fillRect/>
          </a:stretch>
        </p:blipFill>
        <p:spPr>
          <a:xfrm>
            <a:off x="6035146" y="93132"/>
            <a:ext cx="5133975" cy="1466850"/>
          </a:xfrm>
          <a:prstGeom prst="rect">
            <a:avLst/>
          </a:prstGeom>
        </p:spPr>
      </p:pic>
      <p:pic>
        <p:nvPicPr>
          <p:cNvPr id="6" name="Picture 5"/>
          <p:cNvPicPr>
            <a:picLocks noChangeAspect="1"/>
          </p:cNvPicPr>
          <p:nvPr/>
        </p:nvPicPr>
        <p:blipFill>
          <a:blip r:embed="rId3"/>
          <a:stretch>
            <a:fillRect/>
          </a:stretch>
        </p:blipFill>
        <p:spPr>
          <a:xfrm>
            <a:off x="6035145" y="1613110"/>
            <a:ext cx="5133975" cy="4058550"/>
          </a:xfrm>
          <a:prstGeom prst="rect">
            <a:avLst/>
          </a:prstGeom>
        </p:spPr>
      </p:pic>
    </p:spTree>
    <p:extLst>
      <p:ext uri="{BB962C8B-B14F-4D97-AF65-F5344CB8AC3E}">
        <p14:creationId xmlns:p14="http://schemas.microsoft.com/office/powerpoint/2010/main" val="346358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72" y="93132"/>
            <a:ext cx="9692640" cy="810789"/>
          </a:xfrm>
        </p:spPr>
        <p:txBody>
          <a:bodyPr/>
          <a:lstStyle/>
          <a:p>
            <a:r>
              <a:rPr lang="en-US" dirty="0"/>
              <a:t>Modularity and Code Reusability</a:t>
            </a:r>
          </a:p>
        </p:txBody>
      </p:sp>
      <p:sp>
        <p:nvSpPr>
          <p:cNvPr id="3" name="Content Placeholder 2"/>
          <p:cNvSpPr>
            <a:spLocks noGrp="1"/>
          </p:cNvSpPr>
          <p:nvPr>
            <p:ph idx="1"/>
          </p:nvPr>
        </p:nvSpPr>
        <p:spPr>
          <a:xfrm>
            <a:off x="212006" y="990600"/>
            <a:ext cx="5900927" cy="5537200"/>
          </a:xfrm>
        </p:spPr>
        <p:txBody>
          <a:bodyPr/>
          <a:lstStyle/>
          <a:p>
            <a:r>
              <a:rPr lang="en-US" sz="2000" b="1" dirty="0">
                <a:latin typeface="Times New Roman" panose="02020603050405020304" pitchFamily="18" charset="0"/>
                <a:cs typeface="Times New Roman" panose="02020603050405020304" pitchFamily="18" charset="0"/>
              </a:rPr>
              <a:t>Modularity:</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Functions allow you to encapsulate functionality, making code more organized and easier to navigate.</a:t>
            </a:r>
          </a:p>
          <a:p>
            <a:pPr lvl="1"/>
            <a:r>
              <a:rPr lang="en-US" sz="2000" dirty="0">
                <a:latin typeface="Times New Roman" panose="02020603050405020304" pitchFamily="18" charset="0"/>
                <a:cs typeface="Times New Roman" panose="02020603050405020304" pitchFamily="18" charset="0"/>
              </a:rPr>
              <a:t>Each function can be developed, tested, and debugged independently, improving overall software quality.</a:t>
            </a:r>
          </a:p>
          <a:p>
            <a:r>
              <a:rPr lang="en-US" sz="2000" b="1" dirty="0">
                <a:latin typeface="Times New Roman" panose="02020603050405020304" pitchFamily="18" charset="0"/>
                <a:cs typeface="Times New Roman" panose="02020603050405020304" pitchFamily="18" charset="0"/>
              </a:rPr>
              <a:t>Code Reusability:</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Once a function is defined, it can be reused in different parts of the program or even in other programs.</a:t>
            </a:r>
          </a:p>
          <a:p>
            <a:pPr lvl="1"/>
            <a:r>
              <a:rPr lang="en-US" sz="2000" dirty="0">
                <a:latin typeface="Times New Roman" panose="02020603050405020304" pitchFamily="18" charset="0"/>
                <a:cs typeface="Times New Roman" panose="02020603050405020304" pitchFamily="18" charset="0"/>
              </a:rPr>
              <a:t>This reduces the need to write the same code multiple times, making the codebase cleaner and easier to maintain.</a:t>
            </a:r>
          </a:p>
          <a:p>
            <a:endParaRPr lang="en-US" dirty="0"/>
          </a:p>
        </p:txBody>
      </p:sp>
      <p:pic>
        <p:nvPicPr>
          <p:cNvPr id="4" name="Picture 3"/>
          <p:cNvPicPr>
            <a:picLocks noChangeAspect="1"/>
          </p:cNvPicPr>
          <p:nvPr/>
        </p:nvPicPr>
        <p:blipFill>
          <a:blip r:embed="rId2"/>
          <a:stretch>
            <a:fillRect/>
          </a:stretch>
        </p:blipFill>
        <p:spPr>
          <a:xfrm>
            <a:off x="6290733" y="812800"/>
            <a:ext cx="4870451" cy="2515658"/>
          </a:xfrm>
          <a:prstGeom prst="rect">
            <a:avLst/>
          </a:prstGeom>
        </p:spPr>
      </p:pic>
      <p:pic>
        <p:nvPicPr>
          <p:cNvPr id="5" name="Picture 4"/>
          <p:cNvPicPr>
            <a:picLocks noChangeAspect="1"/>
          </p:cNvPicPr>
          <p:nvPr/>
        </p:nvPicPr>
        <p:blipFill rotWithShape="1">
          <a:blip r:embed="rId3"/>
          <a:srcRect l="5625" t="21235" r="-555" b="752"/>
          <a:stretch/>
        </p:blipFill>
        <p:spPr>
          <a:xfrm>
            <a:off x="6137573" y="3328458"/>
            <a:ext cx="5176770" cy="2699809"/>
          </a:xfrm>
          <a:prstGeom prst="rect">
            <a:avLst/>
          </a:prstGeom>
        </p:spPr>
      </p:pic>
    </p:spTree>
    <p:extLst>
      <p:ext uri="{BB962C8B-B14F-4D97-AF65-F5344CB8AC3E}">
        <p14:creationId xmlns:p14="http://schemas.microsoft.com/office/powerpoint/2010/main" val="347579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 y="0"/>
            <a:ext cx="9692640" cy="759989"/>
          </a:xfrm>
        </p:spPr>
        <p:txBody>
          <a:bodyPr/>
          <a:lstStyle/>
          <a:p>
            <a:r>
              <a:rPr lang="en-US" dirty="0"/>
              <a:t>Creating Functions</a:t>
            </a:r>
          </a:p>
        </p:txBody>
      </p:sp>
      <p:sp>
        <p:nvSpPr>
          <p:cNvPr id="4" name="Rectangle 1"/>
          <p:cNvSpPr>
            <a:spLocks noGrp="1" noChangeArrowheads="1"/>
          </p:cNvSpPr>
          <p:nvPr>
            <p:ph idx="1"/>
          </p:nvPr>
        </p:nvSpPr>
        <p:spPr bwMode="auto">
          <a:xfrm>
            <a:off x="169962" y="1130703"/>
            <a:ext cx="5494867" cy="468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Function Definition:</a:t>
            </a:r>
          </a:p>
          <a:p>
            <a:r>
              <a:rPr lang="en-US" dirty="0"/>
              <a:t>To create a function, use the </a:t>
            </a:r>
            <a:r>
              <a:rPr lang="en-US" dirty="0" err="1"/>
              <a:t>def</a:t>
            </a:r>
            <a:r>
              <a:rPr lang="en-US" dirty="0"/>
              <a:t> keyword followed by the function name and parentheses.</a:t>
            </a:r>
          </a:p>
          <a:p>
            <a:r>
              <a:rPr lang="en-US" dirty="0"/>
              <a:t>You can also include parameters inside the parentheses to accept inputs</a:t>
            </a:r>
            <a:r>
              <a:rPr lang="en-US" dirty="0" smtClean="0"/>
              <a:t>.</a:t>
            </a:r>
            <a:endParaRPr lang="en-US" dirty="0"/>
          </a:p>
          <a:p>
            <a:r>
              <a:rPr lang="en-US" b="1" dirty="0"/>
              <a:t>Example</a:t>
            </a:r>
            <a:r>
              <a:rPr lang="en-US" b="1" dirty="0" smtClean="0"/>
              <a:t>:</a:t>
            </a:r>
          </a:p>
          <a:p>
            <a:r>
              <a:rPr lang="en-US" dirty="0" err="1"/>
              <a:t>def</a:t>
            </a:r>
            <a:r>
              <a:rPr lang="en-US" dirty="0"/>
              <a:t> add(a, b):</a:t>
            </a:r>
          </a:p>
          <a:p>
            <a:r>
              <a:rPr lang="en-US" dirty="0"/>
              <a:t>    return a + b</a:t>
            </a:r>
          </a:p>
          <a:p>
            <a:r>
              <a:rPr lang="en-US" dirty="0"/>
              <a:t>In this example, add is a function that takes two parameters, a and b, and returns their sum.</a:t>
            </a:r>
          </a:p>
          <a:p>
            <a:endParaRPr lang="en-US" dirty="0"/>
          </a:p>
        </p:txBody>
      </p:sp>
      <p:pic>
        <p:nvPicPr>
          <p:cNvPr id="6" name="Picture 5"/>
          <p:cNvPicPr>
            <a:picLocks noChangeAspect="1"/>
          </p:cNvPicPr>
          <p:nvPr/>
        </p:nvPicPr>
        <p:blipFill>
          <a:blip r:embed="rId2"/>
          <a:stretch>
            <a:fillRect/>
          </a:stretch>
        </p:blipFill>
        <p:spPr>
          <a:xfrm>
            <a:off x="5767058" y="164424"/>
            <a:ext cx="5198434" cy="1917873"/>
          </a:xfrm>
          <a:prstGeom prst="rect">
            <a:avLst/>
          </a:prstGeom>
        </p:spPr>
      </p:pic>
      <p:pic>
        <p:nvPicPr>
          <p:cNvPr id="10" name="Picture 9"/>
          <p:cNvPicPr>
            <a:picLocks noChangeAspect="1"/>
          </p:cNvPicPr>
          <p:nvPr/>
        </p:nvPicPr>
        <p:blipFill>
          <a:blip r:embed="rId3"/>
          <a:stretch>
            <a:fillRect/>
          </a:stretch>
        </p:blipFill>
        <p:spPr>
          <a:xfrm>
            <a:off x="5222067" y="2144463"/>
            <a:ext cx="5859375" cy="4102428"/>
          </a:xfrm>
          <a:prstGeom prst="rect">
            <a:avLst/>
          </a:prstGeom>
        </p:spPr>
      </p:pic>
      <p:sp>
        <p:nvSpPr>
          <p:cNvPr id="11" name="AutoShape 4" descr="Difference Between Local and Global Variable in Python | Scaler Top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66508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 y="127000"/>
            <a:ext cx="9692640" cy="844655"/>
          </a:xfrm>
        </p:spPr>
        <p:txBody>
          <a:bodyPr/>
          <a:lstStyle/>
          <a:p>
            <a:r>
              <a:rPr lang="en-US" dirty="0"/>
              <a:t>Calling Functions</a:t>
            </a:r>
          </a:p>
        </p:txBody>
      </p:sp>
      <p:sp>
        <p:nvSpPr>
          <p:cNvPr id="3" name="Content Placeholder 2"/>
          <p:cNvSpPr>
            <a:spLocks noGrp="1"/>
          </p:cNvSpPr>
          <p:nvPr>
            <p:ph idx="1"/>
          </p:nvPr>
        </p:nvSpPr>
        <p:spPr>
          <a:xfrm>
            <a:off x="164591" y="1143000"/>
            <a:ext cx="5948255" cy="5715000"/>
          </a:xfrm>
        </p:spPr>
        <p:txBody>
          <a:bodyPr>
            <a:normAutofit fontScale="92500" lnSpcReduction="10000"/>
          </a:bodyPr>
          <a:lstStyle/>
          <a:p>
            <a:r>
              <a:rPr lang="en-US" dirty="0"/>
              <a:t>Execution of Functions: A function is executed when it is called, which means the interpreter runs the code inside the function body.</a:t>
            </a:r>
          </a:p>
          <a:p>
            <a:r>
              <a:rPr lang="en-US" dirty="0"/>
              <a:t>Calling Syntax: You call a function by writing its name followed by parentheses. If the function requires arguments, you provide them within the parentheses.</a:t>
            </a:r>
          </a:p>
          <a:p>
            <a:r>
              <a:rPr lang="en-US" b="1" dirty="0"/>
              <a:t>Example</a:t>
            </a:r>
            <a:r>
              <a:rPr lang="en-US" b="1" dirty="0" smtClean="0"/>
              <a:t>:</a:t>
            </a:r>
          </a:p>
          <a:p>
            <a:r>
              <a:rPr lang="en-US" dirty="0" err="1"/>
              <a:t>def</a:t>
            </a:r>
            <a:r>
              <a:rPr lang="en-US" dirty="0"/>
              <a:t> greet(name):</a:t>
            </a:r>
          </a:p>
          <a:p>
            <a:r>
              <a:rPr lang="en-US" dirty="0"/>
              <a:t>    print(</a:t>
            </a:r>
            <a:r>
              <a:rPr lang="en-US" dirty="0" err="1"/>
              <a:t>f"Hello</a:t>
            </a:r>
            <a:r>
              <a:rPr lang="en-US" dirty="0"/>
              <a:t>, {name</a:t>
            </a:r>
            <a:r>
              <a:rPr lang="en-US" dirty="0" smtClean="0"/>
              <a:t>}!")</a:t>
            </a:r>
            <a:endParaRPr lang="en-US" dirty="0"/>
          </a:p>
          <a:p>
            <a:r>
              <a:rPr lang="en-US" dirty="0"/>
              <a:t># Calling the function</a:t>
            </a:r>
          </a:p>
          <a:p>
            <a:r>
              <a:rPr lang="en-US" dirty="0"/>
              <a:t>greet("Alice")  # Output: Hello, Alice!</a:t>
            </a:r>
          </a:p>
          <a:p>
            <a:r>
              <a:rPr lang="en-US" b="1" dirty="0"/>
              <a:t>Multiple Calls:</a:t>
            </a:r>
            <a:r>
              <a:rPr lang="en-US" dirty="0"/>
              <a:t> Functions can be called multiple times, allowing for code reuse</a:t>
            </a:r>
            <a:r>
              <a:rPr lang="en-US" dirty="0" smtClean="0"/>
              <a:t>.</a:t>
            </a:r>
          </a:p>
          <a:p>
            <a:r>
              <a:rPr lang="en-US" dirty="0" smtClean="0"/>
              <a:t>Example:</a:t>
            </a:r>
          </a:p>
          <a:p>
            <a:r>
              <a:rPr lang="en-US" dirty="0"/>
              <a:t>greet("Bob")    # Output: Hello, Bob!</a:t>
            </a:r>
          </a:p>
          <a:p>
            <a:r>
              <a:rPr lang="en-US" dirty="0"/>
              <a:t>greet("Charlie")  # Output: Hello, Charlie!</a:t>
            </a:r>
          </a:p>
          <a:p>
            <a:endParaRPr lang="en-US" dirty="0"/>
          </a:p>
        </p:txBody>
      </p:sp>
      <p:pic>
        <p:nvPicPr>
          <p:cNvPr id="6" name="Picture 5"/>
          <p:cNvPicPr>
            <a:picLocks noChangeAspect="1"/>
          </p:cNvPicPr>
          <p:nvPr/>
        </p:nvPicPr>
        <p:blipFill>
          <a:blip r:embed="rId2"/>
          <a:stretch>
            <a:fillRect/>
          </a:stretch>
        </p:blipFill>
        <p:spPr>
          <a:xfrm>
            <a:off x="5830432" y="-108641"/>
            <a:ext cx="5172329" cy="3476530"/>
          </a:xfrm>
          <a:prstGeom prst="rect">
            <a:avLst/>
          </a:prstGeom>
        </p:spPr>
      </p:pic>
      <p:pic>
        <p:nvPicPr>
          <p:cNvPr id="7" name="Picture 6"/>
          <p:cNvPicPr>
            <a:picLocks noChangeAspect="1"/>
          </p:cNvPicPr>
          <p:nvPr/>
        </p:nvPicPr>
        <p:blipFill rotWithShape="1">
          <a:blip r:embed="rId3"/>
          <a:srcRect t="6888"/>
          <a:stretch/>
        </p:blipFill>
        <p:spPr>
          <a:xfrm>
            <a:off x="6191528" y="3321296"/>
            <a:ext cx="4889914" cy="2489420"/>
          </a:xfrm>
          <a:prstGeom prst="rect">
            <a:avLst/>
          </a:prstGeom>
        </p:spPr>
      </p:pic>
    </p:spTree>
    <p:extLst>
      <p:ext uri="{BB962C8B-B14F-4D97-AF65-F5344CB8AC3E}">
        <p14:creationId xmlns:p14="http://schemas.microsoft.com/office/powerpoint/2010/main" val="3250683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 y="203199"/>
            <a:ext cx="9692640" cy="480589"/>
          </a:xfrm>
        </p:spPr>
        <p:txBody>
          <a:bodyPr>
            <a:normAutofit fontScale="90000"/>
          </a:bodyPr>
          <a:lstStyle/>
          <a:p>
            <a:r>
              <a:rPr lang="en-US" dirty="0"/>
              <a:t>Passing Arguments</a:t>
            </a:r>
          </a:p>
        </p:txBody>
      </p:sp>
      <p:sp>
        <p:nvSpPr>
          <p:cNvPr id="3" name="Content Placeholder 2"/>
          <p:cNvSpPr>
            <a:spLocks noGrp="1"/>
          </p:cNvSpPr>
          <p:nvPr>
            <p:ph idx="1"/>
          </p:nvPr>
        </p:nvSpPr>
        <p:spPr>
          <a:xfrm>
            <a:off x="228939" y="829732"/>
            <a:ext cx="6352930" cy="5915099"/>
          </a:xfrm>
        </p:spPr>
        <p:txBody>
          <a:bodyPr>
            <a:normAutofit lnSpcReduction="10000"/>
          </a:bodyPr>
          <a:lstStyle/>
          <a:p>
            <a:r>
              <a:rPr lang="en-US" b="1" dirty="0"/>
              <a:t>Definition: </a:t>
            </a:r>
            <a:r>
              <a:rPr lang="en-US" dirty="0"/>
              <a:t>When calling a function, you can pass values (arguments) that the function can use. These arguments can be used as inputs to perform calculations or manipulations within the function.</a:t>
            </a:r>
          </a:p>
          <a:p>
            <a:r>
              <a:rPr lang="en-US" dirty="0"/>
              <a:t>Importance of Arguments: By using arguments, you can write more generic and flexible functions that operate on varying data without hardcoding values.</a:t>
            </a:r>
          </a:p>
          <a:p>
            <a:r>
              <a:rPr lang="en-US" b="1" dirty="0"/>
              <a:t>Example</a:t>
            </a:r>
            <a:r>
              <a:rPr lang="en-US" b="1" dirty="0" smtClean="0"/>
              <a:t>:</a:t>
            </a:r>
          </a:p>
          <a:p>
            <a:r>
              <a:rPr lang="en-US" dirty="0" err="1"/>
              <a:t>def</a:t>
            </a:r>
            <a:r>
              <a:rPr lang="en-US" dirty="0"/>
              <a:t> multiply(a, b):</a:t>
            </a:r>
          </a:p>
          <a:p>
            <a:r>
              <a:rPr lang="en-US" dirty="0"/>
              <a:t>    return a * </a:t>
            </a:r>
            <a:r>
              <a:rPr lang="en-US" dirty="0" smtClean="0"/>
              <a:t>b</a:t>
            </a:r>
            <a:endParaRPr lang="en-US" dirty="0"/>
          </a:p>
          <a:p>
            <a:r>
              <a:rPr lang="en-US" dirty="0"/>
              <a:t># Passing arguments to the function</a:t>
            </a:r>
          </a:p>
          <a:p>
            <a:r>
              <a:rPr lang="en-US" dirty="0"/>
              <a:t>result = multiply(4, 5)</a:t>
            </a:r>
          </a:p>
          <a:p>
            <a:r>
              <a:rPr lang="en-US" dirty="0"/>
              <a:t>print(result)  # Output: </a:t>
            </a:r>
            <a:r>
              <a:rPr lang="en-US" dirty="0" smtClean="0"/>
              <a:t>20</a:t>
            </a:r>
          </a:p>
          <a:p>
            <a:r>
              <a:rPr lang="en-US" b="1" dirty="0" err="1"/>
              <a:t>Benefits:</a:t>
            </a:r>
            <a:r>
              <a:rPr lang="en-US" dirty="0" err="1"/>
              <a:t>Allows</a:t>
            </a:r>
            <a:r>
              <a:rPr lang="en-US" dirty="0"/>
              <a:t> for dynamic functionality; the same function can work with different inputs.</a:t>
            </a:r>
          </a:p>
          <a:p>
            <a:r>
              <a:rPr lang="en-US" dirty="0"/>
              <a:t>Enhances readability and maintainability of the code.</a:t>
            </a:r>
          </a:p>
          <a:p>
            <a:endParaRPr lang="en-US" dirty="0"/>
          </a:p>
          <a:p>
            <a:endParaRPr lang="en-US" dirty="0"/>
          </a:p>
        </p:txBody>
      </p:sp>
      <p:pic>
        <p:nvPicPr>
          <p:cNvPr id="7" name="Picture 6"/>
          <p:cNvPicPr>
            <a:picLocks noChangeAspect="1"/>
          </p:cNvPicPr>
          <p:nvPr/>
        </p:nvPicPr>
        <p:blipFill>
          <a:blip r:embed="rId2"/>
          <a:stretch>
            <a:fillRect/>
          </a:stretch>
        </p:blipFill>
        <p:spPr>
          <a:xfrm>
            <a:off x="6373640" y="1310740"/>
            <a:ext cx="4804843" cy="4490519"/>
          </a:xfrm>
          <a:prstGeom prst="rect">
            <a:avLst/>
          </a:prstGeom>
        </p:spPr>
      </p:pic>
    </p:spTree>
    <p:extLst>
      <p:ext uri="{BB962C8B-B14F-4D97-AF65-F5344CB8AC3E}">
        <p14:creationId xmlns:p14="http://schemas.microsoft.com/office/powerpoint/2010/main" val="2994272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8533"/>
            <a:ext cx="9692640" cy="590654"/>
          </a:xfrm>
        </p:spPr>
        <p:txBody>
          <a:bodyPr>
            <a:normAutofit fontScale="90000"/>
          </a:bodyPr>
          <a:lstStyle/>
          <a:p>
            <a:r>
              <a:rPr lang="en-US" dirty="0"/>
              <a:t>Positional Arguments</a:t>
            </a:r>
          </a:p>
        </p:txBody>
      </p:sp>
      <p:sp>
        <p:nvSpPr>
          <p:cNvPr id="3" name="Content Placeholder 2"/>
          <p:cNvSpPr>
            <a:spLocks noGrp="1"/>
          </p:cNvSpPr>
          <p:nvPr>
            <p:ph idx="1"/>
          </p:nvPr>
        </p:nvSpPr>
        <p:spPr>
          <a:xfrm>
            <a:off x="164423" y="709187"/>
            <a:ext cx="6444608" cy="5718773"/>
          </a:xfrm>
        </p:spPr>
        <p:txBody>
          <a:bodyPr>
            <a:normAutofit fontScale="85000" lnSpcReduction="20000"/>
          </a:bodyPr>
          <a:lstStyle/>
          <a:p>
            <a:r>
              <a:rPr lang="en-US" b="1" dirty="0"/>
              <a:t>Definition:</a:t>
            </a:r>
            <a:r>
              <a:rPr lang="en-US" dirty="0"/>
              <a:t> </a:t>
            </a:r>
            <a:r>
              <a:rPr lang="en-US" b="1" dirty="0"/>
              <a:t>Definition:</a:t>
            </a:r>
            <a:r>
              <a:rPr lang="en-US" dirty="0"/>
              <a:t> Positional arguments are arguments that must be provided in the order that the function parameters are defined. The first argument corresponds to the first parameter, the second to the second, and so on</a:t>
            </a:r>
            <a:r>
              <a:rPr lang="en-US" dirty="0" smtClean="0"/>
              <a:t>.</a:t>
            </a:r>
          </a:p>
          <a:p>
            <a:r>
              <a:rPr lang="en-US" b="1" dirty="0" smtClean="0"/>
              <a:t>Example:</a:t>
            </a:r>
          </a:p>
          <a:p>
            <a:r>
              <a:rPr lang="en-US" dirty="0" err="1"/>
              <a:t>def</a:t>
            </a:r>
            <a:r>
              <a:rPr lang="en-US" dirty="0"/>
              <a:t> divide(numerator, denominator):</a:t>
            </a:r>
          </a:p>
          <a:p>
            <a:r>
              <a:rPr lang="en-US" dirty="0"/>
              <a:t>    if denominator == 0:</a:t>
            </a:r>
          </a:p>
          <a:p>
            <a:r>
              <a:rPr lang="en-US" dirty="0"/>
              <a:t>        return "Error: Cannot divide by zero."</a:t>
            </a:r>
          </a:p>
          <a:p>
            <a:r>
              <a:rPr lang="en-US" dirty="0"/>
              <a:t>    return numerator / </a:t>
            </a:r>
            <a:r>
              <a:rPr lang="en-US" dirty="0" smtClean="0"/>
              <a:t>denominator</a:t>
            </a:r>
            <a:endParaRPr lang="en-US" dirty="0"/>
          </a:p>
          <a:p>
            <a:r>
              <a:rPr lang="en-US" dirty="0"/>
              <a:t># Correct usage with positional arguments</a:t>
            </a:r>
          </a:p>
          <a:p>
            <a:r>
              <a:rPr lang="en-US" dirty="0"/>
              <a:t>result = divide(10, 2)  # numerator is 10, denominator is 2</a:t>
            </a:r>
          </a:p>
          <a:p>
            <a:r>
              <a:rPr lang="en-US" dirty="0"/>
              <a:t>print(result)  # Output: 5.0</a:t>
            </a:r>
          </a:p>
          <a:p>
            <a:r>
              <a:rPr lang="en-US" b="1" dirty="0" smtClean="0"/>
              <a:t>Incorrect </a:t>
            </a:r>
            <a:r>
              <a:rPr lang="en-US" b="1" dirty="0"/>
              <a:t>Order:</a:t>
            </a:r>
            <a:r>
              <a:rPr lang="en-US" dirty="0"/>
              <a:t> If the order of arguments is mixed up, it can lead to unexpected results</a:t>
            </a:r>
            <a:r>
              <a:rPr lang="en-US" dirty="0" smtClean="0"/>
              <a:t>.</a:t>
            </a:r>
          </a:p>
          <a:p>
            <a:r>
              <a:rPr lang="en-US" dirty="0"/>
              <a:t>result = divide(2, 10)  # numerator is 2, denominator is 10</a:t>
            </a:r>
          </a:p>
          <a:p>
            <a:r>
              <a:rPr lang="en-US" dirty="0"/>
              <a:t>print(result)  # Output: </a:t>
            </a:r>
            <a:r>
              <a:rPr lang="en-US" dirty="0" smtClean="0"/>
              <a:t>0.2</a:t>
            </a:r>
          </a:p>
          <a:p>
            <a:r>
              <a:rPr lang="en-US" b="1" dirty="0"/>
              <a:t>Key Point:</a:t>
            </a:r>
            <a:r>
              <a:rPr lang="en-US" dirty="0"/>
              <a:t> Be mindful of the order when passing arguments to avoid logical errors.</a:t>
            </a:r>
          </a:p>
        </p:txBody>
      </p:sp>
      <p:pic>
        <p:nvPicPr>
          <p:cNvPr id="4" name="Picture 3"/>
          <p:cNvPicPr>
            <a:picLocks noChangeAspect="1"/>
          </p:cNvPicPr>
          <p:nvPr/>
        </p:nvPicPr>
        <p:blipFill>
          <a:blip r:embed="rId2"/>
          <a:stretch>
            <a:fillRect/>
          </a:stretch>
        </p:blipFill>
        <p:spPr>
          <a:xfrm>
            <a:off x="6609031" y="118533"/>
            <a:ext cx="4590200" cy="4982308"/>
          </a:xfrm>
          <a:prstGeom prst="rect">
            <a:avLst/>
          </a:prstGeom>
        </p:spPr>
      </p:pic>
      <p:pic>
        <p:nvPicPr>
          <p:cNvPr id="5" name="Picture 4"/>
          <p:cNvPicPr>
            <a:picLocks noChangeAspect="1"/>
          </p:cNvPicPr>
          <p:nvPr/>
        </p:nvPicPr>
        <p:blipFill>
          <a:blip r:embed="rId3"/>
          <a:stretch>
            <a:fillRect/>
          </a:stretch>
        </p:blipFill>
        <p:spPr>
          <a:xfrm>
            <a:off x="6609032" y="5311910"/>
            <a:ext cx="4424690" cy="1503600"/>
          </a:xfrm>
          <a:prstGeom prst="rect">
            <a:avLst/>
          </a:prstGeom>
        </p:spPr>
      </p:pic>
    </p:spTree>
    <p:extLst>
      <p:ext uri="{BB962C8B-B14F-4D97-AF65-F5344CB8AC3E}">
        <p14:creationId xmlns:p14="http://schemas.microsoft.com/office/powerpoint/2010/main" val="302449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939" y="76200"/>
            <a:ext cx="9692640" cy="726122"/>
          </a:xfrm>
        </p:spPr>
        <p:txBody>
          <a:bodyPr/>
          <a:lstStyle/>
          <a:p>
            <a:r>
              <a:rPr lang="en-US" dirty="0"/>
              <a:t>Keyword Arguments</a:t>
            </a:r>
          </a:p>
        </p:txBody>
      </p:sp>
      <p:sp>
        <p:nvSpPr>
          <p:cNvPr id="3" name="Content Placeholder 2"/>
          <p:cNvSpPr>
            <a:spLocks noGrp="1"/>
          </p:cNvSpPr>
          <p:nvPr>
            <p:ph idx="1"/>
          </p:nvPr>
        </p:nvSpPr>
        <p:spPr>
          <a:xfrm>
            <a:off x="220473" y="905933"/>
            <a:ext cx="5908723" cy="5816600"/>
          </a:xfrm>
        </p:spPr>
        <p:txBody>
          <a:bodyPr>
            <a:normAutofit fontScale="92500" lnSpcReduction="20000"/>
          </a:bodyPr>
          <a:lstStyle/>
          <a:p>
            <a:r>
              <a:rPr lang="en-US" b="1" dirty="0"/>
              <a:t>Definition: </a:t>
            </a:r>
            <a:r>
              <a:rPr lang="en-US" dirty="0"/>
              <a:t>Keyword arguments allow you to specify the names of the parameters along with their values when calling a function. This means you can pass arguments in any order, improving code readability</a:t>
            </a:r>
            <a:r>
              <a:rPr lang="en-US" dirty="0" smtClean="0"/>
              <a:t>.</a:t>
            </a:r>
          </a:p>
          <a:p>
            <a:r>
              <a:rPr lang="en-US" b="1" dirty="0" smtClean="0"/>
              <a:t>Example</a:t>
            </a:r>
            <a:r>
              <a:rPr lang="en-US" b="1" dirty="0"/>
              <a:t>:</a:t>
            </a:r>
          </a:p>
          <a:p>
            <a:r>
              <a:rPr lang="en-US" dirty="0" err="1"/>
              <a:t>def</a:t>
            </a:r>
            <a:r>
              <a:rPr lang="en-US" dirty="0"/>
              <a:t> profile(name, age, city):</a:t>
            </a:r>
          </a:p>
          <a:p>
            <a:r>
              <a:rPr lang="en-US" dirty="0"/>
              <a:t>    return f"{name} is {age} years old and lives in {city}."</a:t>
            </a:r>
          </a:p>
          <a:p>
            <a:endParaRPr lang="en-US" dirty="0"/>
          </a:p>
          <a:p>
            <a:r>
              <a:rPr lang="en-US" dirty="0"/>
              <a:t># Calling with keyword arguments</a:t>
            </a:r>
          </a:p>
          <a:p>
            <a:r>
              <a:rPr lang="en-US" dirty="0"/>
              <a:t>info = profile(age=30, name="Alice", city="New York")</a:t>
            </a:r>
          </a:p>
          <a:p>
            <a:r>
              <a:rPr lang="en-US" dirty="0"/>
              <a:t>print(info)  # Output: Alice is 30 years old and lives in New York.</a:t>
            </a:r>
          </a:p>
          <a:p>
            <a:r>
              <a:rPr lang="en-US" b="1" dirty="0"/>
              <a:t>Benefits of Using Keyword Arguments</a:t>
            </a:r>
            <a:r>
              <a:rPr lang="en-US" b="1" dirty="0" smtClean="0"/>
              <a:t>:</a:t>
            </a:r>
          </a:p>
          <a:p>
            <a:pPr lvl="1"/>
            <a:r>
              <a:rPr lang="en-US" b="1" dirty="0" smtClean="0"/>
              <a:t>Clarity</a:t>
            </a:r>
            <a:r>
              <a:rPr lang="en-US" b="1" dirty="0"/>
              <a:t>:</a:t>
            </a:r>
            <a:r>
              <a:rPr lang="en-US" dirty="0"/>
              <a:t> Makes it clear what each argument represents, especially when a function has many parameters or when some parameters have default values.</a:t>
            </a:r>
          </a:p>
          <a:p>
            <a:pPr lvl="1"/>
            <a:r>
              <a:rPr lang="en-US" b="1" dirty="0"/>
              <a:t>Flexibility:</a:t>
            </a:r>
            <a:r>
              <a:rPr lang="en-US" dirty="0"/>
              <a:t> You can provide arguments in any order, which can be particularly useful for functions with optional parameters.</a:t>
            </a:r>
          </a:p>
        </p:txBody>
      </p:sp>
      <p:pic>
        <p:nvPicPr>
          <p:cNvPr id="4" name="Picture 3"/>
          <p:cNvPicPr>
            <a:picLocks noChangeAspect="1"/>
          </p:cNvPicPr>
          <p:nvPr/>
        </p:nvPicPr>
        <p:blipFill rotWithShape="1">
          <a:blip r:embed="rId2"/>
          <a:srcRect t="33925" b="26822"/>
          <a:stretch/>
        </p:blipFill>
        <p:spPr>
          <a:xfrm>
            <a:off x="6214701" y="439261"/>
            <a:ext cx="4981418" cy="1086416"/>
          </a:xfrm>
          <a:prstGeom prst="rect">
            <a:avLst/>
          </a:prstGeom>
        </p:spPr>
      </p:pic>
      <p:pic>
        <p:nvPicPr>
          <p:cNvPr id="5" name="Picture 4"/>
          <p:cNvPicPr>
            <a:picLocks noChangeAspect="1"/>
          </p:cNvPicPr>
          <p:nvPr/>
        </p:nvPicPr>
        <p:blipFill rotWithShape="1">
          <a:blip r:embed="rId3"/>
          <a:srcRect l="3225" t="3961" r="4752" b="13136"/>
          <a:stretch/>
        </p:blipFill>
        <p:spPr>
          <a:xfrm>
            <a:off x="6609533" y="2081255"/>
            <a:ext cx="4191754" cy="3776337"/>
          </a:xfrm>
          <a:prstGeom prst="rect">
            <a:avLst/>
          </a:prstGeom>
        </p:spPr>
      </p:pic>
    </p:spTree>
    <p:extLst>
      <p:ext uri="{BB962C8B-B14F-4D97-AF65-F5344CB8AC3E}">
        <p14:creationId xmlns:p14="http://schemas.microsoft.com/office/powerpoint/2010/main" val="1978621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92640" cy="785388"/>
          </a:xfrm>
        </p:spPr>
        <p:txBody>
          <a:bodyPr/>
          <a:lstStyle/>
          <a:p>
            <a:r>
              <a:rPr lang="en-US" dirty="0"/>
              <a:t>Variable-length Arguments (*</a:t>
            </a:r>
            <a:r>
              <a:rPr lang="en-US" dirty="0" err="1"/>
              <a:t>args</a:t>
            </a:r>
            <a:r>
              <a:rPr lang="en-US" dirty="0"/>
              <a:t>)</a:t>
            </a:r>
          </a:p>
        </p:txBody>
      </p:sp>
      <p:sp>
        <p:nvSpPr>
          <p:cNvPr id="3" name="Content Placeholder 2"/>
          <p:cNvSpPr>
            <a:spLocks noGrp="1"/>
          </p:cNvSpPr>
          <p:nvPr>
            <p:ph idx="1"/>
          </p:nvPr>
        </p:nvSpPr>
        <p:spPr>
          <a:xfrm>
            <a:off x="-84328" y="1066800"/>
            <a:ext cx="5154270" cy="5401733"/>
          </a:xfrm>
        </p:spPr>
        <p:txBody>
          <a:bodyPr>
            <a:normAutofit lnSpcReduction="10000"/>
          </a:bodyPr>
          <a:lstStyle/>
          <a:p>
            <a:r>
              <a:rPr lang="en-US" dirty="0"/>
              <a:t>Definition: *</a:t>
            </a:r>
            <a:r>
              <a:rPr lang="en-US" dirty="0" err="1"/>
              <a:t>args</a:t>
            </a:r>
            <a:r>
              <a:rPr lang="en-US" dirty="0"/>
              <a:t> allows a function to accept any number of positional arguments, which are accessible as a tuple.</a:t>
            </a:r>
          </a:p>
          <a:p>
            <a:r>
              <a:rPr lang="en-US" dirty="0"/>
              <a:t>Usage: This is useful when you don't know beforehand how many arguments will be passed to the function.</a:t>
            </a:r>
          </a:p>
          <a:p>
            <a:r>
              <a:rPr lang="en-US" dirty="0"/>
              <a:t>Example:</a:t>
            </a:r>
          </a:p>
          <a:p>
            <a:r>
              <a:rPr lang="en-US" dirty="0" err="1"/>
              <a:t>def</a:t>
            </a:r>
            <a:r>
              <a:rPr lang="en-US" dirty="0"/>
              <a:t> </a:t>
            </a:r>
            <a:r>
              <a:rPr lang="en-US" dirty="0" err="1"/>
              <a:t>concatenate_strings</a:t>
            </a:r>
            <a:r>
              <a:rPr lang="en-US" dirty="0"/>
              <a:t>(*</a:t>
            </a:r>
            <a:r>
              <a:rPr lang="en-US" dirty="0" err="1"/>
              <a:t>args</a:t>
            </a:r>
            <a:r>
              <a:rPr lang="en-US" dirty="0"/>
              <a:t>):</a:t>
            </a:r>
          </a:p>
          <a:p>
            <a:r>
              <a:rPr lang="en-US" dirty="0"/>
              <a:t>    return " ".join(</a:t>
            </a:r>
            <a:r>
              <a:rPr lang="en-US" dirty="0" err="1"/>
              <a:t>args</a:t>
            </a:r>
            <a:r>
              <a:rPr lang="en-US" dirty="0" smtClean="0"/>
              <a:t>)</a:t>
            </a:r>
            <a:endParaRPr lang="en-US" dirty="0"/>
          </a:p>
          <a:p>
            <a:r>
              <a:rPr lang="en-US" dirty="0"/>
              <a:t>result = </a:t>
            </a:r>
            <a:r>
              <a:rPr lang="en-US" dirty="0" err="1"/>
              <a:t>concatenate_strings</a:t>
            </a:r>
            <a:r>
              <a:rPr lang="en-US" dirty="0"/>
              <a:t>("Hello", "world", "from", "Python!")</a:t>
            </a:r>
          </a:p>
          <a:p>
            <a:r>
              <a:rPr lang="en-US" dirty="0"/>
              <a:t>print(result)  # Output: Hello world from Python</a:t>
            </a:r>
            <a:r>
              <a:rPr lang="en-US" dirty="0" smtClean="0"/>
              <a:t>!</a:t>
            </a:r>
          </a:p>
          <a:p>
            <a:r>
              <a:rPr lang="en-US" dirty="0"/>
              <a:t>Here, *</a:t>
            </a:r>
            <a:r>
              <a:rPr lang="en-US" dirty="0" err="1"/>
              <a:t>args</a:t>
            </a:r>
            <a:r>
              <a:rPr lang="en-US" dirty="0"/>
              <a:t> collects all provided arguments into a single tuple.</a:t>
            </a:r>
          </a:p>
          <a:p>
            <a:endParaRPr lang="en-US" dirty="0"/>
          </a:p>
          <a:p>
            <a:endParaRPr lang="en-US" dirty="0"/>
          </a:p>
        </p:txBody>
      </p:sp>
      <p:pic>
        <p:nvPicPr>
          <p:cNvPr id="6" name="Picture 5"/>
          <p:cNvPicPr>
            <a:picLocks noChangeAspect="1"/>
          </p:cNvPicPr>
          <p:nvPr/>
        </p:nvPicPr>
        <p:blipFill rotWithShape="1">
          <a:blip r:embed="rId2"/>
          <a:srcRect l="6925" t="19515" r="8016"/>
          <a:stretch/>
        </p:blipFill>
        <p:spPr>
          <a:xfrm>
            <a:off x="4846320" y="2272420"/>
            <a:ext cx="6395669" cy="3404103"/>
          </a:xfrm>
          <a:prstGeom prst="rect">
            <a:avLst/>
          </a:prstGeom>
        </p:spPr>
      </p:pic>
    </p:spTree>
    <p:extLst>
      <p:ext uri="{BB962C8B-B14F-4D97-AF65-F5344CB8AC3E}">
        <p14:creationId xmlns:p14="http://schemas.microsoft.com/office/powerpoint/2010/main" val="36288106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70</TotalTime>
  <Words>986</Words>
  <Application>Microsoft Office PowerPoint</Application>
  <PresentationFormat>Widescreen</PresentationFormat>
  <Paragraphs>96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Schoolbook</vt:lpstr>
      <vt:lpstr>Times New Roman</vt:lpstr>
      <vt:lpstr>Wingdings 2</vt:lpstr>
      <vt:lpstr>View</vt:lpstr>
      <vt:lpstr>PowerPoint Presentation</vt:lpstr>
      <vt:lpstr>What are Functions?</vt:lpstr>
      <vt:lpstr>Modularity and Code Reusability</vt:lpstr>
      <vt:lpstr>Creating Functions</vt:lpstr>
      <vt:lpstr>Calling Functions</vt:lpstr>
      <vt:lpstr>Passing Arguments</vt:lpstr>
      <vt:lpstr>Positional Arguments</vt:lpstr>
      <vt:lpstr>Keyword Arguments</vt:lpstr>
      <vt:lpstr>Variable-length Arguments (*args)</vt:lpstr>
      <vt:lpstr>Global and Local Variables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DIPLab</dc:creator>
  <cp:lastModifiedBy>DIPLab</cp:lastModifiedBy>
  <cp:revision>8</cp:revision>
  <dcterms:created xsi:type="dcterms:W3CDTF">2024-09-24T11:07:22Z</dcterms:created>
  <dcterms:modified xsi:type="dcterms:W3CDTF">2024-09-24T12:17:24Z</dcterms:modified>
</cp:coreProperties>
</file>