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https://365datascience.com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https://fiverr-res.cloudinary.com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https://cyber.ng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https://www.rismedia.com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https://chartexpo.com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https://ppcexpo.com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https://as1.ftcdn.net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https://ppcexpo.com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https://c8.alamy.com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https://mapline.com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slidemake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95045"/>
            <a:ext cx="8229600" cy="16503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Data Visualization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1">
            <a:hlinkClick r:id="rId1"/>
          </p:cNvPr>
          <p:cNvSpPr/>
          <p:nvPr/>
        </p:nvSpPr>
        <p:spPr>
          <a:xfrm>
            <a:off x="5395595" y="3371850"/>
            <a:ext cx="3400425" cy="9639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GB" altLang="en-US" sz="2400" b="1" dirty="0">
                <a:latin typeface="Times New Roman" panose="02020603050405020304" charset="0"/>
                <a:cs typeface="Times New Roman" panose="02020603050405020304" charset="0"/>
              </a:rPr>
              <a:t>Presented BY:</a:t>
            </a:r>
            <a:endParaRPr lang="en-GB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GB" sz="2000" b="1" dirty="0">
                <a:latin typeface="Times New Roman" panose="02020603050405020304" charset="0"/>
                <a:cs typeface="Times New Roman" panose="02020603050405020304" charset="0"/>
              </a:rPr>
              <a:t>                              </a:t>
            </a:r>
            <a:r>
              <a:rPr lang="en-GB" altLang="en-US" sz="2000" b="1" dirty="0">
                <a:latin typeface="Times New Roman" panose="02020603050405020304" charset="0"/>
                <a:cs typeface="Times New Roman" panose="02020603050405020304" charset="0"/>
              </a:rPr>
              <a:t>Mehreen</a:t>
            </a:r>
            <a:endParaRPr lang="en-GB" altLang="en-US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GB" sz="2000" b="1" dirty="0">
                <a:latin typeface="Times New Roman" panose="02020603050405020304" charset="0"/>
                <a:cs typeface="Times New Roman" panose="02020603050405020304" charset="0"/>
              </a:rPr>
              <a:t>                        </a:t>
            </a:r>
            <a:r>
              <a:rPr lang="en-GB" altLang="en-US" sz="2000" b="1" dirty="0">
                <a:latin typeface="Times New Roman" panose="02020603050405020304" charset="0"/>
                <a:cs typeface="Times New Roman" panose="02020603050405020304" charset="0"/>
              </a:rPr>
              <a:t>Faiza</a:t>
            </a:r>
            <a:endParaRPr lang="en-GB" altLang="en-US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GB" alt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6. </a:t>
            </a:r>
            <a:r>
              <a:rPr 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Histograms</a:t>
            </a:r>
            <a:endParaRPr lang="en-US" sz="2400" b="1" dirty="0">
              <a:solidFill>
                <a:srgbClr val="000000"/>
              </a:solidFill>
              <a:latin typeface="Arial Black" panose="020B0A04020102020204" charset="0"/>
              <a:ea typeface="Optima" pitchFamily="34" charset="-122"/>
              <a:cs typeface="Arial Black" panose="020B0A040201020202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Histograms are used to visualize the distribution of numerical data</a:t>
            </a:r>
            <a:r>
              <a:rPr lang="en-GB" alt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 using bars</a:t>
            </a: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.</a:t>
            </a: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GB" alt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Each bar represents a range of values showing how many data points fall within that range</a:t>
            </a: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.</a:t>
            </a: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GB" altLang="en-US" sz="1600" dirty="0">
                <a:cs typeface="+mn-lt"/>
              </a:rPr>
              <a:t>They help visualize the frquency and spread of data. </a:t>
            </a:r>
            <a:endParaRPr lang="en-GB" altLang="en-US" sz="1600" dirty="0">
              <a:cs typeface="+mn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635" y="1050925"/>
            <a:ext cx="4427855" cy="3282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fiverr-res.cloudinary.com/images/t_main1,q_auto,f_auto,q_auto,f_auto/gigs2/284867465/original/bc25eed07c8138cd68291d2ce4050f84372047f9/create-interactive-power-bi-dashboards-and-visualization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GB" alt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7. </a:t>
            </a:r>
            <a:r>
              <a:rPr 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Dashboards</a:t>
            </a:r>
            <a:endParaRPr lang="en-US" sz="2400" b="1" dirty="0">
              <a:solidFill>
                <a:srgbClr val="000000"/>
              </a:solidFill>
              <a:latin typeface="Arial Black" panose="020B0A04020102020204" charset="0"/>
              <a:ea typeface="Optima" pitchFamily="34" charset="-122"/>
              <a:cs typeface="Arial Black" panose="020B0A040201020202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Dashboards are interactive tools that display multiple visualizations in one view.</a:t>
            </a: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They allow users to monitor key metrics</a:t>
            </a:r>
            <a:r>
              <a:rPr lang="en-GB" alt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 and data points in real-time</a:t>
            </a: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.</a:t>
            </a: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Dashboards </a:t>
            </a:r>
            <a:r>
              <a:rPr lang="en-GB" alt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are popular in business intelligence for quick decision making.</a:t>
            </a:r>
            <a:endParaRPr lang="en-GB" altLang="en-US" sz="1600" dirty="0">
              <a:solidFill>
                <a:srgbClr val="000000"/>
              </a:solidFill>
              <a:ea typeface="Optima" pitchFamily="34" charset="-122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yber.ng/wp-content/uploads/2023/03/best-data-visualization-tools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Tools for Data Visualization</a:t>
            </a:r>
            <a:endParaRPr lang="en-US" sz="2400" b="1" dirty="0">
              <a:solidFill>
                <a:srgbClr val="000000"/>
              </a:solidFill>
              <a:latin typeface="Arial Black" panose="020B0A04020102020204" charset="0"/>
              <a:ea typeface="Optima" pitchFamily="34" charset="-122"/>
              <a:cs typeface="Arial Black" panose="020B0A040201020202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There are numerous tools available for creating data visualizations.</a:t>
            </a: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Popular tools include Tableau, Microsoft Power BI, and Google Data Studio.</a:t>
            </a: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These tools offer various features to make the process of data visualization more efficient.</a:t>
            </a:r>
            <a:endParaRPr lang="en-US" sz="1600" dirty="0"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ismedia.com/wp-content/uploads/2017/06/data_driven_world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Conclusion</a:t>
            </a:r>
            <a:endParaRPr lang="en-US" sz="2400" b="1" dirty="0">
              <a:solidFill>
                <a:srgbClr val="000000"/>
              </a:solidFill>
              <a:latin typeface="Arial Black" panose="020B0A04020102020204" charset="0"/>
              <a:ea typeface="Optima" pitchFamily="34" charset="-122"/>
              <a:cs typeface="Arial Black" panose="020B0A040201020202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346075" y="1143000"/>
            <a:ext cx="4225925" cy="360743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GB" altLang="en-US" sz="1600" dirty="0">
                <a:latin typeface="Times New Roman" panose="02020603050405020304" charset="0"/>
                <a:cs typeface="Times New Roman" panose="02020603050405020304" charset="0"/>
              </a:rPr>
              <a:t>Data visualization is a powerfull tool for communicating information clearly.</a:t>
            </a:r>
            <a:endParaRPr lang="en-GB" alt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Understanding different types of visualizations can greatly enhance data analysis.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Effective data visualization can lead to better decision-making and insights.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861310" y="1624330"/>
            <a:ext cx="3882390" cy="838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6000">
                <a:latin typeface="+mn-ea"/>
                <a:cs typeface="+mn-ea"/>
              </a:rPr>
              <a:t>Thank You</a:t>
            </a:r>
            <a:r>
              <a:rPr lang="en-GB" altLang="en-US" sz="4000">
                <a:latin typeface="+mn-ea"/>
                <a:cs typeface="+mn-ea"/>
              </a:rPr>
              <a:t> </a:t>
            </a:r>
            <a:endParaRPr lang="en-GB" altLang="en-US" sz="400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hartexpo.com/blog/wp-content/uploads/2022/09/creative-data-visualizations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Introduction to Data Visualization</a:t>
            </a:r>
            <a:endParaRPr lang="en-US" sz="2400" b="1" dirty="0">
              <a:solidFill>
                <a:srgbClr val="000000"/>
              </a:solidFill>
              <a:latin typeface="Arial Black" panose="020B0A04020102020204" charset="0"/>
              <a:ea typeface="Optima" pitchFamily="34" charset="-122"/>
              <a:cs typeface="Arial Black" panose="020B0A040201020202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latin typeface="+mn-ea"/>
                <a:ea typeface="Optima" pitchFamily="34" charset="-122"/>
                <a:cs typeface="+mn-ea"/>
              </a:rPr>
              <a:t>Data visualization is the graphical representation of information and data.</a:t>
            </a:r>
            <a:endParaRPr lang="en-US" sz="1600" dirty="0">
              <a:latin typeface="+mn-ea"/>
              <a:cs typeface="+mn-ea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sz="1600" dirty="0">
              <a:latin typeface="+mn-ea"/>
              <a:cs typeface="+mn-ea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latin typeface="+mn-ea"/>
                <a:ea typeface="Optima" pitchFamily="34" charset="-122"/>
                <a:cs typeface="+mn-ea"/>
              </a:rPr>
              <a:t>It utilizes visual elements like charts, graphs, and maps to communicate information clearly.</a:t>
            </a:r>
            <a:endParaRPr lang="en-US" sz="1600" dirty="0">
              <a:latin typeface="+mn-ea"/>
              <a:cs typeface="+mn-ea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sz="1600" dirty="0">
              <a:latin typeface="+mn-ea"/>
              <a:cs typeface="+mn-ea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latin typeface="+mn-ea"/>
                <a:ea typeface="Optima" pitchFamily="34" charset="-122"/>
                <a:cs typeface="+mn-ea"/>
              </a:rPr>
              <a:t>Effective data visualization helps in understanding complex data sets and identifying patterns.</a:t>
            </a:r>
            <a:endParaRPr lang="en-US" sz="1600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pcexpo.com/blog/wp-content/uploads/2022/11/data-visualization-makes-complex-data-mor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Importance of Data Visualization</a:t>
            </a:r>
            <a:endParaRPr lang="en-US" sz="2400" b="1" dirty="0">
              <a:solidFill>
                <a:srgbClr val="000000"/>
              </a:solidFill>
              <a:latin typeface="Arial Black" panose="020B0A04020102020204" charset="0"/>
              <a:ea typeface="Optima" pitchFamily="34" charset="-122"/>
              <a:cs typeface="Arial Black" panose="020B0A040201020202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Data visualization makes data more accessible and understandable.</a:t>
            </a:r>
            <a:endParaRPr lang="en-US" sz="1600" dirty="0">
              <a:cs typeface="+mn-lt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sz="1600" dirty="0">
              <a:cs typeface="+mn-lt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It enhances the ability to analyze data quickly and make informed decisions.</a:t>
            </a:r>
            <a:endParaRPr lang="en-US" sz="1600" dirty="0">
              <a:cs typeface="+mn-lt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sz="1600" dirty="0">
              <a:cs typeface="+mn-lt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sz="1600" dirty="0"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xltFOV_cxHw/maxresdefault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9515" y="1143000"/>
            <a:ext cx="3677285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Types of Data Visualization</a:t>
            </a:r>
            <a:endParaRPr lang="en-US" sz="2400" b="1" dirty="0">
              <a:solidFill>
                <a:srgbClr val="000000"/>
              </a:solidFill>
              <a:latin typeface="Arial Black" panose="020B0A04020102020204" charset="0"/>
              <a:ea typeface="Optima" pitchFamily="34" charset="-122"/>
              <a:cs typeface="Arial Black" panose="020B0A040201020202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505325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There are</a:t>
            </a:r>
            <a:r>
              <a:rPr lang="en-GB" alt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  </a:t>
            </a: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 various types of data visualizations, each serving different purposes.</a:t>
            </a:r>
            <a:endParaRPr lang="en-US" sz="1600" dirty="0">
              <a:cs typeface="+mn-lt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sz="1600" dirty="0">
              <a:cs typeface="+mn-lt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Common types include charts, graphs, maps, and infographics.</a:t>
            </a:r>
            <a:endParaRPr lang="en-US" sz="1600" dirty="0">
              <a:cs typeface="+mn-lt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sz="1600" dirty="0">
              <a:cs typeface="+mn-lt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sz="1600" dirty="0"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3568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GB" alt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1. </a:t>
            </a:r>
            <a:r>
              <a:rPr 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Bar Charts</a:t>
            </a:r>
            <a:endParaRPr lang="en-US" sz="2400" b="1" dirty="0">
              <a:solidFill>
                <a:srgbClr val="000000"/>
              </a:solidFill>
              <a:latin typeface="Arial Black" panose="020B0A04020102020204" charset="0"/>
              <a:ea typeface="Optima" pitchFamily="34" charset="-122"/>
              <a:cs typeface="Arial Black" panose="020B0A040201020202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585470"/>
            <a:ext cx="4114800" cy="23660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latin typeface="+mj-ea"/>
                <a:ea typeface="Optima" pitchFamily="34" charset="-122"/>
                <a:cs typeface="+mj-ea"/>
              </a:rPr>
              <a:t>Bar charts are used to compare different categories of data.</a:t>
            </a:r>
            <a:endParaRPr lang="en-US" sz="1600" dirty="0">
              <a:latin typeface="+mj-ea"/>
              <a:cs typeface="+mj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1600" dirty="0">
              <a:latin typeface="+mj-ea"/>
              <a:cs typeface="+mj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latin typeface="+mj-ea"/>
                <a:ea typeface="Optima" pitchFamily="34" charset="-122"/>
                <a:cs typeface="+mj-ea"/>
              </a:rPr>
              <a:t>They consist of rectangular bars where the length represents the value of the data.</a:t>
            </a:r>
            <a:endParaRPr lang="en-US" sz="1600" dirty="0">
              <a:latin typeface="+mj-ea"/>
              <a:cs typeface="+mj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1600" dirty="0">
              <a:latin typeface="+mj-ea"/>
              <a:cs typeface="+mj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latin typeface="+mj-ea"/>
                <a:ea typeface="Optima" pitchFamily="34" charset="-122"/>
                <a:cs typeface="+mj-ea"/>
              </a:rPr>
              <a:t>Bar charts are effective for displaying data changes over time or differences among groups.</a:t>
            </a:r>
            <a:endParaRPr lang="en-US" sz="1600" dirty="0">
              <a:latin typeface="+mj-ea"/>
              <a:cs typeface="+mj-ea"/>
            </a:endParaRPr>
          </a:p>
        </p:txBody>
      </p:sp>
      <p:pic>
        <p:nvPicPr>
          <p:cNvPr id="154" name="Image 8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7675" y="3943350"/>
            <a:ext cx="5993130" cy="899160"/>
          </a:xfrm>
          <a:prstGeom prst="rect">
            <a:avLst/>
          </a:prstGeom>
        </p:spPr>
      </p:pic>
      <p:pic>
        <p:nvPicPr>
          <p:cNvPr id="88" name="Image 8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683" y="764223"/>
            <a:ext cx="4277995" cy="3000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39179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GB" alt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2. </a:t>
            </a:r>
            <a:r>
              <a:rPr 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Line Plot</a:t>
            </a:r>
            <a:endParaRPr lang="en-US" sz="2400" b="1" dirty="0">
              <a:solidFill>
                <a:srgbClr val="000000"/>
              </a:solidFill>
              <a:latin typeface="Arial Black" panose="020B0A04020102020204" charset="0"/>
              <a:ea typeface="Optima" pitchFamily="34" charset="-122"/>
              <a:cs typeface="Arial Black" panose="020B0A040201020202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654685"/>
            <a:ext cx="4114800" cy="22498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Line graphs are ideal for showing trends over time.</a:t>
            </a: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They connect data points with lines to illustrate changes in values.</a:t>
            </a: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Line graphs are particularly useful for </a:t>
            </a:r>
            <a:endParaRPr lang="en-US" sz="1600" dirty="0">
              <a:solidFill>
                <a:srgbClr val="000000"/>
              </a:solidFill>
              <a:ea typeface="Optima" pitchFamily="34" charset="-122"/>
              <a:cs typeface="+mn-lt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GB" alt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      </a:t>
            </a: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time-series data, such as stock prices.</a:t>
            </a:r>
            <a:endParaRPr lang="en-US" sz="1600" dirty="0">
              <a:cs typeface="+mn-lt"/>
            </a:endParaRPr>
          </a:p>
        </p:txBody>
      </p:sp>
      <p:pic>
        <p:nvPicPr>
          <p:cNvPr id="91" name="Image 9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4475" y="2298700"/>
            <a:ext cx="4829810" cy="2459355"/>
          </a:xfrm>
          <a:prstGeom prst="rect">
            <a:avLst/>
          </a:prstGeom>
        </p:spPr>
      </p:pic>
      <p:pic>
        <p:nvPicPr>
          <p:cNvPr id="90" name="Image 9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285" y="133985"/>
            <a:ext cx="3949065" cy="3082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574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GB" alt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3. </a:t>
            </a:r>
            <a:r>
              <a:rPr 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Pie Charts</a:t>
            </a:r>
            <a:endParaRPr lang="en-US" sz="2400" b="1" dirty="0">
              <a:solidFill>
                <a:srgbClr val="000000"/>
              </a:solidFill>
              <a:latin typeface="Arial Black" panose="020B0A04020102020204" charset="0"/>
              <a:ea typeface="Optima" pitchFamily="34" charset="-122"/>
              <a:cs typeface="Arial Black" panose="020B0A040201020202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802640"/>
            <a:ext cx="4114800" cy="123253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Pie chart</a:t>
            </a:r>
            <a:r>
              <a:rPr lang="en-GB" alt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s represent data as slices of a circular “  pie”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Each slice </a:t>
            </a:r>
            <a:r>
              <a:rPr lang="en-GB" alt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shows the proportion of each category relative to the whole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Wingdings" panose="05000000000000000000" charset="0"/>
              <a:buNone/>
            </a:pP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0" name="Image 1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100" y="1902460"/>
            <a:ext cx="5264150" cy="2459355"/>
          </a:xfrm>
          <a:prstGeom prst="rect">
            <a:avLst/>
          </a:prstGeom>
        </p:spPr>
      </p:pic>
      <p:pic>
        <p:nvPicPr>
          <p:cNvPr id="109" name="Image 10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3710" y="106680"/>
            <a:ext cx="3590290" cy="304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GB" alt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4. </a:t>
            </a:r>
            <a:r>
              <a:rPr 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Scatter Plots</a:t>
            </a:r>
            <a:endParaRPr lang="en-US" sz="2400" b="1" dirty="0">
              <a:solidFill>
                <a:srgbClr val="000000"/>
              </a:solidFill>
              <a:latin typeface="Arial Black" panose="020B0A04020102020204" charset="0"/>
              <a:ea typeface="Optima" pitchFamily="34" charset="-122"/>
              <a:cs typeface="Arial Black" panose="020B0A040201020202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814070"/>
            <a:ext cx="4114800" cy="12655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Scatter plots display values for two different variables on a </a:t>
            </a:r>
            <a:r>
              <a:rPr lang="en-GB" alt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two-dimentional</a:t>
            </a: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 plane.</a:t>
            </a: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They are useful for </a:t>
            </a:r>
            <a:r>
              <a:rPr lang="en-GB" alt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showing the relationship </a:t>
            </a: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 between </a:t>
            </a:r>
            <a:r>
              <a:rPr lang="en-GB" alt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two </a:t>
            </a: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variables.</a:t>
            </a:r>
            <a:endParaRPr lang="en-US" sz="1600" dirty="0">
              <a:cs typeface="+mn-lt"/>
            </a:endParaRPr>
          </a:p>
        </p:txBody>
      </p:sp>
      <p:pic>
        <p:nvPicPr>
          <p:cNvPr id="96" name="Image 9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0015" y="2079625"/>
            <a:ext cx="4733290" cy="2218055"/>
          </a:xfrm>
          <a:prstGeom prst="rect">
            <a:avLst/>
          </a:prstGeom>
        </p:spPr>
      </p:pic>
      <p:pic>
        <p:nvPicPr>
          <p:cNvPr id="95" name="Image 9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615315"/>
            <a:ext cx="4124960" cy="3165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apline.com/wp-content/uploads/radial-heat-map-500x33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GB" alt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5. </a:t>
            </a:r>
            <a:r>
              <a:rPr lang="en-US" sz="2400" b="1" dirty="0">
                <a:solidFill>
                  <a:srgbClr val="000000"/>
                </a:solidFill>
                <a:latin typeface="Arial Black" panose="020B0A04020102020204" charset="0"/>
                <a:ea typeface="Optima" pitchFamily="34" charset="-122"/>
                <a:cs typeface="Arial Black" panose="020B0A04020102020204" charset="0"/>
              </a:rPr>
              <a:t>Heat Maps</a:t>
            </a:r>
            <a:endParaRPr lang="en-US" sz="2400" b="1" dirty="0">
              <a:solidFill>
                <a:srgbClr val="000000"/>
              </a:solidFill>
              <a:latin typeface="Arial Black" panose="020B0A04020102020204" charset="0"/>
              <a:ea typeface="Optima" pitchFamily="34" charset="-122"/>
              <a:cs typeface="Arial Black" panose="020B0A040201020202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Heat maps use color to represent data values in a </a:t>
            </a:r>
            <a:r>
              <a:rPr lang="en-GB" alt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grid format</a:t>
            </a: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.</a:t>
            </a: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They </a:t>
            </a:r>
            <a:r>
              <a:rPr lang="en-GB" alt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make it easy to identify areas of high and low activity or intensity.</a:t>
            </a: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1600" dirty="0">
              <a:cs typeface="+mn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GB" alt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Heat maps are often used in fields like marketing and healthcare to showcase trends</a:t>
            </a:r>
            <a:r>
              <a:rPr lang="en-US" sz="1600" dirty="0">
                <a:solidFill>
                  <a:srgbClr val="000000"/>
                </a:solidFill>
                <a:ea typeface="Optima" pitchFamily="34" charset="-122"/>
                <a:cs typeface="+mn-lt"/>
              </a:rPr>
              <a:t>.</a:t>
            </a:r>
            <a:endParaRPr lang="en-US" sz="1600" dirty="0"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2734</Words>
  <Application>WPS Presentation</Application>
  <PresentationFormat>On-screen Show (16:9)</PresentationFormat>
  <Paragraphs>102</Paragraphs>
  <Slides>14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 Black</vt:lpstr>
      <vt:lpstr>Optima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And Types</dc:title>
  <dc:creator>SlideMake.com</dc:creator>
  <dc:subject>Data Visualization And Types</dc:subject>
  <cp:lastModifiedBy>Administrator</cp:lastModifiedBy>
  <cp:revision>18</cp:revision>
  <dcterms:created xsi:type="dcterms:W3CDTF">2025-02-03T07:19:00Z</dcterms:created>
  <dcterms:modified xsi:type="dcterms:W3CDTF">2025-02-06T16:59:44Z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D8ABF39EF85A41FEAFF02BFD5EF83966_13</vt:lpwstr>
  </property>
  <property fmtid="{D5CDD505-2E9C-101B-9397-08002B2CF9AE}" pid="3" name="KSOProductBuildVer">
    <vt:lpwstr>1033-12.2.0.19805</vt:lpwstr>
  </property>
</Properties>
</file>