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1" r:id="rId5"/>
    <p:sldId id="259" r:id="rId6"/>
    <p:sldId id="282" r:id="rId7"/>
    <p:sldId id="279" r:id="rId8"/>
    <p:sldId id="260" r:id="rId9"/>
    <p:sldId id="261" r:id="rId10"/>
    <p:sldId id="262" r:id="rId11"/>
    <p:sldId id="263" r:id="rId12"/>
    <p:sldId id="291" r:id="rId13"/>
    <p:sldId id="292" r:id="rId14"/>
    <p:sldId id="293" r:id="rId15"/>
    <p:sldId id="276" r:id="rId16"/>
    <p:sldId id="283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https://d1e4pidl3fu268.cloudfront.net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https://calcworkshop.com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https://www.w3schools.blog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https://mathsathome.com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https://i.pinimg.com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https://images.examples.com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https://www.smallbusinessdecisions.com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897731"/>
            <a:ext cx="8207375" cy="81200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16894"/>
            <a:ext cx="8212138" cy="13144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567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14325"/>
            <a:ext cx="8229600" cy="11487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GB" altLang="en-US" sz="3000" dirty="0"/>
          </a:p>
        </p:txBody>
      </p:sp>
      <p:sp>
        <p:nvSpPr>
          <p:cNvPr id="4" name="Text Box 3"/>
          <p:cNvSpPr txBox="1"/>
          <p:nvPr/>
        </p:nvSpPr>
        <p:spPr>
          <a:xfrm>
            <a:off x="1255395" y="1092415"/>
            <a:ext cx="661289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Differentiation</a:t>
            </a:r>
            <a:r>
              <a:rPr lang="en-GB" altLang="en-US" sz="32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 In Calculus</a:t>
            </a:r>
            <a:endParaRPr lang="en-US" sz="3200" b="1" dirty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  <a:sym typeface="+mn-ea"/>
            </a:endParaRPr>
          </a:p>
          <a:p>
            <a:pPr algn="ctr"/>
            <a:r>
              <a:rPr lang="en-GB" altLang="en-US" sz="20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                                        Aliya batool</a:t>
            </a:r>
          </a:p>
        </p:txBody>
      </p:sp>
      <p:sp>
        <p:nvSpPr>
          <p:cNvPr id="5" name="Rectangle 4"/>
          <p:cNvSpPr/>
          <p:nvPr/>
        </p:nvSpPr>
        <p:spPr>
          <a:xfrm>
            <a:off x="369293" y="4643336"/>
            <a:ext cx="1530844" cy="343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24 Feb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Quotient Rule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1"/>
              <p:cNvSpPr/>
              <p:nvPr/>
            </p:nvSpPr>
            <p:spPr>
              <a:xfrm>
                <a:off x="457200" y="1143000"/>
                <a:ext cx="4114800" cy="3200400"/>
              </a:xfrm>
              <a:prstGeom prst="rect">
                <a:avLst/>
              </a:prstGeom>
              <a:noFill/>
            </p:spPr>
            <p:txBody>
              <a:bodyPr wrap="square" rtlCol="0" anchor="t"/>
              <a:lstStyle/>
              <a:p>
                <a:pPr algn="just"/>
                <a:r>
                  <a:rPr lang="en-US" sz="16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The quotient rule is applied when differentiating a function that is the quotient of two functions.</a:t>
                </a:r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It states that if u and v are functions, then the derivative is (u'v - uv')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.</a:t>
                </a:r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This rule helps manage the complexities of dividing functions in calculus.</a:t>
                </a:r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" name="Tex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4114800" cy="3200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Chain Rule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1"/>
              <p:cNvSpPr/>
              <p:nvPr/>
            </p:nvSpPr>
            <p:spPr>
              <a:xfrm>
                <a:off x="457199" y="1142999"/>
                <a:ext cx="5210783" cy="3403061"/>
              </a:xfrm>
              <a:prstGeom prst="rect">
                <a:avLst/>
              </a:prstGeom>
              <a:noFill/>
            </p:spPr>
            <p:txBody>
              <a:bodyPr wrap="square" rtlCol="0" anchor="t"/>
              <a:lstStyle/>
              <a:p>
                <a:pPr algn="just"/>
                <a:r>
                  <a:rPr lang="en-US" sz="16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The chain rule is crucial for differentiating composite functions.</a:t>
                </a:r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y</m:t>
                    </m:r>
                    <m: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= 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𝑓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′(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, then the derivative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𝑑𝑦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Optima" pitchFamily="34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Optima" pitchFamily="34" charset="-122"/>
                                <a:cs typeface="Times New Roman" panose="0202060305040502030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. 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𝑔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′(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" name="Tex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142999"/>
                <a:ext cx="5210783" cy="3403061"/>
              </a:xfrm>
              <a:prstGeom prst="rect">
                <a:avLst/>
              </a:prstGeom>
              <a:blipFill rotWithShape="1">
                <a:blip r:embed="rId3"/>
                <a:stretch>
                  <a:fillRect l="-12" t="-19" r="12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aths First, Institute of Fundamental Sciences, Massey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928" y="168287"/>
            <a:ext cx="4105072" cy="135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Find Derivatives Using Chain Rule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31" y="2605867"/>
            <a:ext cx="5239965" cy="2466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295910"/>
          </a:xfrm>
        </p:spPr>
        <p:txBody>
          <a:bodyPr/>
          <a:lstStyle/>
          <a:p>
            <a:r>
              <a:rPr lang="en-US" b="1"/>
              <a:t>Machine Learning Coding: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46075" y="461010"/>
            <a:ext cx="8797290" cy="11098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/>
              <a:t># ** Multiple regression **</a:t>
            </a:r>
          </a:p>
          <a:p>
            <a:r>
              <a:rPr lang="en-US" altLang="en-US"/>
              <a:t>- Gradient descent</a:t>
            </a:r>
          </a:p>
          <a:p>
            <a:r>
              <a:rPr lang="en-US" altLang="en-US"/>
              <a:t>- scatter pltot</a:t>
            </a:r>
          </a:p>
          <a:p>
            <a:r>
              <a:rPr lang="en-US" altLang="en-US"/>
              <a:t>import numpy as np</a:t>
            </a:r>
          </a:p>
          <a:p>
            <a:r>
              <a:rPr lang="en-US" altLang="en-US"/>
              <a:t>import matplotlib.pyplot as plt</a:t>
            </a:r>
          </a:p>
          <a:p>
            <a:r>
              <a:rPr lang="en-US" altLang="en-US"/>
              <a:t># ** standard devieasion **</a:t>
            </a:r>
          </a:p>
          <a:p>
            <a:r>
              <a:rPr lang="en-US" altLang="en-US"/>
              <a:t>- # x1=x1-mean(x1)/ std(x1)</a:t>
            </a:r>
          </a:p>
          <a:p>
            <a:r>
              <a:rPr lang="en-US" altLang="en-US"/>
              <a:t>X[:,1]=(X[:,1]-np.mean(X[:,1]))/np.std(X[:,1])</a:t>
            </a:r>
          </a:p>
          <a:p>
            <a:r>
              <a:rPr lang="en-US" altLang="en-US"/>
              <a:t>X[:,2]=(X[:,2]-np.mean(X[:,1]))/np.std(X[:,2])</a:t>
            </a:r>
          </a:p>
          <a:p>
            <a:r>
              <a:rPr lang="en-US" altLang="en-US"/>
              <a:t>y=(y-np.mean(y))/np.std(y)</a:t>
            </a:r>
          </a:p>
          <a:p>
            <a:r>
              <a:rPr lang="en-US" altLang="en-US"/>
              <a:t>plt.scatter(X[:,1],y,marker='x',c='r',label='Feater 1')</a:t>
            </a:r>
          </a:p>
          <a:p>
            <a:r>
              <a:rPr lang="en-US" altLang="en-US"/>
              <a:t>plt.scatter(X[:,2],y,marker='o',c='b',label='Feater 2')</a:t>
            </a:r>
          </a:p>
          <a:p>
            <a:r>
              <a:rPr lang="en-US" altLang="en-US"/>
              <a:t>plt.title('Data')</a:t>
            </a:r>
          </a:p>
          <a:p>
            <a:r>
              <a:rPr lang="en-US" altLang="en-US"/>
              <a:t>plt.legend()</a:t>
            </a:r>
          </a:p>
          <a:p>
            <a:r>
              <a:rPr lang="en-US" altLang="en-US"/>
              <a:t>plt.show()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142875"/>
            <a:ext cx="9017000" cy="4919980"/>
          </a:xfrm>
        </p:spPr>
        <p:txBody>
          <a:bodyPr/>
          <a:lstStyle/>
          <a:p>
            <a:r>
              <a:rPr lang="en-US" altLang="en-US" sz="1400">
                <a:sym typeface="+mn-ea"/>
              </a:rPr>
              <a:t>plt.plot(epochs,costVal)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plt.title('Epochs vs Cost')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plt.xlabel('Epochs')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plt.ylabel('Cost')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plt.show()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plt.scatter(x[:,0],y,marker='x',c='r',label=('Feater 1'))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plt.scatter(x[:,1],y,marker='x',c='b',label=('Feater 2'))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plt.plot(x[:,0],hypothesis(X,w),c='g',label=('fitted line'))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plt.title('Datra vs fitted line ')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plt.legend()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plt.show()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 b="1">
                <a:sym typeface="+mn-ea"/>
              </a:rPr>
              <a:t>#  ** Normal Equation Implementation**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theta = np.linalg.inv(X.T @ X) @ X.T @ y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theta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theta2=np.linalg.pinv(X.T dot(X)).dot(np.dot(X.Tdot(y)))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plt.scatter(x[:,0],y,marker='x',c='r',label=('Feater 1'))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plt.scatter(x[:,1],y,marker='x',c='b',label=('Feater 2'))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plt.plot(x[:,0],hypothesis(X,theta),c='g',label=('fitted line'))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plt.title('Datra vs fitted line ')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plt.legend()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ym typeface="+mn-ea"/>
              </a:rPr>
              <a:t>plt.show()</a:t>
            </a:r>
            <a:r>
              <a:rPr lang="en-US" altLang="en-US" sz="1400"/>
              <a:t/>
            </a:r>
            <a:br>
              <a:rPr lang="en-US" altLang="en-US" sz="1400"/>
            </a:b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" y="288925"/>
            <a:ext cx="6582410" cy="4643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Conclusion and Summary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Differentiation is a central concept in calculus with wide-ranging applications.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Understanding the rules and techniques of differentiation is essential for advanced mathematics.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Mastery of differentiation lays the groundwork for further studies in calculus and its applications.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485" y="984025"/>
            <a:ext cx="3794901" cy="3518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24075" y="881063"/>
            <a:ext cx="4514850" cy="300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1e4pidl3fu268.cloudfront.net/33db414b-1876-43b3-a53d-fc4fe14bf330/Differentiation.crop_963x722_0,5.preview.png"/>
          <p:cNvPicPr>
            <a:picLocks noChangeAspect="1"/>
          </p:cNvPicPr>
          <p:nvPr/>
        </p:nvPicPr>
        <p:blipFill rotWithShape="1">
          <a:blip r:embed="rId3"/>
          <a:srcRect l="1261" t="2988" r="1655"/>
          <a:stretch>
            <a:fillRect/>
          </a:stretch>
        </p:blipFill>
        <p:spPr>
          <a:xfrm>
            <a:off x="4844373" y="1051560"/>
            <a:ext cx="3994825" cy="3104745"/>
          </a:xfrm>
          <a:prstGeom prst="roundRect">
            <a:avLst>
              <a:gd name="adj" fmla="val 4712"/>
            </a:avLst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Introduction to Differentiation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Differentiation is a fundamental concept in calculus that deals with rates of change.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It helps us understand how a function changes as its input changes.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derivative is the primary tool used for differentiation.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Concept of the Derivative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1"/>
              <p:cNvSpPr/>
              <p:nvPr/>
            </p:nvSpPr>
            <p:spPr>
              <a:xfrm>
                <a:off x="457200" y="1143000"/>
                <a:ext cx="4114800" cy="3200400"/>
              </a:xfrm>
              <a:prstGeom prst="rect">
                <a:avLst/>
              </a:prstGeom>
              <a:noFill/>
            </p:spPr>
            <p:txBody>
              <a:bodyPr wrap="square" rtlCol="0" anchor="t"/>
              <a:lstStyle/>
              <a:p>
                <a:pPr algn="just"/>
                <a:r>
                  <a:rPr lang="en-US" sz="16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The derivative of a function at a point represents the slope of the tangent line at that point.</a:t>
                </a:r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Mathematically, it is defined as the limit of the average rate of change as the interval approaches zero.</a:t>
                </a:r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It is denoted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𝑓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′(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𝑑𝑦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, 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indicating the function's dependence on x.</a:t>
                </a:r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" name="Tex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4114800" cy="3200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75323" y1="5892" x2="75323" y2="5892"/>
                        <a14:backgroundMark x1="81129" y1="4714" x2="99032" y2="2525"/>
                        <a14:backgroundMark x1="75968" y1="3872" x2="75968" y2="3872"/>
                        <a14:backgroundMark x1="81935" y1="7912" x2="98226" y2="6397"/>
                        <a14:backgroundMark x1="71452" y1="8754" x2="73387" y2="1010"/>
                        <a14:backgroundMark x1="72742" y1="7576" x2="80484" y2="673"/>
                        <a14:backgroundMark x1="82419" y1="3199" x2="99194" y2="2525"/>
                        <a14:backgroundMark x1="78065" y1="673" x2="98548" y2="8249"/>
                        <a14:backgroundMark x1="89032" y1="10606" x2="96452" y2="5387"/>
                        <a14:backgroundMark x1="79032" y1="8586" x2="97581" y2="3535"/>
                        <a14:backgroundMark x1="75484" y1="10269" x2="73387" y2="2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2144" y="590142"/>
            <a:ext cx="3640224" cy="3487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79967" y="245097"/>
            <a:ext cx="4375785" cy="649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Applications of Derivatives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8295" y="883528"/>
            <a:ext cx="7330616" cy="34550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Derivatives play a key role in physics, economics, engineering, and artificial intelligence.</a:t>
            </a:r>
          </a:p>
          <a:p>
            <a:pPr marL="285750" indent="-285750" algn="just">
              <a:spcBef>
                <a:spcPts val="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Rate of Change: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Used to calculate velocity, acceleration, and growth rates.</a:t>
            </a:r>
          </a:p>
          <a:p>
            <a:pPr marL="285750" indent="-285750" algn="just">
              <a:spcBef>
                <a:spcPts val="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Optimization: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Helps find maxima and minima, essential for cost reduction and efficiency.</a:t>
            </a:r>
          </a:p>
          <a:p>
            <a:pPr marL="285750" indent="-285750" algn="just">
              <a:spcBef>
                <a:spcPts val="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Machine Learning: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Powers gradient descent, optimizing models by minimizing loss functions.</a:t>
            </a:r>
          </a:p>
          <a:p>
            <a:pPr marL="285750" indent="-285750" algn="just">
              <a:spcBef>
                <a:spcPts val="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Neural Networks: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Adjusts weights during training to improve accuracy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457200" y="895350"/>
            <a:ext cx="4114800" cy="34480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ctr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6" name="Text Box 5"/>
          <p:cNvSpPr txBox="1"/>
          <p:nvPr/>
        </p:nvSpPr>
        <p:spPr>
          <a:xfrm>
            <a:off x="191770" y="479742"/>
            <a:ext cx="6910070" cy="469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Derivatives of Trigonometric Functions</a:t>
            </a:r>
            <a:endParaRPr lang="en-GB" altLang="en-US" sz="2400" b="1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8"/>
              <p:cNvSpPr txBox="1"/>
              <p:nvPr/>
            </p:nvSpPr>
            <p:spPr>
              <a:xfrm>
                <a:off x="191770" y="1423035"/>
                <a:ext cx="7676515" cy="32270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Trigonometric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functions have specific derivatives that are essential in calculus.</a:t>
                </a:r>
                <a:endParaRPr 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For example, the derivative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sin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⁡(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𝑥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os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⁡(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and the 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  <a:sym typeface="+mn-ea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Optima" pitchFamily="34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Optima" pitchFamily="34" charset="-122"/>
                                <a:cs typeface="Times New Roman" panose="02020603050405020304" charset="0"/>
                                <a:sym typeface="+mn-ea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  <a:sym typeface="+mn-ea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  <a:sym typeface="+mn-ea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  <a:sym typeface="+mn-ea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Optima" pitchFamily="34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Optima" pitchFamily="34" charset="-122"/>
                                <a:cs typeface="Times New Roman" panose="02020603050405020304" charset="0"/>
                                <a:sym typeface="+mn-ea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.</a:t>
                </a:r>
                <a:endParaRPr 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These derivatives form the basis for solving problems involving periodic functions.</a:t>
                </a:r>
                <a:endParaRPr 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GB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0" y="1423035"/>
                <a:ext cx="7676515" cy="32270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21244" y="373380"/>
            <a:ext cx="7708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Derivatives of Exponential and Logarithmic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Functions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/>
              <p:nvPr/>
            </p:nvSpPr>
            <p:spPr>
              <a:xfrm>
                <a:off x="521244" y="1235872"/>
                <a:ext cx="6401435" cy="27571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Exponential functions have unique derivatives, such as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  <a:sym typeface="+mn-ea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  <a:sym typeface="+mn-ea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being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  <a:sym typeface="+mn-ea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  <a:sym typeface="+mn-ea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.</a:t>
                </a:r>
                <a:endParaRPr 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endParaRPr 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Logarithmic functions follow the rule that the derivative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log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⁡(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𝑥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ptima" pitchFamily="34" charset="-122"/>
                        <a:cs typeface="Times New Roman" panose="02020603050405020304" charset="0"/>
                        <a:sym typeface="+mn-ea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.</a:t>
                </a:r>
                <a:endParaRPr 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endParaRPr 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  <a:sym typeface="+mn-ea"/>
                  </a:rPr>
                  <a:t>Understanding these derivatives is crucial for solving various applied mathematics problems.</a:t>
                </a:r>
                <a:endParaRPr lang="en-GB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4" y="1235872"/>
                <a:ext cx="6401435" cy="2757170"/>
              </a:xfrm>
              <a:prstGeom prst="rect">
                <a:avLst/>
              </a:prstGeom>
              <a:blipFill rotWithShape="1">
                <a:blip r:embed="rId2"/>
                <a:stretch>
                  <a:fillRect l="-8" t="-6" r="8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33650" y="311150"/>
            <a:ext cx="5092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Rule Of Derivatives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32225" y="1097065"/>
            <a:ext cx="7355840" cy="3888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GB" altLang="en-US" dirty="0">
                <a:latin typeface="Times New Roman" panose="02020603050405020304" charset="0"/>
                <a:cs typeface="Times New Roman" panose="02020603050405020304" charset="0"/>
              </a:rPr>
              <a:t>There are several key rules that simplify the process of differentiation</a:t>
            </a:r>
          </a:p>
          <a:p>
            <a:pPr algn="just"/>
            <a:endParaRPr lang="en-GB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charset="0"/>
                <a:cs typeface="Times New Roman" panose="02020603050405020304" charset="0"/>
              </a:rPr>
              <a:t>Power rule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charset="0"/>
                <a:cs typeface="Times New Roman" panose="02020603050405020304" charset="0"/>
              </a:rPr>
              <a:t>Product rule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charset="0"/>
                <a:cs typeface="Times New Roman" panose="02020603050405020304" charset="0"/>
              </a:rPr>
              <a:t>Quotient rule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charset="0"/>
                <a:cs typeface="Times New Roman" panose="02020603050405020304" charset="0"/>
              </a:rPr>
              <a:t>Chain rule</a:t>
            </a:r>
          </a:p>
          <a:p>
            <a:pPr indent="0" algn="just">
              <a:buFont typeface="Wingdings" panose="05000000000000000000" charset="0"/>
              <a:buNone/>
            </a:pPr>
            <a:endParaRPr lang="en-GB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w3schools.blog/wp-content/uploads/2019/11/Pasted-into-Derivative-of-polynomial-and-trigonometric-functions-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83596"/>
            <a:ext cx="4114800" cy="3200400"/>
          </a:xfrm>
          <a:prstGeom prst="roundRect">
            <a:avLst>
              <a:gd name="adj" fmla="val 7954"/>
            </a:avLst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Power Rule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1"/>
              <p:cNvSpPr/>
              <p:nvPr/>
            </p:nvSpPr>
            <p:spPr>
              <a:xfrm>
                <a:off x="457200" y="1143000"/>
                <a:ext cx="4049949" cy="3299298"/>
              </a:xfrm>
              <a:prstGeom prst="rect">
                <a:avLst/>
              </a:prstGeom>
              <a:noFill/>
            </p:spPr>
            <p:txBody>
              <a:bodyPr wrap="square" rtlCol="0" anchor="t"/>
              <a:lstStyle/>
              <a:p>
                <a:pPr algn="just"/>
                <a:r>
                  <a:rPr lang="en-US" sz="16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The power rule is a basic differentiation rule for polynomial functions.</a:t>
                </a:r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just"/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It states that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Optima" pitchFamily="34" charset="-122"/>
                            <a:cs typeface="Times New Roman" panose="02020603050405020304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, 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charset="0"/>
                    <a:ea typeface="Optima" pitchFamily="34" charset="-122"/>
                    <a:cs typeface="Times New Roman" panose="02020603050405020304" charset="0"/>
                  </a:rPr>
                  <a:t>where n is a real number.</a:t>
                </a:r>
                <a:endParaRPr lang="en-US" sz="16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" name="Tex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4049949" cy="3299298"/>
              </a:xfrm>
              <a:prstGeom prst="rect">
                <a:avLst/>
              </a:prstGeom>
              <a:blipFill rotWithShape="1">
                <a:blip r:embed="rId4"/>
                <a:stretch>
                  <a:fillRect r="14" b="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athsathome.com/wp-content/uploads/2022/02/the-product-rule-to-differentiate-an-exponential-function.png"/>
          <p:cNvPicPr>
            <a:picLocks noChangeAspect="1"/>
          </p:cNvPicPr>
          <p:nvPr/>
        </p:nvPicPr>
        <p:blipFill rotWithShape="1">
          <a:blip r:embed="rId3"/>
          <a:srcRect l="2364" t="4407" r="2127" b="5019"/>
          <a:stretch>
            <a:fillRect/>
          </a:stretch>
        </p:blipFill>
        <p:spPr>
          <a:xfrm>
            <a:off x="4909226" y="1128411"/>
            <a:ext cx="3929974" cy="2898844"/>
          </a:xfrm>
          <a:prstGeom prst="roundRect">
            <a:avLst>
              <a:gd name="adj" fmla="val 13830"/>
            </a:avLst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Product Rule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product rule is used to differentiate the product of two functions.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It states that if u and v are functions, then the derivative is u'v + uv'.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This rule is essential when dealing with products of varying functions.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593</Words>
  <Application>Microsoft Office PowerPoint</Application>
  <PresentationFormat>On-screen Show (16:9)</PresentationFormat>
  <Paragraphs>102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SimSun</vt:lpstr>
      <vt:lpstr>Arial</vt:lpstr>
      <vt:lpstr>Calibri</vt:lpstr>
      <vt:lpstr>Cambria Math</vt:lpstr>
      <vt:lpstr>Optima</vt:lpstr>
      <vt:lpstr>Times New Roman</vt:lpstr>
      <vt:lpstr>Wingdings</vt:lpstr>
      <vt:lpstr>Blue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Coding:</vt:lpstr>
      <vt:lpstr>plt.plot(epochs,costVal) plt.title('Epochs vs Cost') plt.xlabel('Epochs') plt.ylabel('Cost') plt.show() plt.scatter(x[:,0],y,marker='x',c='r',label=('Feater 1')) plt.scatter(x[:,1],y,marker='x',c='b',label=('Feater 2')) plt.plot(x[:,0],hypothesis(X,w),c='g',label=('fitted line')) plt.title('Datra vs fitted line ') plt.legend() plt.show() #  ** Normal Equation Implementation** theta = np.linalg.inv(X.T @ X) @ X.T @ y theta theta2=np.linalg.pinv(X.T dot(X)).dot(np.dot(X.Tdot(y))) plt.scatter(x[:,0],y,marker='x',c='r',label=('Feater 1')) plt.scatter(x[:,1],y,marker='x',c='b',label=('Feater 2')) plt.plot(x[:,0],hypothesis(X,theta),c='g',label=('fitted line')) plt.title('Datra vs fitted line ') plt.legend() plt.show() 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In Calculus</dc:title>
  <dc:subject>Differentiation In Calculus</dc:subject>
  <dc:creator>SlideMake.com</dc:creator>
  <cp:lastModifiedBy>Imran Nawar</cp:lastModifiedBy>
  <cp:revision>18</cp:revision>
  <dcterms:created xsi:type="dcterms:W3CDTF">2025-02-17T15:54:00Z</dcterms:created>
  <dcterms:modified xsi:type="dcterms:W3CDTF">2025-02-25T06:36:18Z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02B6EB0650D844FAAC672A9E1594C962_12</vt:lpwstr>
  </property>
  <property fmtid="{D5CDD505-2E9C-101B-9397-08002B2CF9AE}" pid="3" name="KSOProductBuildVer">
    <vt:lpwstr>1033-12.2.0.19805</vt:lpwstr>
  </property>
</Properties>
</file>