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sldIdLst>
    <p:sldId id="256" r:id="rId3"/>
    <p:sldId id="274" r:id="rId4"/>
    <p:sldId id="276" r:id="rId5"/>
    <p:sldId id="278" r:id="rId6"/>
    <p:sldId id="279" r:id="rId7"/>
    <p:sldId id="275" r:id="rId8"/>
    <p:sldId id="280" r:id="rId9"/>
    <p:sldId id="281" r:id="rId10"/>
    <p:sldId id="282" r:id="rId11"/>
    <p:sldId id="283" r:id="rId12"/>
    <p:sldId id="284" r:id="rId13"/>
    <p:sldId id="285" r:id="rId14"/>
    <p:sldId id="286" r:id="rId15"/>
    <p:sldId id="289" r:id="rId16"/>
    <p:sldId id="290" r:id="rId17"/>
    <p:sldId id="291" r:id="rId18"/>
    <p:sldId id="292" r:id="rId19"/>
    <p:sldId id="293" r:id="rId20"/>
    <p:sldId id="294" r:id="rId21"/>
    <p:sldId id="295" r:id="rId22"/>
    <p:sldId id="297" r:id="rId23"/>
    <p:sldId id="296" r:id="rId24"/>
    <p:sldId id="298"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autoAdjust="0"/>
    <p:restoredTop sz="94637"/>
  </p:normalViewPr>
  <p:slideViewPr>
    <p:cSldViewPr snapToGrid="0" snapToObjects="1" showGuides="1">
      <p:cViewPr varScale="1">
        <p:scale>
          <a:sx n="93" d="100"/>
          <a:sy n="93" d="100"/>
        </p:scale>
        <p:origin x="224" y="3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79C30-AE84-45C4-B982-62355FF6ED1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E249B2C-6C74-426B-9936-4974BA621CA4}">
      <dgm:prSet/>
      <dgm:spPr/>
      <dgm:t>
        <a:bodyPr/>
        <a:lstStyle/>
        <a:p>
          <a:r>
            <a:rPr lang="en-US" dirty="0"/>
            <a:t>How the ARIMA/</a:t>
          </a:r>
          <a:r>
            <a:rPr lang="en-US" dirty="0" err="1"/>
            <a:t>SARIMA</a:t>
          </a:r>
          <a:r>
            <a:rPr lang="en-US" dirty="0"/>
            <a:t> model works? </a:t>
          </a:r>
        </a:p>
      </dgm:t>
    </dgm:pt>
    <dgm:pt modelId="{7EE27572-3D0D-478A-8217-F3C713684BD7}" type="parTrans" cxnId="{A3C8A662-F1C7-408B-938A-910FDE9F218D}">
      <dgm:prSet/>
      <dgm:spPr/>
      <dgm:t>
        <a:bodyPr/>
        <a:lstStyle/>
        <a:p>
          <a:endParaRPr lang="en-US"/>
        </a:p>
      </dgm:t>
    </dgm:pt>
    <dgm:pt modelId="{E35CE239-4627-4805-B91D-E34BA8991674}" type="sibTrans" cxnId="{A3C8A662-F1C7-408B-938A-910FDE9F218D}">
      <dgm:prSet/>
      <dgm:spPr/>
      <dgm:t>
        <a:bodyPr/>
        <a:lstStyle/>
        <a:p>
          <a:endParaRPr lang="en-US"/>
        </a:p>
      </dgm:t>
    </dgm:pt>
    <dgm:pt modelId="{0E2C65DB-4F00-4D01-8F23-E274BA046404}">
      <dgm:prSet/>
      <dgm:spPr/>
      <dgm:t>
        <a:bodyPr/>
        <a:lstStyle/>
        <a:p>
          <a:r>
            <a:rPr lang="en-US" i="1" dirty="0"/>
            <a:t>Components of the ARIMA/</a:t>
          </a:r>
          <a:r>
            <a:rPr lang="en-US" i="1" dirty="0" err="1"/>
            <a:t>SARIMA</a:t>
          </a:r>
          <a:r>
            <a:rPr lang="en-US" i="1" dirty="0"/>
            <a:t> model</a:t>
          </a:r>
          <a:endParaRPr lang="en-US" dirty="0"/>
        </a:p>
      </dgm:t>
    </dgm:pt>
    <dgm:pt modelId="{0C063AC6-CE76-4199-BAA9-56B72688BD4B}" type="parTrans" cxnId="{AFA1171D-7F44-4FEB-A789-6995AEA9A78A}">
      <dgm:prSet/>
      <dgm:spPr/>
      <dgm:t>
        <a:bodyPr/>
        <a:lstStyle/>
        <a:p>
          <a:endParaRPr lang="en-US"/>
        </a:p>
      </dgm:t>
    </dgm:pt>
    <dgm:pt modelId="{096F52EA-1F51-49B8-A853-09C4965D34BA}" type="sibTrans" cxnId="{AFA1171D-7F44-4FEB-A789-6995AEA9A78A}">
      <dgm:prSet/>
      <dgm:spPr/>
      <dgm:t>
        <a:bodyPr/>
        <a:lstStyle/>
        <a:p>
          <a:endParaRPr lang="en-US"/>
        </a:p>
      </dgm:t>
    </dgm:pt>
    <dgm:pt modelId="{499A0021-1FE4-4AD5-874A-11EDFB7CD070}">
      <dgm:prSet/>
      <dgm:spPr/>
      <dgm:t>
        <a:bodyPr/>
        <a:lstStyle/>
        <a:p>
          <a:r>
            <a:rPr lang="en-US" i="1"/>
            <a:t>check for stationarity</a:t>
          </a:r>
          <a:endParaRPr lang="en-US"/>
        </a:p>
      </dgm:t>
    </dgm:pt>
    <dgm:pt modelId="{A59CF60A-0DED-442A-9082-8B230196CD08}" type="parTrans" cxnId="{14C9BAD5-29F3-4B5E-AB12-1767A7817D10}">
      <dgm:prSet/>
      <dgm:spPr/>
      <dgm:t>
        <a:bodyPr/>
        <a:lstStyle/>
        <a:p>
          <a:endParaRPr lang="en-US"/>
        </a:p>
      </dgm:t>
    </dgm:pt>
    <dgm:pt modelId="{8CD79801-1B56-4B00-9304-6614C34D66F6}" type="sibTrans" cxnId="{14C9BAD5-29F3-4B5E-AB12-1767A7817D10}">
      <dgm:prSet/>
      <dgm:spPr/>
      <dgm:t>
        <a:bodyPr/>
        <a:lstStyle/>
        <a:p>
          <a:endParaRPr lang="en-US"/>
        </a:p>
      </dgm:t>
    </dgm:pt>
    <dgm:pt modelId="{93A9FC5A-28E9-4D9C-85A1-2F054E0EA4CA}">
      <dgm:prSet/>
      <dgm:spPr/>
      <dgm:t>
        <a:bodyPr/>
        <a:lstStyle/>
        <a:p>
          <a:r>
            <a:rPr lang="en-US" i="1"/>
            <a:t>Implementing Augmented Dickey-Fuller test </a:t>
          </a:r>
          <a:endParaRPr lang="en-US"/>
        </a:p>
      </dgm:t>
    </dgm:pt>
    <dgm:pt modelId="{AC1E4D17-B586-4937-9CD3-5C2FEB71CC29}" type="parTrans" cxnId="{FAF3990D-C292-42B4-A12C-24C991DD413A}">
      <dgm:prSet/>
      <dgm:spPr/>
      <dgm:t>
        <a:bodyPr/>
        <a:lstStyle/>
        <a:p>
          <a:endParaRPr lang="en-US"/>
        </a:p>
      </dgm:t>
    </dgm:pt>
    <dgm:pt modelId="{6408EBA6-0DA5-4058-91EF-4338C833C769}" type="sibTrans" cxnId="{FAF3990D-C292-42B4-A12C-24C991DD413A}">
      <dgm:prSet/>
      <dgm:spPr/>
      <dgm:t>
        <a:bodyPr/>
        <a:lstStyle/>
        <a:p>
          <a:endParaRPr lang="en-US"/>
        </a:p>
      </dgm:t>
    </dgm:pt>
    <dgm:pt modelId="{EC847FFD-DE24-4CFD-BA1A-A4920210E9E4}">
      <dgm:prSet/>
      <dgm:spPr/>
      <dgm:t>
        <a:bodyPr/>
        <a:lstStyle/>
        <a:p>
          <a:r>
            <a:rPr lang="en-US" i="1"/>
            <a:t>Training/testing the ARIMA/SARIMA model</a:t>
          </a:r>
          <a:r>
            <a:rPr lang="en-US"/>
            <a:t> </a:t>
          </a:r>
        </a:p>
      </dgm:t>
    </dgm:pt>
    <dgm:pt modelId="{246B0B86-532D-484C-8935-B8D2FFD3BC7D}" type="parTrans" cxnId="{DA425708-1056-4362-93E7-67E43DE9510F}">
      <dgm:prSet/>
      <dgm:spPr/>
      <dgm:t>
        <a:bodyPr/>
        <a:lstStyle/>
        <a:p>
          <a:endParaRPr lang="en-US"/>
        </a:p>
      </dgm:t>
    </dgm:pt>
    <dgm:pt modelId="{26A10AC8-744D-46A3-915D-E6CAE1E2ED64}" type="sibTrans" cxnId="{DA425708-1056-4362-93E7-67E43DE9510F}">
      <dgm:prSet/>
      <dgm:spPr/>
      <dgm:t>
        <a:bodyPr/>
        <a:lstStyle/>
        <a:p>
          <a:endParaRPr lang="en-US"/>
        </a:p>
      </dgm:t>
    </dgm:pt>
    <dgm:pt modelId="{AF665B4F-4A26-5C4E-954F-4B02F9E861E3}" type="pres">
      <dgm:prSet presAssocID="{7D079C30-AE84-45C4-B982-62355FF6ED14}" presName="vert0" presStyleCnt="0">
        <dgm:presLayoutVars>
          <dgm:dir/>
          <dgm:animOne val="branch"/>
          <dgm:animLvl val="lvl"/>
        </dgm:presLayoutVars>
      </dgm:prSet>
      <dgm:spPr/>
    </dgm:pt>
    <dgm:pt modelId="{AADD0670-AAD5-CA4E-BAE0-8D8DCE79CF77}" type="pres">
      <dgm:prSet presAssocID="{CE249B2C-6C74-426B-9936-4974BA621CA4}" presName="thickLine" presStyleLbl="alignNode1" presStyleIdx="0" presStyleCnt="5"/>
      <dgm:spPr/>
    </dgm:pt>
    <dgm:pt modelId="{19044E4A-FF6E-4A40-94F7-13FEB6D69CA9}" type="pres">
      <dgm:prSet presAssocID="{CE249B2C-6C74-426B-9936-4974BA621CA4}" presName="horz1" presStyleCnt="0"/>
      <dgm:spPr/>
    </dgm:pt>
    <dgm:pt modelId="{113DA67F-DC63-6B49-AB42-F4DB6A748D09}" type="pres">
      <dgm:prSet presAssocID="{CE249B2C-6C74-426B-9936-4974BA621CA4}" presName="tx1" presStyleLbl="revTx" presStyleIdx="0" presStyleCnt="5"/>
      <dgm:spPr/>
    </dgm:pt>
    <dgm:pt modelId="{990D6CCE-A55C-0F46-9D4E-99E0607BA1C4}" type="pres">
      <dgm:prSet presAssocID="{CE249B2C-6C74-426B-9936-4974BA621CA4}" presName="vert1" presStyleCnt="0"/>
      <dgm:spPr/>
    </dgm:pt>
    <dgm:pt modelId="{CE92291C-B465-E947-A27D-E1B74EAD8F7F}" type="pres">
      <dgm:prSet presAssocID="{0E2C65DB-4F00-4D01-8F23-E274BA046404}" presName="thickLine" presStyleLbl="alignNode1" presStyleIdx="1" presStyleCnt="5"/>
      <dgm:spPr/>
    </dgm:pt>
    <dgm:pt modelId="{B004367A-807F-544C-9A08-A00F13DD0C70}" type="pres">
      <dgm:prSet presAssocID="{0E2C65DB-4F00-4D01-8F23-E274BA046404}" presName="horz1" presStyleCnt="0"/>
      <dgm:spPr/>
    </dgm:pt>
    <dgm:pt modelId="{40AF9683-CFB9-6E43-8B70-2CCB688B5BCC}" type="pres">
      <dgm:prSet presAssocID="{0E2C65DB-4F00-4D01-8F23-E274BA046404}" presName="tx1" presStyleLbl="revTx" presStyleIdx="1" presStyleCnt="5"/>
      <dgm:spPr/>
    </dgm:pt>
    <dgm:pt modelId="{9EC3ADD4-2AE0-AB48-B0E5-8CE5C5B1550D}" type="pres">
      <dgm:prSet presAssocID="{0E2C65DB-4F00-4D01-8F23-E274BA046404}" presName="vert1" presStyleCnt="0"/>
      <dgm:spPr/>
    </dgm:pt>
    <dgm:pt modelId="{BD053873-59EF-124B-A059-552D97910436}" type="pres">
      <dgm:prSet presAssocID="{499A0021-1FE4-4AD5-874A-11EDFB7CD070}" presName="thickLine" presStyleLbl="alignNode1" presStyleIdx="2" presStyleCnt="5"/>
      <dgm:spPr/>
    </dgm:pt>
    <dgm:pt modelId="{71F05A82-0F6F-194E-801C-22AEF81439B0}" type="pres">
      <dgm:prSet presAssocID="{499A0021-1FE4-4AD5-874A-11EDFB7CD070}" presName="horz1" presStyleCnt="0"/>
      <dgm:spPr/>
    </dgm:pt>
    <dgm:pt modelId="{EB644A09-94F0-0342-8533-72D3FC92A442}" type="pres">
      <dgm:prSet presAssocID="{499A0021-1FE4-4AD5-874A-11EDFB7CD070}" presName="tx1" presStyleLbl="revTx" presStyleIdx="2" presStyleCnt="5"/>
      <dgm:spPr/>
    </dgm:pt>
    <dgm:pt modelId="{2C7EC6AF-445C-D64E-B817-4D70F715E9F7}" type="pres">
      <dgm:prSet presAssocID="{499A0021-1FE4-4AD5-874A-11EDFB7CD070}" presName="vert1" presStyleCnt="0"/>
      <dgm:spPr/>
    </dgm:pt>
    <dgm:pt modelId="{7F8D967C-B437-E641-828F-95591E5D8E2C}" type="pres">
      <dgm:prSet presAssocID="{93A9FC5A-28E9-4D9C-85A1-2F054E0EA4CA}" presName="thickLine" presStyleLbl="alignNode1" presStyleIdx="3" presStyleCnt="5"/>
      <dgm:spPr/>
    </dgm:pt>
    <dgm:pt modelId="{F7F3FE88-3B9A-6042-86BE-D2AF4F67774F}" type="pres">
      <dgm:prSet presAssocID="{93A9FC5A-28E9-4D9C-85A1-2F054E0EA4CA}" presName="horz1" presStyleCnt="0"/>
      <dgm:spPr/>
    </dgm:pt>
    <dgm:pt modelId="{99DA3B9A-0E30-7F43-823E-650BACE9F547}" type="pres">
      <dgm:prSet presAssocID="{93A9FC5A-28E9-4D9C-85A1-2F054E0EA4CA}" presName="tx1" presStyleLbl="revTx" presStyleIdx="3" presStyleCnt="5"/>
      <dgm:spPr/>
    </dgm:pt>
    <dgm:pt modelId="{3721EC63-2F6C-C048-91B9-1DB5DA8C7308}" type="pres">
      <dgm:prSet presAssocID="{93A9FC5A-28E9-4D9C-85A1-2F054E0EA4CA}" presName="vert1" presStyleCnt="0"/>
      <dgm:spPr/>
    </dgm:pt>
    <dgm:pt modelId="{F3B0EEEB-709E-634D-AB3C-5716161641C2}" type="pres">
      <dgm:prSet presAssocID="{EC847FFD-DE24-4CFD-BA1A-A4920210E9E4}" presName="thickLine" presStyleLbl="alignNode1" presStyleIdx="4" presStyleCnt="5"/>
      <dgm:spPr/>
    </dgm:pt>
    <dgm:pt modelId="{9F2D68BA-2171-4E46-B0BC-572A880E4F40}" type="pres">
      <dgm:prSet presAssocID="{EC847FFD-DE24-4CFD-BA1A-A4920210E9E4}" presName="horz1" presStyleCnt="0"/>
      <dgm:spPr/>
    </dgm:pt>
    <dgm:pt modelId="{130117A2-8DD0-B242-A476-C39C9523A16D}" type="pres">
      <dgm:prSet presAssocID="{EC847FFD-DE24-4CFD-BA1A-A4920210E9E4}" presName="tx1" presStyleLbl="revTx" presStyleIdx="4" presStyleCnt="5"/>
      <dgm:spPr/>
    </dgm:pt>
    <dgm:pt modelId="{55848A82-1BFD-E644-AC32-413AC7276E18}" type="pres">
      <dgm:prSet presAssocID="{EC847FFD-DE24-4CFD-BA1A-A4920210E9E4}" presName="vert1" presStyleCnt="0"/>
      <dgm:spPr/>
    </dgm:pt>
  </dgm:ptLst>
  <dgm:cxnLst>
    <dgm:cxn modelId="{DA425708-1056-4362-93E7-67E43DE9510F}" srcId="{7D079C30-AE84-45C4-B982-62355FF6ED14}" destId="{EC847FFD-DE24-4CFD-BA1A-A4920210E9E4}" srcOrd="4" destOrd="0" parTransId="{246B0B86-532D-484C-8935-B8D2FFD3BC7D}" sibTransId="{26A10AC8-744D-46A3-915D-E6CAE1E2ED64}"/>
    <dgm:cxn modelId="{FAF3990D-C292-42B4-A12C-24C991DD413A}" srcId="{7D079C30-AE84-45C4-B982-62355FF6ED14}" destId="{93A9FC5A-28E9-4D9C-85A1-2F054E0EA4CA}" srcOrd="3" destOrd="0" parTransId="{AC1E4D17-B586-4937-9CD3-5C2FEB71CC29}" sibTransId="{6408EBA6-0DA5-4058-91EF-4338C833C769}"/>
    <dgm:cxn modelId="{AFA1171D-7F44-4FEB-A789-6995AEA9A78A}" srcId="{7D079C30-AE84-45C4-B982-62355FF6ED14}" destId="{0E2C65DB-4F00-4D01-8F23-E274BA046404}" srcOrd="1" destOrd="0" parTransId="{0C063AC6-CE76-4199-BAA9-56B72688BD4B}" sibTransId="{096F52EA-1F51-49B8-A853-09C4965D34BA}"/>
    <dgm:cxn modelId="{D83F732F-A372-EC41-BB23-ECAE6D540B11}" type="presOf" srcId="{EC847FFD-DE24-4CFD-BA1A-A4920210E9E4}" destId="{130117A2-8DD0-B242-A476-C39C9523A16D}" srcOrd="0" destOrd="0" presId="urn:microsoft.com/office/officeart/2008/layout/LinedList"/>
    <dgm:cxn modelId="{CF549134-2857-D549-8AC9-A090962E2BC9}" type="presOf" srcId="{7D079C30-AE84-45C4-B982-62355FF6ED14}" destId="{AF665B4F-4A26-5C4E-954F-4B02F9E861E3}" srcOrd="0" destOrd="0" presId="urn:microsoft.com/office/officeart/2008/layout/LinedList"/>
    <dgm:cxn modelId="{96F7144E-D0B0-F748-AC13-03D24628446B}" type="presOf" srcId="{CE249B2C-6C74-426B-9936-4974BA621CA4}" destId="{113DA67F-DC63-6B49-AB42-F4DB6A748D09}" srcOrd="0" destOrd="0" presId="urn:microsoft.com/office/officeart/2008/layout/LinedList"/>
    <dgm:cxn modelId="{5C348A5A-FF0B-BD4C-8B0C-9C4FB5DD3540}" type="presOf" srcId="{499A0021-1FE4-4AD5-874A-11EDFB7CD070}" destId="{EB644A09-94F0-0342-8533-72D3FC92A442}" srcOrd="0" destOrd="0" presId="urn:microsoft.com/office/officeart/2008/layout/LinedList"/>
    <dgm:cxn modelId="{A3C8A662-F1C7-408B-938A-910FDE9F218D}" srcId="{7D079C30-AE84-45C4-B982-62355FF6ED14}" destId="{CE249B2C-6C74-426B-9936-4974BA621CA4}" srcOrd="0" destOrd="0" parTransId="{7EE27572-3D0D-478A-8217-F3C713684BD7}" sibTransId="{E35CE239-4627-4805-B91D-E34BA8991674}"/>
    <dgm:cxn modelId="{DADAB29A-003E-244A-86A1-747B3C2FE3AC}" type="presOf" srcId="{93A9FC5A-28E9-4D9C-85A1-2F054E0EA4CA}" destId="{99DA3B9A-0E30-7F43-823E-650BACE9F547}" srcOrd="0" destOrd="0" presId="urn:microsoft.com/office/officeart/2008/layout/LinedList"/>
    <dgm:cxn modelId="{14C9BAD5-29F3-4B5E-AB12-1767A7817D10}" srcId="{7D079C30-AE84-45C4-B982-62355FF6ED14}" destId="{499A0021-1FE4-4AD5-874A-11EDFB7CD070}" srcOrd="2" destOrd="0" parTransId="{A59CF60A-0DED-442A-9082-8B230196CD08}" sibTransId="{8CD79801-1B56-4B00-9304-6614C34D66F6}"/>
    <dgm:cxn modelId="{AEA9A0E5-6F6C-2040-9295-EB868A9D4ACD}" type="presOf" srcId="{0E2C65DB-4F00-4D01-8F23-E274BA046404}" destId="{40AF9683-CFB9-6E43-8B70-2CCB688B5BCC}" srcOrd="0" destOrd="0" presId="urn:microsoft.com/office/officeart/2008/layout/LinedList"/>
    <dgm:cxn modelId="{48FB72DB-67D1-2646-BCA2-C058EAE456E9}" type="presParOf" srcId="{AF665B4F-4A26-5C4E-954F-4B02F9E861E3}" destId="{AADD0670-AAD5-CA4E-BAE0-8D8DCE79CF77}" srcOrd="0" destOrd="0" presId="urn:microsoft.com/office/officeart/2008/layout/LinedList"/>
    <dgm:cxn modelId="{11EA9844-C17B-7948-B417-D19733AACEC4}" type="presParOf" srcId="{AF665B4F-4A26-5C4E-954F-4B02F9E861E3}" destId="{19044E4A-FF6E-4A40-94F7-13FEB6D69CA9}" srcOrd="1" destOrd="0" presId="urn:microsoft.com/office/officeart/2008/layout/LinedList"/>
    <dgm:cxn modelId="{CFAC76EE-DC63-FA44-925B-4BD94CA64B2C}" type="presParOf" srcId="{19044E4A-FF6E-4A40-94F7-13FEB6D69CA9}" destId="{113DA67F-DC63-6B49-AB42-F4DB6A748D09}" srcOrd="0" destOrd="0" presId="urn:microsoft.com/office/officeart/2008/layout/LinedList"/>
    <dgm:cxn modelId="{B6A73A94-8D20-4940-BAD8-D34830636FE5}" type="presParOf" srcId="{19044E4A-FF6E-4A40-94F7-13FEB6D69CA9}" destId="{990D6CCE-A55C-0F46-9D4E-99E0607BA1C4}" srcOrd="1" destOrd="0" presId="urn:microsoft.com/office/officeart/2008/layout/LinedList"/>
    <dgm:cxn modelId="{4CF20932-6C13-B844-9A6E-143A1AABBF09}" type="presParOf" srcId="{AF665B4F-4A26-5C4E-954F-4B02F9E861E3}" destId="{CE92291C-B465-E947-A27D-E1B74EAD8F7F}" srcOrd="2" destOrd="0" presId="urn:microsoft.com/office/officeart/2008/layout/LinedList"/>
    <dgm:cxn modelId="{6494C70E-5A7D-D545-BF7A-B7DE089928ED}" type="presParOf" srcId="{AF665B4F-4A26-5C4E-954F-4B02F9E861E3}" destId="{B004367A-807F-544C-9A08-A00F13DD0C70}" srcOrd="3" destOrd="0" presId="urn:microsoft.com/office/officeart/2008/layout/LinedList"/>
    <dgm:cxn modelId="{702E8697-266E-4849-B5E3-DD08FB7A9356}" type="presParOf" srcId="{B004367A-807F-544C-9A08-A00F13DD0C70}" destId="{40AF9683-CFB9-6E43-8B70-2CCB688B5BCC}" srcOrd="0" destOrd="0" presId="urn:microsoft.com/office/officeart/2008/layout/LinedList"/>
    <dgm:cxn modelId="{A05056FA-A9AE-6040-9958-D12AB080E61F}" type="presParOf" srcId="{B004367A-807F-544C-9A08-A00F13DD0C70}" destId="{9EC3ADD4-2AE0-AB48-B0E5-8CE5C5B1550D}" srcOrd="1" destOrd="0" presId="urn:microsoft.com/office/officeart/2008/layout/LinedList"/>
    <dgm:cxn modelId="{152A1371-B422-2F40-A99B-57BDCBCD283A}" type="presParOf" srcId="{AF665B4F-4A26-5C4E-954F-4B02F9E861E3}" destId="{BD053873-59EF-124B-A059-552D97910436}" srcOrd="4" destOrd="0" presId="urn:microsoft.com/office/officeart/2008/layout/LinedList"/>
    <dgm:cxn modelId="{AFD7B7BC-C798-B842-A521-57986C497F15}" type="presParOf" srcId="{AF665B4F-4A26-5C4E-954F-4B02F9E861E3}" destId="{71F05A82-0F6F-194E-801C-22AEF81439B0}" srcOrd="5" destOrd="0" presId="urn:microsoft.com/office/officeart/2008/layout/LinedList"/>
    <dgm:cxn modelId="{06DDC00E-58A5-6345-B308-ECCFBE9041CF}" type="presParOf" srcId="{71F05A82-0F6F-194E-801C-22AEF81439B0}" destId="{EB644A09-94F0-0342-8533-72D3FC92A442}" srcOrd="0" destOrd="0" presId="urn:microsoft.com/office/officeart/2008/layout/LinedList"/>
    <dgm:cxn modelId="{DED7C95E-AD4F-2345-A98E-6466CDBEFF0E}" type="presParOf" srcId="{71F05A82-0F6F-194E-801C-22AEF81439B0}" destId="{2C7EC6AF-445C-D64E-B817-4D70F715E9F7}" srcOrd="1" destOrd="0" presId="urn:microsoft.com/office/officeart/2008/layout/LinedList"/>
    <dgm:cxn modelId="{A2F702F4-63DA-B445-93F9-2C7FB4901161}" type="presParOf" srcId="{AF665B4F-4A26-5C4E-954F-4B02F9E861E3}" destId="{7F8D967C-B437-E641-828F-95591E5D8E2C}" srcOrd="6" destOrd="0" presId="urn:microsoft.com/office/officeart/2008/layout/LinedList"/>
    <dgm:cxn modelId="{8638F25B-B04E-1841-B299-B7CF525645C6}" type="presParOf" srcId="{AF665B4F-4A26-5C4E-954F-4B02F9E861E3}" destId="{F7F3FE88-3B9A-6042-86BE-D2AF4F67774F}" srcOrd="7" destOrd="0" presId="urn:microsoft.com/office/officeart/2008/layout/LinedList"/>
    <dgm:cxn modelId="{8EA3E3B1-6DB3-CE4A-9018-9A6CBA5507FC}" type="presParOf" srcId="{F7F3FE88-3B9A-6042-86BE-D2AF4F67774F}" destId="{99DA3B9A-0E30-7F43-823E-650BACE9F547}" srcOrd="0" destOrd="0" presId="urn:microsoft.com/office/officeart/2008/layout/LinedList"/>
    <dgm:cxn modelId="{F2BCF235-0473-BB45-97FD-751506E44614}" type="presParOf" srcId="{F7F3FE88-3B9A-6042-86BE-D2AF4F67774F}" destId="{3721EC63-2F6C-C048-91B9-1DB5DA8C7308}" srcOrd="1" destOrd="0" presId="urn:microsoft.com/office/officeart/2008/layout/LinedList"/>
    <dgm:cxn modelId="{98A02048-1194-564F-AD5B-7B6273D25C92}" type="presParOf" srcId="{AF665B4F-4A26-5C4E-954F-4B02F9E861E3}" destId="{F3B0EEEB-709E-634D-AB3C-5716161641C2}" srcOrd="8" destOrd="0" presId="urn:microsoft.com/office/officeart/2008/layout/LinedList"/>
    <dgm:cxn modelId="{C468D03F-0523-5B41-AC83-2171F2892A9F}" type="presParOf" srcId="{AF665B4F-4A26-5C4E-954F-4B02F9E861E3}" destId="{9F2D68BA-2171-4E46-B0BC-572A880E4F40}" srcOrd="9" destOrd="0" presId="urn:microsoft.com/office/officeart/2008/layout/LinedList"/>
    <dgm:cxn modelId="{24C49043-3C8E-2C4F-9AB5-E902F702EF86}" type="presParOf" srcId="{9F2D68BA-2171-4E46-B0BC-572A880E4F40}" destId="{130117A2-8DD0-B242-A476-C39C9523A16D}" srcOrd="0" destOrd="0" presId="urn:microsoft.com/office/officeart/2008/layout/LinedList"/>
    <dgm:cxn modelId="{2EFC9E24-4A51-1F49-8211-395CAC6BBEFC}" type="presParOf" srcId="{9F2D68BA-2171-4E46-B0BC-572A880E4F40}" destId="{55848A82-1BFD-E644-AC32-413AC7276E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AF5D38-6180-4715-B689-7E1A924070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9F726B-6DFC-4F1F-BA59-BD3ED1AEB79C}">
      <dgm:prSet/>
      <dgm:spPr/>
      <dgm:t>
        <a:bodyPr/>
        <a:lstStyle/>
        <a:p>
          <a:pPr>
            <a:lnSpc>
              <a:spcPct val="100000"/>
            </a:lnSpc>
          </a:pPr>
          <a:r>
            <a:rPr lang="en-US"/>
            <a:t>Forecasting is to predict the future values the series is going to take.</a:t>
          </a:r>
        </a:p>
      </dgm:t>
    </dgm:pt>
    <dgm:pt modelId="{AE370B8F-0741-43EA-A83F-0F28024EE4EB}" type="parTrans" cxnId="{D3BB022B-4D39-48D9-8848-B88095954A9B}">
      <dgm:prSet/>
      <dgm:spPr/>
      <dgm:t>
        <a:bodyPr/>
        <a:lstStyle/>
        <a:p>
          <a:endParaRPr lang="en-US"/>
        </a:p>
      </dgm:t>
    </dgm:pt>
    <dgm:pt modelId="{6633C579-D7CD-49A5-8B26-C41F06F3CA0D}" type="sibTrans" cxnId="{D3BB022B-4D39-48D9-8848-B88095954A9B}">
      <dgm:prSet/>
      <dgm:spPr/>
      <dgm:t>
        <a:bodyPr/>
        <a:lstStyle/>
        <a:p>
          <a:endParaRPr lang="en-US"/>
        </a:p>
      </dgm:t>
    </dgm:pt>
    <dgm:pt modelId="{82332351-08A2-4DF1-8E02-3AFA1F3E0D18}">
      <dgm:prSet/>
      <dgm:spPr/>
      <dgm:t>
        <a:bodyPr/>
        <a:lstStyle/>
        <a:p>
          <a:pPr>
            <a:lnSpc>
              <a:spcPct val="100000"/>
            </a:lnSpc>
          </a:pPr>
          <a:r>
            <a:rPr lang="en-US"/>
            <a:t>Forecasting a time series (like demand and sales) is often of tremendous commercial value.</a:t>
          </a:r>
        </a:p>
      </dgm:t>
    </dgm:pt>
    <dgm:pt modelId="{F0EDF049-EBD7-482A-8B56-462A9C9BE533}" type="parTrans" cxnId="{1BF8A16A-64C7-4FAF-A138-6D3625C0F601}">
      <dgm:prSet/>
      <dgm:spPr/>
      <dgm:t>
        <a:bodyPr/>
        <a:lstStyle/>
        <a:p>
          <a:endParaRPr lang="en-US"/>
        </a:p>
      </dgm:t>
    </dgm:pt>
    <dgm:pt modelId="{8359BB86-544D-4C91-A5F9-5AA859F1831C}" type="sibTrans" cxnId="{1BF8A16A-64C7-4FAF-A138-6D3625C0F601}">
      <dgm:prSet/>
      <dgm:spPr/>
      <dgm:t>
        <a:bodyPr/>
        <a:lstStyle/>
        <a:p>
          <a:endParaRPr lang="en-US"/>
        </a:p>
      </dgm:t>
    </dgm:pt>
    <dgm:pt modelId="{6D8EDB73-BF53-4B19-ACF9-CF0780C96DCA}">
      <dgm:prSet/>
      <dgm:spPr/>
      <dgm:t>
        <a:bodyPr/>
        <a:lstStyle/>
        <a:p>
          <a:pPr>
            <a:lnSpc>
              <a:spcPct val="100000"/>
            </a:lnSpc>
          </a:pPr>
          <a:r>
            <a:rPr lang="en-US"/>
            <a:t>In most manufacturing companies, it drives the fundamental business planning, procurement and production activities. </a:t>
          </a:r>
        </a:p>
      </dgm:t>
    </dgm:pt>
    <dgm:pt modelId="{A940C792-2850-49A6-B769-E252ACFE9B2F}" type="parTrans" cxnId="{D6EDADE6-7191-454A-A415-4BD115FD9948}">
      <dgm:prSet/>
      <dgm:spPr/>
      <dgm:t>
        <a:bodyPr/>
        <a:lstStyle/>
        <a:p>
          <a:endParaRPr lang="en-US"/>
        </a:p>
      </dgm:t>
    </dgm:pt>
    <dgm:pt modelId="{6EBDD6E1-C510-4F1E-A582-2B6FBEA6531F}" type="sibTrans" cxnId="{D6EDADE6-7191-454A-A415-4BD115FD9948}">
      <dgm:prSet/>
      <dgm:spPr/>
      <dgm:t>
        <a:bodyPr/>
        <a:lstStyle/>
        <a:p>
          <a:endParaRPr lang="en-US"/>
        </a:p>
      </dgm:t>
    </dgm:pt>
    <dgm:pt modelId="{82386459-E71F-444A-838F-A7216A621AF1}">
      <dgm:prSet/>
      <dgm:spPr/>
      <dgm:t>
        <a:bodyPr/>
        <a:lstStyle/>
        <a:p>
          <a:pPr>
            <a:lnSpc>
              <a:spcPct val="100000"/>
            </a:lnSpc>
          </a:pPr>
          <a:r>
            <a:rPr lang="en-US"/>
            <a:t>Any errors in the forecasts will ripple down throughout the supply chain or any business context for that matter. </a:t>
          </a:r>
        </a:p>
      </dgm:t>
    </dgm:pt>
    <dgm:pt modelId="{68A722EC-1B47-4043-89F7-C6DAD30E3A1B}" type="parTrans" cxnId="{A047CC55-DAF4-4374-9FD7-0E241383CAAF}">
      <dgm:prSet/>
      <dgm:spPr/>
      <dgm:t>
        <a:bodyPr/>
        <a:lstStyle/>
        <a:p>
          <a:endParaRPr lang="en-US"/>
        </a:p>
      </dgm:t>
    </dgm:pt>
    <dgm:pt modelId="{16925451-8E22-4F76-BB25-8A23A0DEC5C1}" type="sibTrans" cxnId="{A047CC55-DAF4-4374-9FD7-0E241383CAAF}">
      <dgm:prSet/>
      <dgm:spPr/>
      <dgm:t>
        <a:bodyPr/>
        <a:lstStyle/>
        <a:p>
          <a:endParaRPr lang="en-US"/>
        </a:p>
      </dgm:t>
    </dgm:pt>
    <dgm:pt modelId="{304D4253-10D5-41B6-8F13-3F597C97A713}">
      <dgm:prSet/>
      <dgm:spPr/>
      <dgm:t>
        <a:bodyPr/>
        <a:lstStyle/>
        <a:p>
          <a:pPr>
            <a:lnSpc>
              <a:spcPct val="100000"/>
            </a:lnSpc>
          </a:pPr>
          <a:r>
            <a:rPr lang="en-US"/>
            <a:t>So it’s important to get the forecasts accurate in order to save on costs and is critical to success.</a:t>
          </a:r>
        </a:p>
      </dgm:t>
    </dgm:pt>
    <dgm:pt modelId="{1E6E0E9A-D1EC-4B12-853E-B6D5C8EA7873}" type="parTrans" cxnId="{3D2D9481-8A5E-4C76-8F07-12BFBF00C773}">
      <dgm:prSet/>
      <dgm:spPr/>
      <dgm:t>
        <a:bodyPr/>
        <a:lstStyle/>
        <a:p>
          <a:endParaRPr lang="en-US"/>
        </a:p>
      </dgm:t>
    </dgm:pt>
    <dgm:pt modelId="{3A291DAD-1FFF-4EBB-995D-C89099A853CC}" type="sibTrans" cxnId="{3D2D9481-8A5E-4C76-8F07-12BFBF00C773}">
      <dgm:prSet/>
      <dgm:spPr/>
      <dgm:t>
        <a:bodyPr/>
        <a:lstStyle/>
        <a:p>
          <a:endParaRPr lang="en-US"/>
        </a:p>
      </dgm:t>
    </dgm:pt>
    <dgm:pt modelId="{880BE8D5-DB51-4E4B-B1C1-39944E4FA822}" type="pres">
      <dgm:prSet presAssocID="{7CAF5D38-6180-4715-B689-7E1A9240707B}" presName="root" presStyleCnt="0">
        <dgm:presLayoutVars>
          <dgm:dir/>
          <dgm:resizeHandles val="exact"/>
        </dgm:presLayoutVars>
      </dgm:prSet>
      <dgm:spPr/>
    </dgm:pt>
    <dgm:pt modelId="{8A284F0A-CD72-49CA-8B2E-CF5B113B5EF5}" type="pres">
      <dgm:prSet presAssocID="{E49F726B-6DFC-4F1F-BA59-BD3ED1AEB79C}" presName="compNode" presStyleCnt="0"/>
      <dgm:spPr/>
    </dgm:pt>
    <dgm:pt modelId="{2F4B5957-88ED-4868-8A1B-AC45D2B61037}" type="pres">
      <dgm:prSet presAssocID="{E49F726B-6DFC-4F1F-BA59-BD3ED1AEB79C}" presName="bgRect" presStyleLbl="bgShp" presStyleIdx="0" presStyleCnt="5"/>
      <dgm:spPr/>
    </dgm:pt>
    <dgm:pt modelId="{20A615E8-C9EF-49EF-A7EB-AAFCD27BC389}" type="pres">
      <dgm:prSet presAssocID="{E49F726B-6DFC-4F1F-BA59-BD3ED1AEB7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8A1E5ABA-0597-4AF9-B977-069BC08833E9}" type="pres">
      <dgm:prSet presAssocID="{E49F726B-6DFC-4F1F-BA59-BD3ED1AEB79C}" presName="spaceRect" presStyleCnt="0"/>
      <dgm:spPr/>
    </dgm:pt>
    <dgm:pt modelId="{EE321A25-E582-4115-8C68-4DDD741C3DF7}" type="pres">
      <dgm:prSet presAssocID="{E49F726B-6DFC-4F1F-BA59-BD3ED1AEB79C}" presName="parTx" presStyleLbl="revTx" presStyleIdx="0" presStyleCnt="5">
        <dgm:presLayoutVars>
          <dgm:chMax val="0"/>
          <dgm:chPref val="0"/>
        </dgm:presLayoutVars>
      </dgm:prSet>
      <dgm:spPr/>
    </dgm:pt>
    <dgm:pt modelId="{0768EFC4-6BC6-4F52-8E80-0C579928BDE3}" type="pres">
      <dgm:prSet presAssocID="{6633C579-D7CD-49A5-8B26-C41F06F3CA0D}" presName="sibTrans" presStyleCnt="0"/>
      <dgm:spPr/>
    </dgm:pt>
    <dgm:pt modelId="{6E10CF9F-2844-47A4-BBAE-A7990E200A84}" type="pres">
      <dgm:prSet presAssocID="{82332351-08A2-4DF1-8E02-3AFA1F3E0D18}" presName="compNode" presStyleCnt="0"/>
      <dgm:spPr/>
    </dgm:pt>
    <dgm:pt modelId="{27CAC63C-322C-42E8-857F-D5629D09B2B8}" type="pres">
      <dgm:prSet presAssocID="{82332351-08A2-4DF1-8E02-3AFA1F3E0D18}" presName="bgRect" presStyleLbl="bgShp" presStyleIdx="1" presStyleCnt="5"/>
      <dgm:spPr/>
    </dgm:pt>
    <dgm:pt modelId="{02456C63-46C2-4E16-8D0B-7567BCA8598E}" type="pres">
      <dgm:prSet presAssocID="{82332351-08A2-4DF1-8E02-3AFA1F3E0D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3C02B82E-3AAB-42DE-9A2C-97E951B87644}" type="pres">
      <dgm:prSet presAssocID="{82332351-08A2-4DF1-8E02-3AFA1F3E0D18}" presName="spaceRect" presStyleCnt="0"/>
      <dgm:spPr/>
    </dgm:pt>
    <dgm:pt modelId="{EF52B5D4-96AA-47BF-9980-FB690A1F5A7D}" type="pres">
      <dgm:prSet presAssocID="{82332351-08A2-4DF1-8E02-3AFA1F3E0D18}" presName="parTx" presStyleLbl="revTx" presStyleIdx="1" presStyleCnt="5">
        <dgm:presLayoutVars>
          <dgm:chMax val="0"/>
          <dgm:chPref val="0"/>
        </dgm:presLayoutVars>
      </dgm:prSet>
      <dgm:spPr/>
    </dgm:pt>
    <dgm:pt modelId="{B9209CED-0CC6-4CBA-B21B-DD630774E977}" type="pres">
      <dgm:prSet presAssocID="{8359BB86-544D-4C91-A5F9-5AA859F1831C}" presName="sibTrans" presStyleCnt="0"/>
      <dgm:spPr/>
    </dgm:pt>
    <dgm:pt modelId="{900E77E6-45DD-4ACD-92EA-60B350B8F2A5}" type="pres">
      <dgm:prSet presAssocID="{6D8EDB73-BF53-4B19-ACF9-CF0780C96DCA}" presName="compNode" presStyleCnt="0"/>
      <dgm:spPr/>
    </dgm:pt>
    <dgm:pt modelId="{4EAA5774-6C36-478F-8AB0-560F53771EEC}" type="pres">
      <dgm:prSet presAssocID="{6D8EDB73-BF53-4B19-ACF9-CF0780C96DCA}" presName="bgRect" presStyleLbl="bgShp" presStyleIdx="2" presStyleCnt="5"/>
      <dgm:spPr/>
    </dgm:pt>
    <dgm:pt modelId="{66A22D37-FE38-475D-B0E1-F6E42C3E0F8B}" type="pres">
      <dgm:prSet presAssocID="{6D8EDB73-BF53-4B19-ACF9-CF0780C96DC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37E1D475-3427-4682-BAEA-98DF6C462DAF}" type="pres">
      <dgm:prSet presAssocID="{6D8EDB73-BF53-4B19-ACF9-CF0780C96DCA}" presName="spaceRect" presStyleCnt="0"/>
      <dgm:spPr/>
    </dgm:pt>
    <dgm:pt modelId="{181D3C92-DB2F-45B5-B7B9-E1898D4C3B7C}" type="pres">
      <dgm:prSet presAssocID="{6D8EDB73-BF53-4B19-ACF9-CF0780C96DCA}" presName="parTx" presStyleLbl="revTx" presStyleIdx="2" presStyleCnt="5">
        <dgm:presLayoutVars>
          <dgm:chMax val="0"/>
          <dgm:chPref val="0"/>
        </dgm:presLayoutVars>
      </dgm:prSet>
      <dgm:spPr/>
    </dgm:pt>
    <dgm:pt modelId="{88960020-1491-4BBF-B602-442326B59055}" type="pres">
      <dgm:prSet presAssocID="{6EBDD6E1-C510-4F1E-A582-2B6FBEA6531F}" presName="sibTrans" presStyleCnt="0"/>
      <dgm:spPr/>
    </dgm:pt>
    <dgm:pt modelId="{06C28296-9248-4EC2-9E51-72553D78BF36}" type="pres">
      <dgm:prSet presAssocID="{82386459-E71F-444A-838F-A7216A621AF1}" presName="compNode" presStyleCnt="0"/>
      <dgm:spPr/>
    </dgm:pt>
    <dgm:pt modelId="{BBEA9E1D-EE26-4465-A60A-19C4A5ADC70C}" type="pres">
      <dgm:prSet presAssocID="{82386459-E71F-444A-838F-A7216A621AF1}" presName="bgRect" presStyleLbl="bgShp" presStyleIdx="3" presStyleCnt="5"/>
      <dgm:spPr/>
    </dgm:pt>
    <dgm:pt modelId="{4478DD24-8C0C-4FED-BBEE-43A1D339177E}" type="pres">
      <dgm:prSet presAssocID="{82386459-E71F-444A-838F-A7216A621AF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6BE41EE5-C08A-4E13-9D3E-C198D087BF78}" type="pres">
      <dgm:prSet presAssocID="{82386459-E71F-444A-838F-A7216A621AF1}" presName="spaceRect" presStyleCnt="0"/>
      <dgm:spPr/>
    </dgm:pt>
    <dgm:pt modelId="{7484E1FB-7116-483F-96FC-C25C61D089AE}" type="pres">
      <dgm:prSet presAssocID="{82386459-E71F-444A-838F-A7216A621AF1}" presName="parTx" presStyleLbl="revTx" presStyleIdx="3" presStyleCnt="5">
        <dgm:presLayoutVars>
          <dgm:chMax val="0"/>
          <dgm:chPref val="0"/>
        </dgm:presLayoutVars>
      </dgm:prSet>
      <dgm:spPr/>
    </dgm:pt>
    <dgm:pt modelId="{E6392212-1AE0-40CB-A553-E9AEA06507B1}" type="pres">
      <dgm:prSet presAssocID="{16925451-8E22-4F76-BB25-8A23A0DEC5C1}" presName="sibTrans" presStyleCnt="0"/>
      <dgm:spPr/>
    </dgm:pt>
    <dgm:pt modelId="{63088CC0-C796-4EFF-9473-CEC28C62E3AF}" type="pres">
      <dgm:prSet presAssocID="{304D4253-10D5-41B6-8F13-3F597C97A713}" presName="compNode" presStyleCnt="0"/>
      <dgm:spPr/>
    </dgm:pt>
    <dgm:pt modelId="{0CCF138E-D792-4526-AA0B-5E68F4C39E1D}" type="pres">
      <dgm:prSet presAssocID="{304D4253-10D5-41B6-8F13-3F597C97A713}" presName="bgRect" presStyleLbl="bgShp" presStyleIdx="4" presStyleCnt="5"/>
      <dgm:spPr/>
    </dgm:pt>
    <dgm:pt modelId="{69162432-CC45-4562-B17F-A026E3FDC1EB}" type="pres">
      <dgm:prSet presAssocID="{304D4253-10D5-41B6-8F13-3F597C97A7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B526D78E-E192-4C51-BFC1-A79C72AE4F4D}" type="pres">
      <dgm:prSet presAssocID="{304D4253-10D5-41B6-8F13-3F597C97A713}" presName="spaceRect" presStyleCnt="0"/>
      <dgm:spPr/>
    </dgm:pt>
    <dgm:pt modelId="{235FD0D2-C067-4A99-89D7-D76134E7C28D}" type="pres">
      <dgm:prSet presAssocID="{304D4253-10D5-41B6-8F13-3F597C97A713}" presName="parTx" presStyleLbl="revTx" presStyleIdx="4" presStyleCnt="5">
        <dgm:presLayoutVars>
          <dgm:chMax val="0"/>
          <dgm:chPref val="0"/>
        </dgm:presLayoutVars>
      </dgm:prSet>
      <dgm:spPr/>
    </dgm:pt>
  </dgm:ptLst>
  <dgm:cxnLst>
    <dgm:cxn modelId="{ECFAB212-96AD-4EFD-86DE-E907DB50AB6C}" type="presOf" srcId="{E49F726B-6DFC-4F1F-BA59-BD3ED1AEB79C}" destId="{EE321A25-E582-4115-8C68-4DDD741C3DF7}" srcOrd="0" destOrd="0" presId="urn:microsoft.com/office/officeart/2018/2/layout/IconVerticalSolidList"/>
    <dgm:cxn modelId="{EC7ADB15-F683-4093-969A-7A8DF00D5202}" type="presOf" srcId="{82386459-E71F-444A-838F-A7216A621AF1}" destId="{7484E1FB-7116-483F-96FC-C25C61D089AE}" srcOrd="0" destOrd="0" presId="urn:microsoft.com/office/officeart/2018/2/layout/IconVerticalSolidList"/>
    <dgm:cxn modelId="{B672C617-3D65-4F63-BAE6-D7E65319604F}" type="presOf" srcId="{304D4253-10D5-41B6-8F13-3F597C97A713}" destId="{235FD0D2-C067-4A99-89D7-D76134E7C28D}" srcOrd="0" destOrd="0" presId="urn:microsoft.com/office/officeart/2018/2/layout/IconVerticalSolidList"/>
    <dgm:cxn modelId="{D3BB022B-4D39-48D9-8848-B88095954A9B}" srcId="{7CAF5D38-6180-4715-B689-7E1A9240707B}" destId="{E49F726B-6DFC-4F1F-BA59-BD3ED1AEB79C}" srcOrd="0" destOrd="0" parTransId="{AE370B8F-0741-43EA-A83F-0F28024EE4EB}" sibTransId="{6633C579-D7CD-49A5-8B26-C41F06F3CA0D}"/>
    <dgm:cxn modelId="{A047CC55-DAF4-4374-9FD7-0E241383CAAF}" srcId="{7CAF5D38-6180-4715-B689-7E1A9240707B}" destId="{82386459-E71F-444A-838F-A7216A621AF1}" srcOrd="3" destOrd="0" parTransId="{68A722EC-1B47-4043-89F7-C6DAD30E3A1B}" sibTransId="{16925451-8E22-4F76-BB25-8A23A0DEC5C1}"/>
    <dgm:cxn modelId="{D3455A5B-475B-4FB5-ACDB-12AA265EA927}" type="presOf" srcId="{6D8EDB73-BF53-4B19-ACF9-CF0780C96DCA}" destId="{181D3C92-DB2F-45B5-B7B9-E1898D4C3B7C}" srcOrd="0" destOrd="0" presId="urn:microsoft.com/office/officeart/2018/2/layout/IconVerticalSolidList"/>
    <dgm:cxn modelId="{1BF8A16A-64C7-4FAF-A138-6D3625C0F601}" srcId="{7CAF5D38-6180-4715-B689-7E1A9240707B}" destId="{82332351-08A2-4DF1-8E02-3AFA1F3E0D18}" srcOrd="1" destOrd="0" parTransId="{F0EDF049-EBD7-482A-8B56-462A9C9BE533}" sibTransId="{8359BB86-544D-4C91-A5F9-5AA859F1831C}"/>
    <dgm:cxn modelId="{3D2D9481-8A5E-4C76-8F07-12BFBF00C773}" srcId="{7CAF5D38-6180-4715-B689-7E1A9240707B}" destId="{304D4253-10D5-41B6-8F13-3F597C97A713}" srcOrd="4" destOrd="0" parTransId="{1E6E0E9A-D1EC-4B12-853E-B6D5C8EA7873}" sibTransId="{3A291DAD-1FFF-4EBB-995D-C89099A853CC}"/>
    <dgm:cxn modelId="{10E06F99-99AC-4D76-A104-ABE4931F897E}" type="presOf" srcId="{7CAF5D38-6180-4715-B689-7E1A9240707B}" destId="{880BE8D5-DB51-4E4B-B1C1-39944E4FA822}" srcOrd="0" destOrd="0" presId="urn:microsoft.com/office/officeart/2018/2/layout/IconVerticalSolidList"/>
    <dgm:cxn modelId="{D6EDADE6-7191-454A-A415-4BD115FD9948}" srcId="{7CAF5D38-6180-4715-B689-7E1A9240707B}" destId="{6D8EDB73-BF53-4B19-ACF9-CF0780C96DCA}" srcOrd="2" destOrd="0" parTransId="{A940C792-2850-49A6-B769-E252ACFE9B2F}" sibTransId="{6EBDD6E1-C510-4F1E-A582-2B6FBEA6531F}"/>
    <dgm:cxn modelId="{8A2004F3-552D-4E37-B6D0-AA30368741A1}" type="presOf" srcId="{82332351-08A2-4DF1-8E02-3AFA1F3E0D18}" destId="{EF52B5D4-96AA-47BF-9980-FB690A1F5A7D}" srcOrd="0" destOrd="0" presId="urn:microsoft.com/office/officeart/2018/2/layout/IconVerticalSolidList"/>
    <dgm:cxn modelId="{A0D9CB66-F6D4-4D77-8186-6BE5FA336C98}" type="presParOf" srcId="{880BE8D5-DB51-4E4B-B1C1-39944E4FA822}" destId="{8A284F0A-CD72-49CA-8B2E-CF5B113B5EF5}" srcOrd="0" destOrd="0" presId="urn:microsoft.com/office/officeart/2018/2/layout/IconVerticalSolidList"/>
    <dgm:cxn modelId="{C3EAC883-23EE-4186-9180-73777F885408}" type="presParOf" srcId="{8A284F0A-CD72-49CA-8B2E-CF5B113B5EF5}" destId="{2F4B5957-88ED-4868-8A1B-AC45D2B61037}" srcOrd="0" destOrd="0" presId="urn:microsoft.com/office/officeart/2018/2/layout/IconVerticalSolidList"/>
    <dgm:cxn modelId="{31538A63-D678-40EA-BFDE-7AF6DE26A273}" type="presParOf" srcId="{8A284F0A-CD72-49CA-8B2E-CF5B113B5EF5}" destId="{20A615E8-C9EF-49EF-A7EB-AAFCD27BC389}" srcOrd="1" destOrd="0" presId="urn:microsoft.com/office/officeart/2018/2/layout/IconVerticalSolidList"/>
    <dgm:cxn modelId="{7CFACBD8-7A3B-4D2E-BF3C-7D808AB39FC2}" type="presParOf" srcId="{8A284F0A-CD72-49CA-8B2E-CF5B113B5EF5}" destId="{8A1E5ABA-0597-4AF9-B977-069BC08833E9}" srcOrd="2" destOrd="0" presId="urn:microsoft.com/office/officeart/2018/2/layout/IconVerticalSolidList"/>
    <dgm:cxn modelId="{D3C3D70E-2482-44F0-AF8F-9A4EDEC5C27F}" type="presParOf" srcId="{8A284F0A-CD72-49CA-8B2E-CF5B113B5EF5}" destId="{EE321A25-E582-4115-8C68-4DDD741C3DF7}" srcOrd="3" destOrd="0" presId="urn:microsoft.com/office/officeart/2018/2/layout/IconVerticalSolidList"/>
    <dgm:cxn modelId="{B86B4319-4E1D-4FF4-90C6-EA68469CBB18}" type="presParOf" srcId="{880BE8D5-DB51-4E4B-B1C1-39944E4FA822}" destId="{0768EFC4-6BC6-4F52-8E80-0C579928BDE3}" srcOrd="1" destOrd="0" presId="urn:microsoft.com/office/officeart/2018/2/layout/IconVerticalSolidList"/>
    <dgm:cxn modelId="{C6DBF257-C314-4A85-966E-3773716215BC}" type="presParOf" srcId="{880BE8D5-DB51-4E4B-B1C1-39944E4FA822}" destId="{6E10CF9F-2844-47A4-BBAE-A7990E200A84}" srcOrd="2" destOrd="0" presId="urn:microsoft.com/office/officeart/2018/2/layout/IconVerticalSolidList"/>
    <dgm:cxn modelId="{4122E2CB-C20C-42CF-BC83-F59BD42F935E}" type="presParOf" srcId="{6E10CF9F-2844-47A4-BBAE-A7990E200A84}" destId="{27CAC63C-322C-42E8-857F-D5629D09B2B8}" srcOrd="0" destOrd="0" presId="urn:microsoft.com/office/officeart/2018/2/layout/IconVerticalSolidList"/>
    <dgm:cxn modelId="{6E4136C0-7797-4454-978C-BD06FD84F0C0}" type="presParOf" srcId="{6E10CF9F-2844-47A4-BBAE-A7990E200A84}" destId="{02456C63-46C2-4E16-8D0B-7567BCA8598E}" srcOrd="1" destOrd="0" presId="urn:microsoft.com/office/officeart/2018/2/layout/IconVerticalSolidList"/>
    <dgm:cxn modelId="{B12C154F-5FFD-4318-B839-98BEB4E441AA}" type="presParOf" srcId="{6E10CF9F-2844-47A4-BBAE-A7990E200A84}" destId="{3C02B82E-3AAB-42DE-9A2C-97E951B87644}" srcOrd="2" destOrd="0" presId="urn:microsoft.com/office/officeart/2018/2/layout/IconVerticalSolidList"/>
    <dgm:cxn modelId="{D8B51F9E-4F7F-4965-8271-B52A2645F88F}" type="presParOf" srcId="{6E10CF9F-2844-47A4-BBAE-A7990E200A84}" destId="{EF52B5D4-96AA-47BF-9980-FB690A1F5A7D}" srcOrd="3" destOrd="0" presId="urn:microsoft.com/office/officeart/2018/2/layout/IconVerticalSolidList"/>
    <dgm:cxn modelId="{21E31E60-E746-4E12-8840-3660B802E002}" type="presParOf" srcId="{880BE8D5-DB51-4E4B-B1C1-39944E4FA822}" destId="{B9209CED-0CC6-4CBA-B21B-DD630774E977}" srcOrd="3" destOrd="0" presId="urn:microsoft.com/office/officeart/2018/2/layout/IconVerticalSolidList"/>
    <dgm:cxn modelId="{4EB5804E-C242-4FEA-AC13-3D5D14991CA9}" type="presParOf" srcId="{880BE8D5-DB51-4E4B-B1C1-39944E4FA822}" destId="{900E77E6-45DD-4ACD-92EA-60B350B8F2A5}" srcOrd="4" destOrd="0" presId="urn:microsoft.com/office/officeart/2018/2/layout/IconVerticalSolidList"/>
    <dgm:cxn modelId="{07CF6531-A48F-4E97-9884-97830ACA6D1F}" type="presParOf" srcId="{900E77E6-45DD-4ACD-92EA-60B350B8F2A5}" destId="{4EAA5774-6C36-478F-8AB0-560F53771EEC}" srcOrd="0" destOrd="0" presId="urn:microsoft.com/office/officeart/2018/2/layout/IconVerticalSolidList"/>
    <dgm:cxn modelId="{4BE652F0-762B-4A08-AABC-C92D654114D5}" type="presParOf" srcId="{900E77E6-45DD-4ACD-92EA-60B350B8F2A5}" destId="{66A22D37-FE38-475D-B0E1-F6E42C3E0F8B}" srcOrd="1" destOrd="0" presId="urn:microsoft.com/office/officeart/2018/2/layout/IconVerticalSolidList"/>
    <dgm:cxn modelId="{018EEB6E-BA5A-49CB-9CC2-7215A59D7521}" type="presParOf" srcId="{900E77E6-45DD-4ACD-92EA-60B350B8F2A5}" destId="{37E1D475-3427-4682-BAEA-98DF6C462DAF}" srcOrd="2" destOrd="0" presId="urn:microsoft.com/office/officeart/2018/2/layout/IconVerticalSolidList"/>
    <dgm:cxn modelId="{3B30E2C0-ABC3-44F5-BEDE-C4D2EC877E40}" type="presParOf" srcId="{900E77E6-45DD-4ACD-92EA-60B350B8F2A5}" destId="{181D3C92-DB2F-45B5-B7B9-E1898D4C3B7C}" srcOrd="3" destOrd="0" presId="urn:microsoft.com/office/officeart/2018/2/layout/IconVerticalSolidList"/>
    <dgm:cxn modelId="{BF7C0873-A697-4C34-BD89-4241C94B327F}" type="presParOf" srcId="{880BE8D5-DB51-4E4B-B1C1-39944E4FA822}" destId="{88960020-1491-4BBF-B602-442326B59055}" srcOrd="5" destOrd="0" presId="urn:microsoft.com/office/officeart/2018/2/layout/IconVerticalSolidList"/>
    <dgm:cxn modelId="{DB327EE0-02F5-41C6-BE5D-51D7AF9264F5}" type="presParOf" srcId="{880BE8D5-DB51-4E4B-B1C1-39944E4FA822}" destId="{06C28296-9248-4EC2-9E51-72553D78BF36}" srcOrd="6" destOrd="0" presId="urn:microsoft.com/office/officeart/2018/2/layout/IconVerticalSolidList"/>
    <dgm:cxn modelId="{E9389C31-1F96-4F5B-807E-1E0FB7FA9326}" type="presParOf" srcId="{06C28296-9248-4EC2-9E51-72553D78BF36}" destId="{BBEA9E1D-EE26-4465-A60A-19C4A5ADC70C}" srcOrd="0" destOrd="0" presId="urn:microsoft.com/office/officeart/2018/2/layout/IconVerticalSolidList"/>
    <dgm:cxn modelId="{EECB12D7-127F-40C5-848C-A97AEB76D069}" type="presParOf" srcId="{06C28296-9248-4EC2-9E51-72553D78BF36}" destId="{4478DD24-8C0C-4FED-BBEE-43A1D339177E}" srcOrd="1" destOrd="0" presId="urn:microsoft.com/office/officeart/2018/2/layout/IconVerticalSolidList"/>
    <dgm:cxn modelId="{E19DBD83-90DC-4E02-8786-4ED3D078BA80}" type="presParOf" srcId="{06C28296-9248-4EC2-9E51-72553D78BF36}" destId="{6BE41EE5-C08A-4E13-9D3E-C198D087BF78}" srcOrd="2" destOrd="0" presId="urn:microsoft.com/office/officeart/2018/2/layout/IconVerticalSolidList"/>
    <dgm:cxn modelId="{146EFB8A-C331-4536-AD90-37D5E59C9848}" type="presParOf" srcId="{06C28296-9248-4EC2-9E51-72553D78BF36}" destId="{7484E1FB-7116-483F-96FC-C25C61D089AE}" srcOrd="3" destOrd="0" presId="urn:microsoft.com/office/officeart/2018/2/layout/IconVerticalSolidList"/>
    <dgm:cxn modelId="{9115CC45-48D7-44AD-A4D6-69EA3E838EA6}" type="presParOf" srcId="{880BE8D5-DB51-4E4B-B1C1-39944E4FA822}" destId="{E6392212-1AE0-40CB-A553-E9AEA06507B1}" srcOrd="7" destOrd="0" presId="urn:microsoft.com/office/officeart/2018/2/layout/IconVerticalSolidList"/>
    <dgm:cxn modelId="{4FBC437D-7AFA-45FF-83D9-68B4842FB488}" type="presParOf" srcId="{880BE8D5-DB51-4E4B-B1C1-39944E4FA822}" destId="{63088CC0-C796-4EFF-9473-CEC28C62E3AF}" srcOrd="8" destOrd="0" presId="urn:microsoft.com/office/officeart/2018/2/layout/IconVerticalSolidList"/>
    <dgm:cxn modelId="{97284F0E-BCAE-47A3-A60A-06523F3F8CA8}" type="presParOf" srcId="{63088CC0-C796-4EFF-9473-CEC28C62E3AF}" destId="{0CCF138E-D792-4526-AA0B-5E68F4C39E1D}" srcOrd="0" destOrd="0" presId="urn:microsoft.com/office/officeart/2018/2/layout/IconVerticalSolidList"/>
    <dgm:cxn modelId="{A2045FF1-5A02-40C2-8ED7-2780181EA4E7}" type="presParOf" srcId="{63088CC0-C796-4EFF-9473-CEC28C62E3AF}" destId="{69162432-CC45-4562-B17F-A026E3FDC1EB}" srcOrd="1" destOrd="0" presId="urn:microsoft.com/office/officeart/2018/2/layout/IconVerticalSolidList"/>
    <dgm:cxn modelId="{A4826E1C-A64D-4B70-83F9-D33323CEBAB7}" type="presParOf" srcId="{63088CC0-C796-4EFF-9473-CEC28C62E3AF}" destId="{B526D78E-E192-4C51-BFC1-A79C72AE4F4D}" srcOrd="2" destOrd="0" presId="urn:microsoft.com/office/officeart/2018/2/layout/IconVerticalSolidList"/>
    <dgm:cxn modelId="{1764CEB9-05E5-43E8-AA4B-636C8DCD14E7}" type="presParOf" srcId="{63088CC0-C796-4EFF-9473-CEC28C62E3AF}" destId="{235FD0D2-C067-4A99-89D7-D76134E7C2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D0670-AAD5-CA4E-BAE0-8D8DCE79CF77}">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DA67F-DC63-6B49-AB42-F4DB6A748D0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How the ARIMA/</a:t>
          </a:r>
          <a:r>
            <a:rPr lang="en-US" sz="3100" kern="1200" dirty="0" err="1"/>
            <a:t>SARIMA</a:t>
          </a:r>
          <a:r>
            <a:rPr lang="en-US" sz="3100" kern="1200" dirty="0"/>
            <a:t> model works? </a:t>
          </a:r>
        </a:p>
      </dsp:txBody>
      <dsp:txXfrm>
        <a:off x="0" y="675"/>
        <a:ext cx="6900512" cy="1106957"/>
      </dsp:txXfrm>
    </dsp:sp>
    <dsp:sp modelId="{CE92291C-B465-E947-A27D-E1B74EAD8F7F}">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F9683-CFB9-6E43-8B70-2CCB688B5BCC}">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dirty="0"/>
            <a:t>Components of the ARIMA/</a:t>
          </a:r>
          <a:r>
            <a:rPr lang="en-US" sz="3100" i="1" kern="1200" dirty="0" err="1"/>
            <a:t>SARIMA</a:t>
          </a:r>
          <a:r>
            <a:rPr lang="en-US" sz="3100" i="1" kern="1200" dirty="0"/>
            <a:t> model</a:t>
          </a:r>
          <a:endParaRPr lang="en-US" sz="3100" kern="1200" dirty="0"/>
        </a:p>
      </dsp:txBody>
      <dsp:txXfrm>
        <a:off x="0" y="1107633"/>
        <a:ext cx="6900512" cy="1106957"/>
      </dsp:txXfrm>
    </dsp:sp>
    <dsp:sp modelId="{BD053873-59EF-124B-A059-552D97910436}">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44A09-94F0-0342-8533-72D3FC92A44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check for stationarity</a:t>
          </a:r>
          <a:endParaRPr lang="en-US" sz="3100" kern="1200"/>
        </a:p>
      </dsp:txBody>
      <dsp:txXfrm>
        <a:off x="0" y="2214591"/>
        <a:ext cx="6900512" cy="1106957"/>
      </dsp:txXfrm>
    </dsp:sp>
    <dsp:sp modelId="{7F8D967C-B437-E641-828F-95591E5D8E2C}">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A3B9A-0E30-7F43-823E-650BACE9F547}">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Implementing Augmented Dickey-Fuller test </a:t>
          </a:r>
          <a:endParaRPr lang="en-US" sz="3100" kern="1200"/>
        </a:p>
      </dsp:txBody>
      <dsp:txXfrm>
        <a:off x="0" y="3321549"/>
        <a:ext cx="6900512" cy="1106957"/>
      </dsp:txXfrm>
    </dsp:sp>
    <dsp:sp modelId="{F3B0EEEB-709E-634D-AB3C-5716161641C2}">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117A2-8DD0-B242-A476-C39C9523A16D}">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1" kern="1200"/>
            <a:t>Training/testing the ARIMA/SARIMA model</a:t>
          </a:r>
          <a:r>
            <a:rPr lang="en-US" sz="3100" kern="1200"/>
            <a:t> </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B5957-88ED-4868-8A1B-AC45D2B61037}">
      <dsp:nvSpPr>
        <dsp:cNvPr id="0" name=""/>
        <dsp:cNvSpPr/>
      </dsp:nvSpPr>
      <dsp:spPr>
        <a:xfrm>
          <a:off x="0" y="3399"/>
          <a:ext cx="8318679"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615E8-C9EF-49EF-A7EB-AAFCD27BC389}">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21A25-E582-4115-8C68-4DDD741C3DF7}">
      <dsp:nvSpPr>
        <dsp:cNvPr id="0" name=""/>
        <dsp:cNvSpPr/>
      </dsp:nvSpPr>
      <dsp:spPr>
        <a:xfrm>
          <a:off x="836323" y="3399"/>
          <a:ext cx="7482355"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Forecasting is to predict the future values the series is going to take.</a:t>
          </a:r>
        </a:p>
      </dsp:txBody>
      <dsp:txXfrm>
        <a:off x="836323" y="3399"/>
        <a:ext cx="7482355" cy="724089"/>
      </dsp:txXfrm>
    </dsp:sp>
    <dsp:sp modelId="{27CAC63C-322C-42E8-857F-D5629D09B2B8}">
      <dsp:nvSpPr>
        <dsp:cNvPr id="0" name=""/>
        <dsp:cNvSpPr/>
      </dsp:nvSpPr>
      <dsp:spPr>
        <a:xfrm>
          <a:off x="0" y="908511"/>
          <a:ext cx="8318679"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56C63-46C2-4E16-8D0B-7567BCA8598E}">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2B5D4-96AA-47BF-9980-FB690A1F5A7D}">
      <dsp:nvSpPr>
        <dsp:cNvPr id="0" name=""/>
        <dsp:cNvSpPr/>
      </dsp:nvSpPr>
      <dsp:spPr>
        <a:xfrm>
          <a:off x="836323" y="908511"/>
          <a:ext cx="7482355"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Forecasting a time series (like demand and sales) is often of tremendous commercial value.</a:t>
          </a:r>
        </a:p>
      </dsp:txBody>
      <dsp:txXfrm>
        <a:off x="836323" y="908511"/>
        <a:ext cx="7482355" cy="724089"/>
      </dsp:txXfrm>
    </dsp:sp>
    <dsp:sp modelId="{4EAA5774-6C36-478F-8AB0-560F53771EEC}">
      <dsp:nvSpPr>
        <dsp:cNvPr id="0" name=""/>
        <dsp:cNvSpPr/>
      </dsp:nvSpPr>
      <dsp:spPr>
        <a:xfrm>
          <a:off x="0" y="1813624"/>
          <a:ext cx="8318679"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22D37-FE38-475D-B0E1-F6E42C3E0F8B}">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D3C92-DB2F-45B5-B7B9-E1898D4C3B7C}">
      <dsp:nvSpPr>
        <dsp:cNvPr id="0" name=""/>
        <dsp:cNvSpPr/>
      </dsp:nvSpPr>
      <dsp:spPr>
        <a:xfrm>
          <a:off x="836323" y="1813624"/>
          <a:ext cx="7482355"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In most manufacturing companies, it drives the fundamental business planning, procurement and production activities. </a:t>
          </a:r>
        </a:p>
      </dsp:txBody>
      <dsp:txXfrm>
        <a:off x="836323" y="1813624"/>
        <a:ext cx="7482355" cy="724089"/>
      </dsp:txXfrm>
    </dsp:sp>
    <dsp:sp modelId="{BBEA9E1D-EE26-4465-A60A-19C4A5ADC70C}">
      <dsp:nvSpPr>
        <dsp:cNvPr id="0" name=""/>
        <dsp:cNvSpPr/>
      </dsp:nvSpPr>
      <dsp:spPr>
        <a:xfrm>
          <a:off x="0" y="2718736"/>
          <a:ext cx="8318679"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8DD24-8C0C-4FED-BBEE-43A1D339177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4E1FB-7116-483F-96FC-C25C61D089AE}">
      <dsp:nvSpPr>
        <dsp:cNvPr id="0" name=""/>
        <dsp:cNvSpPr/>
      </dsp:nvSpPr>
      <dsp:spPr>
        <a:xfrm>
          <a:off x="836323" y="2718736"/>
          <a:ext cx="7482355"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Any errors in the forecasts will ripple down throughout the supply chain or any business context for that matter. </a:t>
          </a:r>
        </a:p>
      </dsp:txBody>
      <dsp:txXfrm>
        <a:off x="836323" y="2718736"/>
        <a:ext cx="7482355" cy="724089"/>
      </dsp:txXfrm>
    </dsp:sp>
    <dsp:sp modelId="{0CCF138E-D792-4526-AA0B-5E68F4C39E1D}">
      <dsp:nvSpPr>
        <dsp:cNvPr id="0" name=""/>
        <dsp:cNvSpPr/>
      </dsp:nvSpPr>
      <dsp:spPr>
        <a:xfrm>
          <a:off x="0" y="3623848"/>
          <a:ext cx="8318679"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62432-CC45-4562-B17F-A026E3FDC1EB}">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FD0D2-C067-4A99-89D7-D76134E7C28D}">
      <dsp:nvSpPr>
        <dsp:cNvPr id="0" name=""/>
        <dsp:cNvSpPr/>
      </dsp:nvSpPr>
      <dsp:spPr>
        <a:xfrm>
          <a:off x="836323" y="3623848"/>
          <a:ext cx="7482355"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So it’s important to get the forecasts accurate in order to save on costs and is critical to success.</a:t>
          </a:r>
        </a:p>
      </dsp:txBody>
      <dsp:txXfrm>
        <a:off x="836323" y="3623848"/>
        <a:ext cx="7482355" cy="7240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4A0AC-29D3-4B7C-B5F9-7BAF4732CD16}" type="datetimeFigureOut">
              <a:rPr lang="en-PK" smtClean="0"/>
              <a:t>8/17/22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725C3-30EB-4C21-B47B-1684EA581DFE}" type="slidenum">
              <a:rPr lang="en-PK" smtClean="0"/>
              <a:t>‹#›</a:t>
            </a:fld>
            <a:endParaRPr lang="en-PK"/>
          </a:p>
        </p:txBody>
      </p:sp>
    </p:spTree>
    <p:extLst>
      <p:ext uri="{BB962C8B-B14F-4D97-AF65-F5344CB8AC3E}">
        <p14:creationId xmlns:p14="http://schemas.microsoft.com/office/powerpoint/2010/main" val="324236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60F5-92A9-D340-8747-D7C871F40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3D70E-9FAE-1546-95EA-A2AC96085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E97A9-20DE-4647-89D3-863396DD2E07}"/>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501B7F63-40E4-2C41-A519-9A5EAF44EC73}"/>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9574D1E6-4497-434C-8098-ED2AD2F2F070}"/>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25664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6ED4-093B-B644-AEEF-DF1DBC6DAA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430B4-382A-DC46-A132-097F71FBC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94409-E18D-9F47-8B8B-FF431422925D}"/>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5849F82-C5A3-CD41-8377-A6BA6C314BB4}"/>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53A8D767-A4E9-6347-8C85-551D0411D67B}"/>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32004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4B68B-0526-C840-8B5E-5A768563F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FB4F5-29CB-BB4C-9E8E-B113A216E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63326-27BD-FF41-9C7F-CC1417AD3661}"/>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E2FB0C4-9417-D542-931A-6E74ED4F8E2D}"/>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3E7F7277-E119-AE48-A495-4F7F9EB54139}"/>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702393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D9E9-78AB-8A4C-AA5C-B93A1A87A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122FBE-D6F1-5F4F-9850-27F408E54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C0C5E-7F19-D94E-8DE0-87B2F64CAEB1}"/>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7328FDB1-84F7-5647-A6FA-A76A4FA44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48EB-A8C8-C041-9FC1-49BEEB357C4B}"/>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269924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1030-E493-8A4E-BD59-9BFDB294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67F7B-F810-2049-B6F0-A26873BB9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3021E-8F12-4947-970C-1BF5A661CBC9}"/>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0C1A10EB-D70D-5846-9D56-889090111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F80E9-5C11-D048-9A48-E61EB63C7883}"/>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284697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D6D3-EA49-B649-9DDE-2A7535710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C808A7-36B9-934D-A35A-0AA41F8BE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0D3779-FF25-2C49-A6E1-68891D1EDE1D}"/>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364D513D-89C5-6D47-B716-E4332734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04DFA-6363-6D44-A769-1416C8911C00}"/>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390048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1F81-049F-DB41-A808-D66714B43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0E844-D7EA-B44F-803E-A934E8665F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514BB-594D-8942-8085-83D6694D8E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A0151F-4376-A246-8D37-CB8D239A4037}"/>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6" name="Footer Placeholder 5">
            <a:extLst>
              <a:ext uri="{FF2B5EF4-FFF2-40B4-BE49-F238E27FC236}">
                <a16:creationId xmlns:a16="http://schemas.microsoft.com/office/drawing/2014/main" id="{BAA9B2A2-2262-2E40-BAA1-A29A3B555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A9227-E4B9-D44A-88E2-25C3541433C4}"/>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139288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832-B29B-B746-9A09-4EC8A4486D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86EDC-FFDC-4042-94FD-37832363B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60982-781F-2246-A7CA-4CDC06520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D8AFE2-4FDC-794B-AE01-559CB7A11F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ACA7-DE4C-5F44-BD44-CF4CA2D41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53E1A-92B6-0C46-B55A-45EC357DF160}"/>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8" name="Footer Placeholder 7">
            <a:extLst>
              <a:ext uri="{FF2B5EF4-FFF2-40B4-BE49-F238E27FC236}">
                <a16:creationId xmlns:a16="http://schemas.microsoft.com/office/drawing/2014/main" id="{1557F719-D89E-8645-B2A5-EE0CECF0D0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72050-AB92-734B-A632-F0E6B5A91EDC}"/>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275711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AE06-2FEC-7740-8BFF-517353F730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BC815-DE8E-154C-B7EE-91E18F6C7303}"/>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4" name="Footer Placeholder 3">
            <a:extLst>
              <a:ext uri="{FF2B5EF4-FFF2-40B4-BE49-F238E27FC236}">
                <a16:creationId xmlns:a16="http://schemas.microsoft.com/office/drawing/2014/main" id="{86AB3580-7D15-924F-A3CD-0DEA75CF9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BE49A4-38DB-904F-A30F-0256ABB21213}"/>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584931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A29C6-9275-5342-9503-7B5A3DA03A2C}"/>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3" name="Footer Placeholder 2">
            <a:extLst>
              <a:ext uri="{FF2B5EF4-FFF2-40B4-BE49-F238E27FC236}">
                <a16:creationId xmlns:a16="http://schemas.microsoft.com/office/drawing/2014/main" id="{C90C5E0E-A7C4-2C4D-A3DF-BCF0B15C3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3D8CEC-B6C9-1648-A99B-07467D959A8C}"/>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203955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F9F5-52E4-9B40-B8C2-C0AAFC10B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F5D7C-0D1C-D84F-BF7B-86BFDF2B2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2F826-A370-1243-8FA7-2DAE87943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E98793-2A1D-B645-86FA-9A1DBEB500A4}"/>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6" name="Footer Placeholder 5">
            <a:extLst>
              <a:ext uri="{FF2B5EF4-FFF2-40B4-BE49-F238E27FC236}">
                <a16:creationId xmlns:a16="http://schemas.microsoft.com/office/drawing/2014/main" id="{45734367-4593-6A47-9542-FD6D061A7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C0CD9-71E6-D943-BB58-D3C63AE1B320}"/>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1963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DDD8-A263-C840-B611-8FC46C7CA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23AC0-B202-7245-89E9-E488775DD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38BB4-15F0-4445-AF29-8DC08230FFAC}"/>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5DF73DBB-1A40-DB42-BB88-7C8B058D40D4}"/>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00A9CBD2-50E5-DC47-BB46-F0B760894AD9}"/>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720903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A84F-E5B2-BE4E-B3C4-C5A797052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32EC1-2102-BC49-876F-569E66115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276171-C00D-4945-8110-CFF4724EC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90283-FA18-4147-807E-3B5A5A62D9FA}"/>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6" name="Footer Placeholder 5">
            <a:extLst>
              <a:ext uri="{FF2B5EF4-FFF2-40B4-BE49-F238E27FC236}">
                <a16:creationId xmlns:a16="http://schemas.microsoft.com/office/drawing/2014/main" id="{B3C13B1A-C25E-284C-81A3-C16BF26BE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3A5E4-2906-9C42-8405-B878326C27EF}"/>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3447699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0B61-0ACB-5A49-BBB6-5ECD064D5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DFF633-9D97-B243-8D17-310BC6EFD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B9FC6-15F0-D940-B33F-C6572C7142AC}"/>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627DD688-F3A0-1748-AF94-78BF8BAF6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17B7C-4CD6-BB4C-B373-BE3F8F75CA3B}"/>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1913772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84FA3-4E9A-034E-BDDB-45866FD49A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B7F33-1B3E-9240-AB81-273BE02805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AEB3A-8D6F-D544-86FE-2205DC0F09FE}"/>
              </a:ext>
            </a:extLst>
          </p:cNvPr>
          <p:cNvSpPr>
            <a:spLocks noGrp="1"/>
          </p:cNvSpPr>
          <p:nvPr>
            <p:ph type="dt" sz="half" idx="10"/>
          </p:nvPr>
        </p:nvSpPr>
        <p:spPr/>
        <p:txBody>
          <a:body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6D067B75-059B-7246-9643-10017B654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4B6BE-940F-BD4C-9503-73C59A754B4D}"/>
              </a:ext>
            </a:extLst>
          </p:cNvPr>
          <p:cNvSpPr>
            <a:spLocks noGrp="1"/>
          </p:cNvSpPr>
          <p:nvPr>
            <p:ph type="sldNum" sz="quarter" idx="12"/>
          </p:nvPr>
        </p:nvSpPr>
        <p:spPr/>
        <p:txBody>
          <a:bodyPr/>
          <a:lstStyle/>
          <a:p>
            <a:fld id="{06FE74D2-9457-4349-8F9B-11600C51B43B}" type="slidenum">
              <a:rPr lang="en-US" smtClean="0"/>
              <a:t>‹#›</a:t>
            </a:fld>
            <a:endParaRPr lang="en-US"/>
          </a:p>
        </p:txBody>
      </p:sp>
    </p:spTree>
    <p:extLst>
      <p:ext uri="{BB962C8B-B14F-4D97-AF65-F5344CB8AC3E}">
        <p14:creationId xmlns:p14="http://schemas.microsoft.com/office/powerpoint/2010/main" val="285349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FAFB-638D-664D-BC2F-E17B7D5CA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FAAFF-2E08-5742-8211-310081E47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8CFF6-E1C1-7240-8801-01DA2238B9CB}"/>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FD21036-FC85-8346-8BE4-C5558C3A5631}"/>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1F6225FD-0423-AD4B-A715-D23DDD9B45E6}"/>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96527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8F7E-70EF-2844-904B-8225C9418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E8664-3C04-774A-AEA3-8923F2E02F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387E54-399B-6242-BBD2-B43E00FF4D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7BC643-CFA6-044A-9C35-85D3EC9AD2B4}"/>
              </a:ext>
            </a:extLst>
          </p:cNvPr>
          <p:cNvSpPr>
            <a:spLocks noGrp="1"/>
          </p:cNvSpPr>
          <p:nvPr>
            <p:ph type="dt" sz="half" idx="10"/>
          </p:nvPr>
        </p:nvSpPr>
        <p:spPr/>
        <p:txBody>
          <a:bodyPr/>
          <a:lstStyle/>
          <a:p>
            <a:r>
              <a:rPr lang="en-US"/>
              <a:t>15/8/2022</a:t>
            </a:r>
          </a:p>
        </p:txBody>
      </p:sp>
      <p:sp>
        <p:nvSpPr>
          <p:cNvPr id="6" name="Footer Placeholder 5">
            <a:extLst>
              <a:ext uri="{FF2B5EF4-FFF2-40B4-BE49-F238E27FC236}">
                <a16:creationId xmlns:a16="http://schemas.microsoft.com/office/drawing/2014/main" id="{D35F29A4-D18A-3348-AB0B-BD4FB2491A47}"/>
              </a:ext>
            </a:extLst>
          </p:cNvPr>
          <p:cNvSpPr>
            <a:spLocks noGrp="1"/>
          </p:cNvSpPr>
          <p:nvPr>
            <p:ph type="ftr" sz="quarter" idx="11"/>
          </p:nvPr>
        </p:nvSpPr>
        <p:spPr/>
        <p:txBody>
          <a:bodyPr/>
          <a:lstStyle/>
          <a:p>
            <a:r>
              <a:rPr lang="en-US"/>
              <a:t>imran.muet@gmail.com</a:t>
            </a:r>
          </a:p>
        </p:txBody>
      </p:sp>
      <p:sp>
        <p:nvSpPr>
          <p:cNvPr id="7" name="Slide Number Placeholder 6">
            <a:extLst>
              <a:ext uri="{FF2B5EF4-FFF2-40B4-BE49-F238E27FC236}">
                <a16:creationId xmlns:a16="http://schemas.microsoft.com/office/drawing/2014/main" id="{674ADD10-566A-A94E-9C51-44E6399DC6DD}"/>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282828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10C-DAB5-9C42-AC00-B082D3B435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B6D284-66A4-BB4F-B464-C466DD380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CDE68-9328-3644-83F1-4E773D41D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71284D-6F57-064A-9BF0-D97DEEEAF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FF55C-A4CE-2647-A3B7-672423AC9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E6EAC-2C00-4045-84A1-5E234EE0F150}"/>
              </a:ext>
            </a:extLst>
          </p:cNvPr>
          <p:cNvSpPr>
            <a:spLocks noGrp="1"/>
          </p:cNvSpPr>
          <p:nvPr>
            <p:ph type="dt" sz="half" idx="10"/>
          </p:nvPr>
        </p:nvSpPr>
        <p:spPr/>
        <p:txBody>
          <a:bodyPr/>
          <a:lstStyle/>
          <a:p>
            <a:r>
              <a:rPr lang="en-US"/>
              <a:t>15/8/2022</a:t>
            </a:r>
          </a:p>
        </p:txBody>
      </p:sp>
      <p:sp>
        <p:nvSpPr>
          <p:cNvPr id="8" name="Footer Placeholder 7">
            <a:extLst>
              <a:ext uri="{FF2B5EF4-FFF2-40B4-BE49-F238E27FC236}">
                <a16:creationId xmlns:a16="http://schemas.microsoft.com/office/drawing/2014/main" id="{32A15868-168D-0E4F-B3EC-A492C7FD562A}"/>
              </a:ext>
            </a:extLst>
          </p:cNvPr>
          <p:cNvSpPr>
            <a:spLocks noGrp="1"/>
          </p:cNvSpPr>
          <p:nvPr>
            <p:ph type="ftr" sz="quarter" idx="11"/>
          </p:nvPr>
        </p:nvSpPr>
        <p:spPr/>
        <p:txBody>
          <a:bodyPr/>
          <a:lstStyle/>
          <a:p>
            <a:r>
              <a:rPr lang="en-US"/>
              <a:t>imran.muet@gmail.com</a:t>
            </a:r>
          </a:p>
        </p:txBody>
      </p:sp>
      <p:sp>
        <p:nvSpPr>
          <p:cNvPr id="9" name="Slide Number Placeholder 8">
            <a:extLst>
              <a:ext uri="{FF2B5EF4-FFF2-40B4-BE49-F238E27FC236}">
                <a16:creationId xmlns:a16="http://schemas.microsoft.com/office/drawing/2014/main" id="{421C2FC3-37F6-C54F-A229-752B182A3CB8}"/>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310753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0307-7D6F-8D47-A9F0-945F26079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6E2AE-5F42-0B4E-8FD7-DC8928D5DBD1}"/>
              </a:ext>
            </a:extLst>
          </p:cNvPr>
          <p:cNvSpPr>
            <a:spLocks noGrp="1"/>
          </p:cNvSpPr>
          <p:nvPr>
            <p:ph type="dt" sz="half" idx="10"/>
          </p:nvPr>
        </p:nvSpPr>
        <p:spPr/>
        <p:txBody>
          <a:bodyPr/>
          <a:lstStyle/>
          <a:p>
            <a:r>
              <a:rPr lang="en-US"/>
              <a:t>15/8/2022</a:t>
            </a:r>
          </a:p>
        </p:txBody>
      </p:sp>
      <p:sp>
        <p:nvSpPr>
          <p:cNvPr id="4" name="Footer Placeholder 3">
            <a:extLst>
              <a:ext uri="{FF2B5EF4-FFF2-40B4-BE49-F238E27FC236}">
                <a16:creationId xmlns:a16="http://schemas.microsoft.com/office/drawing/2014/main" id="{EA24652B-1075-824B-84C8-162AA48C75A8}"/>
              </a:ext>
            </a:extLst>
          </p:cNvPr>
          <p:cNvSpPr>
            <a:spLocks noGrp="1"/>
          </p:cNvSpPr>
          <p:nvPr>
            <p:ph type="ftr" sz="quarter" idx="11"/>
          </p:nvPr>
        </p:nvSpPr>
        <p:spPr/>
        <p:txBody>
          <a:bodyPr/>
          <a:lstStyle/>
          <a:p>
            <a:r>
              <a:rPr lang="en-US"/>
              <a:t>imran.muet@gmail.com</a:t>
            </a:r>
          </a:p>
        </p:txBody>
      </p:sp>
      <p:sp>
        <p:nvSpPr>
          <p:cNvPr id="5" name="Slide Number Placeholder 4">
            <a:extLst>
              <a:ext uri="{FF2B5EF4-FFF2-40B4-BE49-F238E27FC236}">
                <a16:creationId xmlns:a16="http://schemas.microsoft.com/office/drawing/2014/main" id="{711449A2-2284-8040-8EC8-84A9B3D63FC4}"/>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344792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CF045-F988-2F4E-85CF-4A6467DC431B}"/>
              </a:ext>
            </a:extLst>
          </p:cNvPr>
          <p:cNvSpPr>
            <a:spLocks noGrp="1"/>
          </p:cNvSpPr>
          <p:nvPr>
            <p:ph type="dt" sz="half" idx="10"/>
          </p:nvPr>
        </p:nvSpPr>
        <p:spPr/>
        <p:txBody>
          <a:bodyPr/>
          <a:lstStyle/>
          <a:p>
            <a:r>
              <a:rPr lang="en-US"/>
              <a:t>15/8/2022</a:t>
            </a:r>
          </a:p>
        </p:txBody>
      </p:sp>
      <p:sp>
        <p:nvSpPr>
          <p:cNvPr id="3" name="Footer Placeholder 2">
            <a:extLst>
              <a:ext uri="{FF2B5EF4-FFF2-40B4-BE49-F238E27FC236}">
                <a16:creationId xmlns:a16="http://schemas.microsoft.com/office/drawing/2014/main" id="{D23723D9-C7CC-6149-9C76-4FD6AA90A22B}"/>
              </a:ext>
            </a:extLst>
          </p:cNvPr>
          <p:cNvSpPr>
            <a:spLocks noGrp="1"/>
          </p:cNvSpPr>
          <p:nvPr>
            <p:ph type="ftr" sz="quarter" idx="11"/>
          </p:nvPr>
        </p:nvSpPr>
        <p:spPr/>
        <p:txBody>
          <a:bodyPr/>
          <a:lstStyle/>
          <a:p>
            <a:r>
              <a:rPr lang="en-US"/>
              <a:t>imran.muet@gmail.com</a:t>
            </a:r>
          </a:p>
        </p:txBody>
      </p:sp>
      <p:sp>
        <p:nvSpPr>
          <p:cNvPr id="4" name="Slide Number Placeholder 3">
            <a:extLst>
              <a:ext uri="{FF2B5EF4-FFF2-40B4-BE49-F238E27FC236}">
                <a16:creationId xmlns:a16="http://schemas.microsoft.com/office/drawing/2014/main" id="{05540031-0EC9-294D-8EF0-D10CA9592F3C}"/>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55608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9AD1-CEC1-8C45-AC7D-D24B0D3E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378CD-DB81-5A49-9466-DF63916A4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36EB6-E4C8-114E-853B-985E20087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97548-00B5-9143-977B-054536BCC177}"/>
              </a:ext>
            </a:extLst>
          </p:cNvPr>
          <p:cNvSpPr>
            <a:spLocks noGrp="1"/>
          </p:cNvSpPr>
          <p:nvPr>
            <p:ph type="dt" sz="half" idx="10"/>
          </p:nvPr>
        </p:nvSpPr>
        <p:spPr/>
        <p:txBody>
          <a:bodyPr/>
          <a:lstStyle/>
          <a:p>
            <a:r>
              <a:rPr lang="en-US"/>
              <a:t>15/8/2022</a:t>
            </a:r>
          </a:p>
        </p:txBody>
      </p:sp>
      <p:sp>
        <p:nvSpPr>
          <p:cNvPr id="6" name="Footer Placeholder 5">
            <a:extLst>
              <a:ext uri="{FF2B5EF4-FFF2-40B4-BE49-F238E27FC236}">
                <a16:creationId xmlns:a16="http://schemas.microsoft.com/office/drawing/2014/main" id="{FFEF1AE9-5A35-3444-A610-0D3D8F4F4FFE}"/>
              </a:ext>
            </a:extLst>
          </p:cNvPr>
          <p:cNvSpPr>
            <a:spLocks noGrp="1"/>
          </p:cNvSpPr>
          <p:nvPr>
            <p:ph type="ftr" sz="quarter" idx="11"/>
          </p:nvPr>
        </p:nvSpPr>
        <p:spPr/>
        <p:txBody>
          <a:bodyPr/>
          <a:lstStyle/>
          <a:p>
            <a:r>
              <a:rPr lang="en-US"/>
              <a:t>imran.muet@gmail.com</a:t>
            </a:r>
          </a:p>
        </p:txBody>
      </p:sp>
      <p:sp>
        <p:nvSpPr>
          <p:cNvPr id="7" name="Slide Number Placeholder 6">
            <a:extLst>
              <a:ext uri="{FF2B5EF4-FFF2-40B4-BE49-F238E27FC236}">
                <a16:creationId xmlns:a16="http://schemas.microsoft.com/office/drawing/2014/main" id="{8EE08B47-B5BE-B643-9804-D9A5162DAFD9}"/>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4061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58E9-725F-B849-B670-13C2F816D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7796-0EB8-224A-9C71-EED8EFF57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C499AA-B1E0-5A46-B388-1B8675C38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A55CA-2500-ED40-ACC2-637E8C63A5C8}"/>
              </a:ext>
            </a:extLst>
          </p:cNvPr>
          <p:cNvSpPr>
            <a:spLocks noGrp="1"/>
          </p:cNvSpPr>
          <p:nvPr>
            <p:ph type="dt" sz="half" idx="10"/>
          </p:nvPr>
        </p:nvSpPr>
        <p:spPr/>
        <p:txBody>
          <a:bodyPr/>
          <a:lstStyle/>
          <a:p>
            <a:r>
              <a:rPr lang="en-US"/>
              <a:t>15/8/2022</a:t>
            </a:r>
          </a:p>
        </p:txBody>
      </p:sp>
      <p:sp>
        <p:nvSpPr>
          <p:cNvPr id="6" name="Footer Placeholder 5">
            <a:extLst>
              <a:ext uri="{FF2B5EF4-FFF2-40B4-BE49-F238E27FC236}">
                <a16:creationId xmlns:a16="http://schemas.microsoft.com/office/drawing/2014/main" id="{0AD0A914-BC3B-824F-9DCE-070AFAFE9419}"/>
              </a:ext>
            </a:extLst>
          </p:cNvPr>
          <p:cNvSpPr>
            <a:spLocks noGrp="1"/>
          </p:cNvSpPr>
          <p:nvPr>
            <p:ph type="ftr" sz="quarter" idx="11"/>
          </p:nvPr>
        </p:nvSpPr>
        <p:spPr/>
        <p:txBody>
          <a:bodyPr/>
          <a:lstStyle/>
          <a:p>
            <a:r>
              <a:rPr lang="en-US"/>
              <a:t>imran.muet@gmail.com</a:t>
            </a:r>
          </a:p>
        </p:txBody>
      </p:sp>
      <p:sp>
        <p:nvSpPr>
          <p:cNvPr id="7" name="Slide Number Placeholder 6">
            <a:extLst>
              <a:ext uri="{FF2B5EF4-FFF2-40B4-BE49-F238E27FC236}">
                <a16:creationId xmlns:a16="http://schemas.microsoft.com/office/drawing/2014/main" id="{96CE3C89-696E-D743-B43D-6232321BAEEA}"/>
              </a:ext>
            </a:extLst>
          </p:cNvPr>
          <p:cNvSpPr>
            <a:spLocks noGrp="1"/>
          </p:cNvSpPr>
          <p:nvPr>
            <p:ph type="sldNum" sz="quarter" idx="12"/>
          </p:nvPr>
        </p:nvSpPr>
        <p:spPr/>
        <p:txBody>
          <a:bodyPr/>
          <a:lstStyle/>
          <a:p>
            <a:fld id="{7DBA24E5-1A19-F845-8AF6-F557D32B4883}" type="slidenum">
              <a:rPr lang="en-US" smtClean="0"/>
              <a:t>‹#›</a:t>
            </a:fld>
            <a:endParaRPr lang="en-US"/>
          </a:p>
        </p:txBody>
      </p:sp>
    </p:spTree>
    <p:extLst>
      <p:ext uri="{BB962C8B-B14F-4D97-AF65-F5344CB8AC3E}">
        <p14:creationId xmlns:p14="http://schemas.microsoft.com/office/powerpoint/2010/main" val="354704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45C30-B2E8-3A4A-8920-33CF4AC52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FFDA9F-F801-FD42-9433-86AC7CED6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6A3F2-A898-0944-8BA2-7F8E41106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15/8/2022</a:t>
            </a:r>
          </a:p>
        </p:txBody>
      </p:sp>
      <p:sp>
        <p:nvSpPr>
          <p:cNvPr id="5" name="Footer Placeholder 4">
            <a:extLst>
              <a:ext uri="{FF2B5EF4-FFF2-40B4-BE49-F238E27FC236}">
                <a16:creationId xmlns:a16="http://schemas.microsoft.com/office/drawing/2014/main" id="{54D6D07E-9E2B-EF4E-8220-E337990C1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imran.muet@gmail.com</a:t>
            </a:r>
          </a:p>
        </p:txBody>
      </p:sp>
      <p:sp>
        <p:nvSpPr>
          <p:cNvPr id="6" name="Slide Number Placeholder 5">
            <a:extLst>
              <a:ext uri="{FF2B5EF4-FFF2-40B4-BE49-F238E27FC236}">
                <a16:creationId xmlns:a16="http://schemas.microsoft.com/office/drawing/2014/main" id="{C3F9DDEB-FFE2-B64A-8565-5DD5EAF34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A24E5-1A19-F845-8AF6-F557D32B4883}" type="slidenum">
              <a:rPr lang="en-US" smtClean="0"/>
              <a:t>‹#›</a:t>
            </a:fld>
            <a:endParaRPr lang="en-US"/>
          </a:p>
        </p:txBody>
      </p:sp>
    </p:spTree>
    <p:extLst>
      <p:ext uri="{BB962C8B-B14F-4D97-AF65-F5344CB8AC3E}">
        <p14:creationId xmlns:p14="http://schemas.microsoft.com/office/powerpoint/2010/main" val="185610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868ED-9257-134A-93AA-33DDD1DE0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240B42-0E7C-9E48-B2C0-5FE322FE8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46270-F144-7B4B-AA40-4FD4B0F2A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949EF-8F04-7B4C-B383-38E57B0EAD4A}" type="datetimeFigureOut">
              <a:rPr lang="en-US" smtClean="0"/>
              <a:t>8/17/22</a:t>
            </a:fld>
            <a:endParaRPr lang="en-US"/>
          </a:p>
        </p:txBody>
      </p:sp>
      <p:sp>
        <p:nvSpPr>
          <p:cNvPr id="5" name="Footer Placeholder 4">
            <a:extLst>
              <a:ext uri="{FF2B5EF4-FFF2-40B4-BE49-F238E27FC236}">
                <a16:creationId xmlns:a16="http://schemas.microsoft.com/office/drawing/2014/main" id="{B8E51F1F-4BBA-7A4F-B3A9-C1281A22A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B72CB-71A5-5A49-8EF8-33B1B636E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74D2-9457-4349-8F9B-11600C51B43B}" type="slidenum">
              <a:rPr lang="en-US" smtClean="0"/>
              <a:t>‹#›</a:t>
            </a:fld>
            <a:endParaRPr lang="en-US"/>
          </a:p>
        </p:txBody>
      </p:sp>
    </p:spTree>
    <p:extLst>
      <p:ext uri="{BB962C8B-B14F-4D97-AF65-F5344CB8AC3E}">
        <p14:creationId xmlns:p14="http://schemas.microsoft.com/office/powerpoint/2010/main" val="250066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538EAE-2A77-A949-AE8B-64B9B2513148}"/>
              </a:ext>
            </a:extLst>
          </p:cNvPr>
          <p:cNvSpPr>
            <a:spLocks noGrp="1"/>
          </p:cNvSpPr>
          <p:nvPr>
            <p:ph type="ctrTitle"/>
          </p:nvPr>
        </p:nvSpPr>
        <p:spPr>
          <a:xfrm>
            <a:off x="1524003" y="1999615"/>
            <a:ext cx="9144000" cy="2764028"/>
          </a:xfrm>
        </p:spPr>
        <p:txBody>
          <a:bodyPr anchor="ctr">
            <a:normAutofit/>
          </a:bodyPr>
          <a:lstStyle/>
          <a:p>
            <a:r>
              <a:rPr lang="en-US" sz="6700" b="1"/>
              <a:t>Capacity Building Training on Machine Learning</a:t>
            </a:r>
            <a:r>
              <a:rPr lang="en-US" sz="6700">
                <a:effectLst/>
              </a:rPr>
              <a:t> </a:t>
            </a:r>
            <a:endParaRPr lang="en-US" sz="6700"/>
          </a:p>
        </p:txBody>
      </p:sp>
      <p:sp>
        <p:nvSpPr>
          <p:cNvPr id="3" name="Subtitle 2">
            <a:extLst>
              <a:ext uri="{FF2B5EF4-FFF2-40B4-BE49-F238E27FC236}">
                <a16:creationId xmlns:a16="http://schemas.microsoft.com/office/drawing/2014/main" id="{A258E1B7-5251-CF42-BCC7-792F77DE6AE3}"/>
              </a:ext>
            </a:extLst>
          </p:cNvPr>
          <p:cNvSpPr>
            <a:spLocks noGrp="1"/>
          </p:cNvSpPr>
          <p:nvPr>
            <p:ph type="subTitle" idx="1"/>
          </p:nvPr>
        </p:nvSpPr>
        <p:spPr>
          <a:xfrm>
            <a:off x="1966912" y="5645150"/>
            <a:ext cx="8258176" cy="631825"/>
          </a:xfrm>
        </p:spPr>
        <p:txBody>
          <a:bodyPr anchor="ctr">
            <a:normAutofit/>
          </a:bodyPr>
          <a:lstStyle/>
          <a:p>
            <a:r>
              <a:rPr lang="en-US" sz="1500"/>
              <a:t>Dr. Muhammad Imran</a:t>
            </a:r>
          </a:p>
          <a:p>
            <a:r>
              <a:rPr lang="en-US" sz="1500"/>
              <a:t>Associate Professor</a:t>
            </a:r>
          </a:p>
        </p:txBody>
      </p:sp>
      <p:sp>
        <p:nvSpPr>
          <p:cNvPr id="33"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F54830A2-43BD-25C2-AEA4-9E5B53DC94B6}"/>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4806839B-0225-8F82-EB3D-B53B14F96017}"/>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AD30F0E3-0556-50D2-8496-00F6CD439E5C}"/>
              </a:ext>
            </a:extLst>
          </p:cNvPr>
          <p:cNvSpPr>
            <a:spLocks noGrp="1"/>
          </p:cNvSpPr>
          <p:nvPr>
            <p:ph type="sldNum" sz="quarter" idx="12"/>
          </p:nvPr>
        </p:nvSpPr>
        <p:spPr/>
        <p:txBody>
          <a:bodyPr/>
          <a:lstStyle/>
          <a:p>
            <a:fld id="{7DBA24E5-1A19-F845-8AF6-F557D32B4883}" type="slidenum">
              <a:rPr lang="en-US" smtClean="0"/>
              <a:t>1</a:t>
            </a:fld>
            <a:endParaRPr lang="en-US"/>
          </a:p>
        </p:txBody>
      </p:sp>
    </p:spTree>
    <p:extLst>
      <p:ext uri="{BB962C8B-B14F-4D97-AF65-F5344CB8AC3E}">
        <p14:creationId xmlns:p14="http://schemas.microsoft.com/office/powerpoint/2010/main" val="340691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0BBAA6-2BA4-3845-80AC-D0A535702B3C}"/>
                  </a:ext>
                </a:extLst>
              </p:cNvPr>
              <p:cNvSpPr>
                <a:spLocks noGrp="1"/>
              </p:cNvSpPr>
              <p:nvPr>
                <p:ph idx="1"/>
              </p:nvPr>
            </p:nvSpPr>
            <p:spPr/>
            <p:txBody>
              <a:bodyPr>
                <a:normAutofit/>
              </a:bodyPr>
              <a:lstStyle/>
              <a:p>
                <a:r>
                  <a:rPr lang="en-US" dirty="0"/>
                  <a:t>A pure </a:t>
                </a:r>
                <a:r>
                  <a:rPr lang="en-US" b="1" dirty="0"/>
                  <a:t>Auto Regressive (AR only) model</a:t>
                </a:r>
                <a:r>
                  <a:rPr lang="en-US" dirty="0"/>
                  <a:t> is one where </a:t>
                </a:r>
                <a:r>
                  <a:rPr lang="en-US" dirty="0" err="1"/>
                  <a:t>Yt</a:t>
                </a:r>
                <a:r>
                  <a:rPr lang="en-US" dirty="0"/>
                  <a:t> depends only on its own lags. That is, </a:t>
                </a:r>
                <a:r>
                  <a:rPr lang="en-US" dirty="0" err="1"/>
                  <a:t>Yt</a:t>
                </a:r>
                <a:r>
                  <a:rPr lang="en-US" dirty="0"/>
                  <a:t> is a function of the ‘lags of </a:t>
                </a:r>
                <a:r>
                  <a:rPr lang="en-US" dirty="0" err="1"/>
                  <a:t>Yt</a:t>
                </a:r>
                <a:r>
                  <a:rPr lang="en-US" dirty="0"/>
                  <a:t>’. </a:t>
                </a:r>
              </a:p>
              <a:p>
                <a:endParaRPr lang="en-US" dirty="0"/>
              </a:p>
              <a:p>
                <a:endParaRPr lang="en-US" dirty="0"/>
              </a:p>
              <a:p>
                <a:endParaRPr lang="en-US" dirty="0"/>
              </a:p>
              <a:p>
                <a:r>
                  <a:rPr lang="en-US" dirty="0"/>
                  <a:t>Where,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smtClean="0">
                        <a:latin typeface="Cambria Math" panose="02040503050406030204" pitchFamily="18" charset="0"/>
                      </a:rPr>
                      <m:t> </m:t>
                    </m:r>
                  </m:oMath>
                </a14:m>
                <a:r>
                  <a:rPr lang="en-US" i="1" dirty="0"/>
                  <a:t>is the </a:t>
                </a:r>
                <a:r>
                  <a:rPr lang="en-US" i="1" dirty="0" err="1"/>
                  <a:t>lag1</a:t>
                </a:r>
                <a:r>
                  <a:rPr lang="en-US" i="1" dirty="0"/>
                  <a:t> of the series, </a:t>
                </a:r>
                <a14:m>
                  <m:oMath xmlns:m="http://schemas.openxmlformats.org/officeDocument/2006/math">
                    <m:sSub>
                      <m:sSubPr>
                        <m:ctrlPr>
                          <a:rPr lang="en-US" b="0"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𝛽</m:t>
                        </m:r>
                      </m:e>
                      <m:sub>
                        <m:r>
                          <a:rPr lang="en-US" i="1" dirty="0" err="1" smtClean="0">
                            <a:latin typeface="Cambria Math" panose="02040503050406030204" pitchFamily="18" charset="0"/>
                          </a:rPr>
                          <m:t>1</m:t>
                        </m:r>
                      </m:sub>
                    </m:sSub>
                  </m:oMath>
                </a14:m>
                <a:r>
                  <a:rPr lang="en-US" dirty="0"/>
                  <a:t> is the coefficient of </a:t>
                </a:r>
                <a:r>
                  <a:rPr lang="en-US" dirty="0" err="1"/>
                  <a:t>lag1</a:t>
                </a:r>
                <a:r>
                  <a:rPr lang="en-US" dirty="0"/>
                  <a:t> that the model estimates and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𝛼</m:t>
                        </m:r>
                      </m:e>
                      <m:sub>
                        <m:r>
                          <a:rPr lang="en-US" i="1" dirty="0" err="1">
                            <a:latin typeface="Cambria Math" panose="02040503050406030204" pitchFamily="18" charset="0"/>
                          </a:rPr>
                          <m:t>1</m:t>
                        </m:r>
                      </m:sub>
                    </m:sSub>
                  </m:oMath>
                </a14:m>
                <a:r>
                  <a:rPr lang="en-US" dirty="0"/>
                  <a:t> is the intercept term, also estimated by the model.</a:t>
                </a:r>
              </a:p>
              <a:p>
                <a:endParaRPr lang="en-US" dirty="0"/>
              </a:p>
            </p:txBody>
          </p:sp>
        </mc:Choice>
        <mc:Fallback xmlns="">
          <p:sp>
            <p:nvSpPr>
              <p:cNvPr id="3" name="Content Placeholder 2">
                <a:extLst>
                  <a:ext uri="{FF2B5EF4-FFF2-40B4-BE49-F238E27FC236}">
                    <a16:creationId xmlns:a16="http://schemas.microsoft.com/office/drawing/2014/main" id="{0C0BBAA6-2BA4-3845-80AC-D0A535702B3C}"/>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10</a:t>
            </a:fld>
            <a:endParaRPr lang="en-US"/>
          </a:p>
        </p:txBody>
      </p:sp>
      <p:pic>
        <p:nvPicPr>
          <p:cNvPr id="2050" name="Picture 2">
            <a:extLst>
              <a:ext uri="{FF2B5EF4-FFF2-40B4-BE49-F238E27FC236}">
                <a16:creationId xmlns:a16="http://schemas.microsoft.com/office/drawing/2014/main" id="{E910C18D-FB40-CB47-8685-76AD4BE4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832100"/>
            <a:ext cx="8636000"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F93B077-5ED9-3E4D-A474-30F4DE882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118" y="4148285"/>
            <a:ext cx="84074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DF5E646E-784F-DC4E-A57F-B9600F48D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686" y="2369712"/>
            <a:ext cx="87122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3" name="Content Placeholder 2">
            <a:extLst>
              <a:ext uri="{FF2B5EF4-FFF2-40B4-BE49-F238E27FC236}">
                <a16:creationId xmlns:a16="http://schemas.microsoft.com/office/drawing/2014/main" id="{0C0BBAA6-2BA4-3845-80AC-D0A535702B3C}"/>
              </a:ext>
            </a:extLst>
          </p:cNvPr>
          <p:cNvSpPr>
            <a:spLocks noGrp="1"/>
          </p:cNvSpPr>
          <p:nvPr>
            <p:ph idx="1"/>
          </p:nvPr>
        </p:nvSpPr>
        <p:spPr/>
        <p:txBody>
          <a:bodyPr>
            <a:normAutofit/>
          </a:bodyPr>
          <a:lstStyle/>
          <a:p>
            <a:pPr fontAlgn="base"/>
            <a:r>
              <a:rPr lang="en-US" dirty="0"/>
              <a:t>Likewise a pure </a:t>
            </a:r>
            <a:r>
              <a:rPr lang="en-US" b="1" dirty="0"/>
              <a:t>Moving Average (MA only) model</a:t>
            </a:r>
            <a:r>
              <a:rPr lang="en-US" dirty="0"/>
              <a:t> is one where </a:t>
            </a:r>
            <a:r>
              <a:rPr lang="en-US" dirty="0" err="1"/>
              <a:t>Yt</a:t>
            </a:r>
            <a:r>
              <a:rPr lang="en-US" dirty="0"/>
              <a:t> depends only on the lagged forecast errors.</a:t>
            </a:r>
          </a:p>
          <a:p>
            <a:pPr marL="0" indent="0">
              <a:buNone/>
            </a:pPr>
            <a:endParaRPr lang="en-US" dirty="0"/>
          </a:p>
          <a:p>
            <a:r>
              <a:rPr lang="en-US" dirty="0"/>
              <a:t>Where the error terms are the errors of the autoregressive models of the respective lags. The errors Et and E(t-1) are the errors from the following equations :</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11</a:t>
            </a:fld>
            <a:endParaRPr lang="en-US"/>
          </a:p>
        </p:txBody>
      </p:sp>
    </p:spTree>
    <p:extLst>
      <p:ext uri="{BB962C8B-B14F-4D97-AF65-F5344CB8AC3E}">
        <p14:creationId xmlns:p14="http://schemas.microsoft.com/office/powerpoint/2010/main" val="10541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dirty="0"/>
              <a:t>An ARIMA model is one where the time series was differenced at least once to make it stationary and you combine the AR and the MA terms. So the equation becomes:</a:t>
            </a:r>
          </a:p>
          <a:p>
            <a:endParaRPr lang="en-US" dirty="0"/>
          </a:p>
          <a:p>
            <a:pPr fontAlgn="base"/>
            <a:endParaRPr lang="en-US" b="1" dirty="0"/>
          </a:p>
          <a:p>
            <a:pPr fontAlgn="base"/>
            <a:r>
              <a:rPr lang="en-US" b="1" dirty="0"/>
              <a:t>ARIMA model in words:</a:t>
            </a:r>
            <a:endParaRPr lang="en-US" dirty="0"/>
          </a:p>
          <a:p>
            <a:pPr fontAlgn="base"/>
            <a:r>
              <a:rPr lang="en-US" dirty="0"/>
              <a:t>Predicted </a:t>
            </a:r>
            <a:r>
              <a:rPr lang="en-US" dirty="0" err="1"/>
              <a:t>Yt</a:t>
            </a:r>
            <a:r>
              <a:rPr lang="en-US" dirty="0"/>
              <a:t> = Constant + Linear combination Lags of Y (</a:t>
            </a:r>
            <a:r>
              <a:rPr lang="en-US" dirty="0" err="1"/>
              <a:t>upto</a:t>
            </a:r>
            <a:r>
              <a:rPr lang="en-US" dirty="0"/>
              <a:t> p lags) + Linear Combination of Lagged forecast errors (</a:t>
            </a:r>
            <a:r>
              <a:rPr lang="en-US" dirty="0" err="1"/>
              <a:t>upto</a:t>
            </a:r>
            <a:r>
              <a:rPr lang="en-US" dirty="0"/>
              <a:t> q lags)</a:t>
            </a:r>
          </a:p>
          <a:p>
            <a:pPr fontAlgn="base"/>
            <a:r>
              <a:rPr lang="en-US" dirty="0"/>
              <a:t>The objective, therefore, is to identify the values of p, d and q.</a:t>
            </a:r>
          </a:p>
          <a:p>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12</a:t>
            </a:fld>
            <a:endParaRPr lang="en-US"/>
          </a:p>
        </p:txBody>
      </p:sp>
      <p:pic>
        <p:nvPicPr>
          <p:cNvPr id="6146" name="Picture 2">
            <a:extLst>
              <a:ext uri="{FF2B5EF4-FFF2-40B4-BE49-F238E27FC236}">
                <a16:creationId xmlns:a16="http://schemas.microsoft.com/office/drawing/2014/main" id="{AC781B49-F6C3-D34A-BD81-0619842D2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 y="3017675"/>
            <a:ext cx="10698480" cy="95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3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a:xfrm>
            <a:off x="481013" y="3752849"/>
            <a:ext cx="3290887" cy="2452687"/>
          </a:xfrm>
        </p:spPr>
        <p:txBody>
          <a:bodyPr anchor="ctr">
            <a:normAutofit/>
          </a:bodyPr>
          <a:lstStyle/>
          <a:p>
            <a:r>
              <a:rPr lang="en-US" sz="3600" i="1"/>
              <a:t>How does ARIMA/SARIMA model work?</a:t>
            </a:r>
            <a:endParaRPr lang="en-US" sz="3600"/>
          </a:p>
        </p:txBody>
      </p:sp>
      <p:pic>
        <p:nvPicPr>
          <p:cNvPr id="1026" name="Picture 2" descr="PACF plot">
            <a:extLst>
              <a:ext uri="{FF2B5EF4-FFF2-40B4-BE49-F238E27FC236}">
                <a16:creationId xmlns:a16="http://schemas.microsoft.com/office/drawing/2014/main" id="{793DDEF8-C6E7-4849-9EF1-12532053C3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72"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a:xfrm>
            <a:off x="4223982" y="3752850"/>
            <a:ext cx="7485413" cy="2452687"/>
          </a:xfrm>
        </p:spPr>
        <p:txBody>
          <a:bodyPr anchor="ctr">
            <a:normAutofit/>
          </a:bodyPr>
          <a:lstStyle/>
          <a:p>
            <a:pPr fontAlgn="base">
              <a:buClr>
                <a:srgbClr val="EA4444"/>
              </a:buClr>
            </a:pPr>
            <a:r>
              <a:rPr lang="en-US" sz="1700" dirty="0"/>
              <a:t>p: It represents the order of the Auto Regression (AR) component. It represents the number of lag observations found in the ARIMA model. A lag is the time gap between two data points/observations in the time series. We get the best value of p using a Partial Autocorrelation Function (</a:t>
            </a:r>
            <a:r>
              <a:rPr lang="en-US" sz="1700"/>
              <a:t>PACF</a:t>
            </a:r>
            <a:r>
              <a:rPr lang="en-US" sz="1700" dirty="0"/>
              <a:t>) plot.</a:t>
            </a:r>
          </a:p>
          <a:p>
            <a:pPr>
              <a:buClr>
                <a:srgbClr val="EA4444"/>
              </a:buClr>
            </a:pPr>
            <a:r>
              <a:rPr lang="en-US" sz="1700" dirty="0"/>
              <a:t>From the </a:t>
            </a:r>
            <a:r>
              <a:rPr lang="en-US" sz="1700"/>
              <a:t>PACF</a:t>
            </a:r>
            <a:r>
              <a:rPr lang="en-US" sz="1700" dirty="0"/>
              <a:t> plot, we can observe that lags 1 and 13 stand out. The red arrow shows the lag points.</a:t>
            </a:r>
          </a:p>
          <a:p>
            <a:pPr>
              <a:buClr>
                <a:srgbClr val="EA4444"/>
              </a:buClr>
            </a:pPr>
            <a:r>
              <a:rPr lang="en-US" sz="1700" dirty="0"/>
              <a:t>These points are above (cuts off) the significance line (the blue shaded line). We select lag number one as the best value of p. It is the first lag that is above the blue line. Therefore, p=1.</a:t>
            </a:r>
          </a:p>
          <a:p>
            <a:pPr fontAlgn="base">
              <a:buClr>
                <a:srgbClr val="EA4444"/>
              </a:buClr>
            </a:pPr>
            <a:endParaRPr lang="en-US" sz="1700"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a:xfrm>
            <a:off x="481013" y="6356350"/>
            <a:ext cx="2743200" cy="365125"/>
          </a:xfrm>
        </p:spPr>
        <p:txBody>
          <a:bodyPr>
            <a:normAutofit/>
          </a:bodyPr>
          <a:lstStyle/>
          <a:p>
            <a:pPr>
              <a:spcAft>
                <a:spcPts val="600"/>
              </a:spcAft>
            </a:pPr>
            <a:r>
              <a:rPr lang="en-US">
                <a:solidFill>
                  <a:schemeClr val="tx1">
                    <a:lumMod val="75000"/>
                    <a:lumOff val="25000"/>
                  </a:schemeClr>
                </a:solidFill>
              </a:rPr>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75000"/>
                    <a:lumOff val="25000"/>
                  </a:schemeClr>
                </a:solidFill>
              </a:rPr>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a:xfrm>
            <a:off x="8864600" y="6356350"/>
            <a:ext cx="2743200" cy="365125"/>
          </a:xfrm>
        </p:spPr>
        <p:txBody>
          <a:bodyPr>
            <a:normAutofit/>
          </a:bodyPr>
          <a:lstStyle/>
          <a:p>
            <a:pPr>
              <a:spcAft>
                <a:spcPts val="600"/>
              </a:spcAft>
            </a:pPr>
            <a:fld id="{7DBA24E5-1A19-F845-8AF6-F557D32B4883}" type="slidenum">
              <a:rPr lang="en-US">
                <a:solidFill>
                  <a:schemeClr val="tx1">
                    <a:lumMod val="75000"/>
                    <a:lumOff val="25000"/>
                  </a:schemeClr>
                </a:solidFill>
              </a:rPr>
              <a:pPr>
                <a:spcAft>
                  <a:spcPts val="600"/>
                </a:spcAft>
              </a:pPr>
              <a:t>13</a:t>
            </a:fld>
            <a:endParaRPr lang="en-US">
              <a:solidFill>
                <a:schemeClr val="tx1">
                  <a:lumMod val="75000"/>
                  <a:lumOff val="25000"/>
                </a:schemeClr>
              </a:solidFill>
            </a:endParaRPr>
          </a:p>
        </p:txBody>
      </p:sp>
    </p:spTree>
    <p:extLst>
      <p:ext uri="{BB962C8B-B14F-4D97-AF65-F5344CB8AC3E}">
        <p14:creationId xmlns:p14="http://schemas.microsoft.com/office/powerpoint/2010/main" val="31942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a:xfrm>
            <a:off x="686834" y="1153572"/>
            <a:ext cx="3200400" cy="4461163"/>
          </a:xfrm>
        </p:spPr>
        <p:txBody>
          <a:bodyPr>
            <a:normAutofit/>
          </a:bodyPr>
          <a:lstStyle/>
          <a:p>
            <a:r>
              <a:rPr lang="en-US" sz="3700" i="1">
                <a:solidFill>
                  <a:srgbClr val="FFFFFF"/>
                </a:solidFill>
              </a:rPr>
              <a:t>How does ARIMA/SARIMA model work?</a:t>
            </a:r>
            <a:endParaRPr lang="en-US" sz="3700">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a:xfrm>
            <a:off x="4447308" y="591344"/>
            <a:ext cx="6906491" cy="5585619"/>
          </a:xfrm>
        </p:spPr>
        <p:txBody>
          <a:bodyPr anchor="ctr">
            <a:normAutofit/>
          </a:bodyPr>
          <a:lstStyle/>
          <a:p>
            <a:pPr fontAlgn="base"/>
            <a:r>
              <a:rPr lang="en-US" dirty="0"/>
              <a:t>d: It is the total differencing steps performed to make the time series stationary. If the time-series data is already stationary, there is no need for differencing.</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a:xfrm>
            <a:off x="838200" y="6356350"/>
            <a:ext cx="1639957" cy="365125"/>
          </a:xfrm>
        </p:spPr>
        <p:txBody>
          <a:bodyPr>
            <a:normAutofit/>
          </a:bodyPr>
          <a:lstStyle/>
          <a:p>
            <a:pPr>
              <a:spcAft>
                <a:spcPts val="600"/>
              </a:spcAft>
            </a:pPr>
            <a:r>
              <a:rPr lang="en-US">
                <a:solidFill>
                  <a:srgbClr val="FFFFFF"/>
                </a:solidFill>
              </a:rPr>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a:xfrm>
            <a:off x="9541564" y="6356350"/>
            <a:ext cx="1812235" cy="365125"/>
          </a:xfrm>
        </p:spPr>
        <p:txBody>
          <a:bodyPr>
            <a:normAutofit/>
          </a:bodyPr>
          <a:lstStyle/>
          <a:p>
            <a:pPr>
              <a:spcAft>
                <a:spcPts val="600"/>
              </a:spcAft>
            </a:pPr>
            <a:fld id="{7DBA24E5-1A19-F845-8AF6-F557D32B4883}" type="slidenum">
              <a:rPr lang="en-US" smtClean="0"/>
              <a:pPr>
                <a:spcAft>
                  <a:spcPts val="600"/>
                </a:spcAft>
              </a:pPr>
              <a:t>14</a:t>
            </a:fld>
            <a:endParaRPr lang="en-US"/>
          </a:p>
        </p:txBody>
      </p:sp>
    </p:spTree>
    <p:extLst>
      <p:ext uri="{BB962C8B-B14F-4D97-AF65-F5344CB8AC3E}">
        <p14:creationId xmlns:p14="http://schemas.microsoft.com/office/powerpoint/2010/main" val="165589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a:xfrm>
            <a:off x="838201" y="3998018"/>
            <a:ext cx="3981854" cy="2216513"/>
          </a:xfrm>
        </p:spPr>
        <p:txBody>
          <a:bodyPr>
            <a:normAutofit/>
          </a:bodyPr>
          <a:lstStyle/>
          <a:p>
            <a:r>
              <a:rPr lang="en-US" i="1"/>
              <a:t>How does ARIMA/SARIMA model work?</a:t>
            </a:r>
            <a:endParaRPr lang="en-US" dirty="0"/>
          </a:p>
        </p:txBody>
      </p:sp>
      <p:sp>
        <p:nvSpPr>
          <p:cNvPr id="10249" name="Arc 1024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42" name="Picture 2" descr="ACF plot">
            <a:extLst>
              <a:ext uri="{FF2B5EF4-FFF2-40B4-BE49-F238E27FC236}">
                <a16:creationId xmlns:a16="http://schemas.microsoft.com/office/drawing/2014/main" id="{C985808F-296D-2D4B-81B5-FA7D06866D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219" y="704504"/>
            <a:ext cx="10657562"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a:xfrm>
            <a:off x="4970835" y="3998019"/>
            <a:ext cx="6382966" cy="2216512"/>
          </a:xfrm>
        </p:spPr>
        <p:txBody>
          <a:bodyPr>
            <a:normAutofit/>
          </a:bodyPr>
          <a:lstStyle/>
          <a:p>
            <a:pPr fontAlgn="base"/>
            <a:r>
              <a:rPr lang="en-US" sz="1800"/>
              <a:t>q: It represents the order of the Moving Average (MA) component. It shows the forecast errors that the final ARIMA Model should have. We get the best value of q using an </a:t>
            </a:r>
            <a:r>
              <a:rPr lang="en-US" sz="1800" err="1"/>
              <a:t>AutoCorrelation</a:t>
            </a:r>
            <a:r>
              <a:rPr lang="en-US" sz="1800"/>
              <a:t> Function (</a:t>
            </a:r>
            <a:r>
              <a:rPr lang="en-US" sz="1800" err="1"/>
              <a:t>ACF</a:t>
            </a:r>
            <a:r>
              <a:rPr lang="en-US" sz="1800"/>
              <a:t>) plot.</a:t>
            </a:r>
          </a:p>
          <a:p>
            <a:pPr fontAlgn="base"/>
            <a:r>
              <a:rPr lang="en-US" sz="1800"/>
              <a:t>From the </a:t>
            </a:r>
            <a:r>
              <a:rPr lang="en-US" sz="1800" err="1"/>
              <a:t>ACF</a:t>
            </a:r>
            <a:r>
              <a:rPr lang="en-US" sz="1800"/>
              <a:t> plot, lag number one stands out. The red arrow shows the lag point. It is slightly above (cuts off) the significance line (the blue line). We will select this lag as the best value of q. Therefore, q=1.</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a:xfrm>
            <a:off x="838200" y="6356350"/>
            <a:ext cx="2743200" cy="365125"/>
          </a:xfrm>
        </p:spPr>
        <p:txBody>
          <a:bodyPr>
            <a:normAutofit/>
          </a:bodyPr>
          <a:lstStyle/>
          <a:p>
            <a:pPr>
              <a:spcAft>
                <a:spcPts val="600"/>
              </a:spcAft>
            </a:pPr>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a:xfrm>
            <a:off x="8610600" y="6356350"/>
            <a:ext cx="2743200" cy="365125"/>
          </a:xfrm>
        </p:spPr>
        <p:txBody>
          <a:bodyPr>
            <a:normAutofit/>
          </a:bodyPr>
          <a:lstStyle/>
          <a:p>
            <a:pPr>
              <a:spcAft>
                <a:spcPts val="600"/>
              </a:spcAft>
            </a:pPr>
            <a:fld id="{7DBA24E5-1A19-F845-8AF6-F557D32B4883}" type="slidenum">
              <a:rPr lang="en-US" smtClean="0"/>
              <a:pPr>
                <a:spcAft>
                  <a:spcPts val="600"/>
                </a:spcAft>
              </a:pPr>
              <a:t>15</a:t>
            </a:fld>
            <a:endParaRPr lang="en-US"/>
          </a:p>
        </p:txBody>
      </p:sp>
    </p:spTree>
    <p:extLst>
      <p:ext uri="{BB962C8B-B14F-4D97-AF65-F5344CB8AC3E}">
        <p14:creationId xmlns:p14="http://schemas.microsoft.com/office/powerpoint/2010/main" val="186851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dirty="0"/>
              <a:t>Now that you’ve determined the values of p, d and q, you have everything needed to fit the ARIMA model. Let’s use the ARIMA() implementation in </a:t>
            </a:r>
            <a:r>
              <a:rPr lang="en-US" dirty="0" err="1"/>
              <a:t>statsmodels</a:t>
            </a:r>
            <a:r>
              <a:rPr lang="en-US" dirty="0"/>
              <a:t> package. </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16</a:t>
            </a:fld>
            <a:endParaRPr lang="en-US"/>
          </a:p>
        </p:txBody>
      </p:sp>
    </p:spTree>
    <p:extLst>
      <p:ext uri="{BB962C8B-B14F-4D97-AF65-F5344CB8AC3E}">
        <p14:creationId xmlns:p14="http://schemas.microsoft.com/office/powerpoint/2010/main" val="233609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dirty="0" err="1"/>
              <a:t>SARIMA</a:t>
            </a:r>
            <a:r>
              <a:rPr lang="en-US" dirty="0"/>
              <a:t> will handle and model time series data with repeating cycles or seasonality. From the earlier </a:t>
            </a:r>
            <a:r>
              <a:rPr lang="en-US" dirty="0" err="1"/>
              <a:t>ADF</a:t>
            </a:r>
            <a:r>
              <a:rPr lang="en-US" dirty="0"/>
              <a:t> test, the dataset has seasonality. We initialize the </a:t>
            </a:r>
            <a:r>
              <a:rPr lang="en-US" dirty="0" err="1"/>
              <a:t>SARIMA</a:t>
            </a:r>
            <a:r>
              <a:rPr lang="en-US" dirty="0"/>
              <a:t> model as </a:t>
            </a:r>
            <a:r>
              <a:rPr lang="en-US" dirty="0" err="1"/>
              <a:t>SARIMA</a:t>
            </a:r>
            <a:r>
              <a:rPr lang="en-US" dirty="0"/>
              <a:t> (</a:t>
            </a:r>
            <a:r>
              <a:rPr lang="en-US" dirty="0" err="1"/>
              <a:t>p,d,q</a:t>
            </a:r>
            <a:r>
              <a:rPr lang="en-US" dirty="0"/>
              <a:t>)(P, D, Q, s). We already have the p, d, and q values.</a:t>
            </a:r>
          </a:p>
          <a:p>
            <a:r>
              <a:rPr lang="en-US" dirty="0"/>
              <a:t>We can get the P, D, Q in the same way. Thus, p=P, q=Q, and d=D. s=12 since there are 12 months in a year. </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17</a:t>
            </a:fld>
            <a:endParaRPr lang="en-US"/>
          </a:p>
        </p:txBody>
      </p:sp>
    </p:spTree>
    <p:extLst>
      <p:ext uri="{BB962C8B-B14F-4D97-AF65-F5344CB8AC3E}">
        <p14:creationId xmlns:p14="http://schemas.microsoft.com/office/powerpoint/2010/main" val="104987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dirty="0"/>
              <a:t>VAR models are different from univariate autoregressive models because they allow analysis and make predictions on multivariate time series data.</a:t>
            </a:r>
          </a:p>
          <a:p>
            <a:r>
              <a:rPr lang="en-US" b="0" i="0" dirty="0">
                <a:solidFill>
                  <a:srgbClr val="000000"/>
                </a:solidFill>
                <a:effectLst/>
                <a:latin typeface="EB Garamond" panose="00000500000000000000" pitchFamily="2" charset="0"/>
              </a:rPr>
              <a:t>Vector autoregression (VAR) is a statistical model for multivariate time series analysis, especially in a time series where the variables have a relationship that affects each other to time.</a:t>
            </a:r>
          </a:p>
          <a:p>
            <a:r>
              <a:rPr lang="en-US" b="0" i="0" dirty="0">
                <a:solidFill>
                  <a:srgbClr val="000000"/>
                </a:solidFill>
                <a:effectLst/>
                <a:latin typeface="EB Garamond" panose="00000500000000000000" pitchFamily="2" charset="0"/>
              </a:rPr>
              <a:t>VAR models are different from univariate autoregressive models because they allow analysis and make predictions on multivariate time series data. </a:t>
            </a:r>
            <a:endParaRPr lang="en-US" dirty="0">
              <a:solidFill>
                <a:srgbClr val="000000"/>
              </a:solidFill>
              <a:latin typeface="EB Garamond" panose="00000500000000000000" pitchFamily="2" charset="0"/>
            </a:endParaRPr>
          </a:p>
          <a:p>
            <a:r>
              <a:rPr lang="en-US" b="0" i="0" dirty="0">
                <a:solidFill>
                  <a:srgbClr val="000000"/>
                </a:solidFill>
                <a:effectLst/>
                <a:latin typeface="EB Garamond" panose="00000500000000000000" pitchFamily="2" charset="0"/>
              </a:rPr>
              <a:t>VAR models are often used in economics and weather forecasting.</a:t>
            </a:r>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18</a:t>
            </a:fld>
            <a:endParaRPr lang="en-US"/>
          </a:p>
        </p:txBody>
      </p:sp>
    </p:spTree>
    <p:extLst>
      <p:ext uri="{BB962C8B-B14F-4D97-AF65-F5344CB8AC3E}">
        <p14:creationId xmlns:p14="http://schemas.microsoft.com/office/powerpoint/2010/main" val="363385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b="0" i="0" dirty="0">
                <a:solidFill>
                  <a:srgbClr val="000000"/>
                </a:solidFill>
                <a:effectLst/>
                <a:latin typeface="EB Garamond" panose="00000500000000000000" pitchFamily="2" charset="0"/>
              </a:rPr>
              <a:t>Basic requirements to use the VAR model are:</a:t>
            </a:r>
          </a:p>
          <a:p>
            <a:pPr algn="l" fontAlgn="base">
              <a:buFont typeface="Arial" panose="020B0604020202020204" pitchFamily="34" charset="0"/>
              <a:buChar char="•"/>
            </a:pPr>
            <a:r>
              <a:rPr lang="en-US" b="0" i="0" dirty="0">
                <a:solidFill>
                  <a:srgbClr val="000000"/>
                </a:solidFill>
                <a:effectLst/>
                <a:latin typeface="EB Garamond" panose="00000500000000000000" pitchFamily="2" charset="0"/>
              </a:rPr>
              <a:t>Time series with at least two variables.</a:t>
            </a:r>
          </a:p>
          <a:p>
            <a:pPr algn="l" fontAlgn="base">
              <a:buFont typeface="Arial" panose="020B0604020202020204" pitchFamily="34" charset="0"/>
              <a:buChar char="•"/>
            </a:pPr>
            <a:r>
              <a:rPr lang="en-US" b="0" i="0" dirty="0">
                <a:solidFill>
                  <a:srgbClr val="000000"/>
                </a:solidFill>
                <a:effectLst/>
                <a:latin typeface="EB Garamond" panose="00000500000000000000" pitchFamily="2" charset="0"/>
              </a:rPr>
              <a:t>Relationship between variables.</a:t>
            </a:r>
          </a:p>
          <a:p>
            <a:r>
              <a:rPr lang="en-US" b="0" i="0" dirty="0">
                <a:solidFill>
                  <a:srgbClr val="000000"/>
                </a:solidFill>
                <a:effectLst/>
                <a:latin typeface="EB Garamond" panose="00000500000000000000" pitchFamily="2" charset="0"/>
              </a:rPr>
              <a:t>It is considered an autoregressive model because the predictions made by the model are dependent on the past values, which means that each observation is modelled as the function of its lagged value.</a:t>
            </a:r>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19</a:t>
            </a:fld>
            <a:endParaRPr lang="en-US"/>
          </a:p>
        </p:txBody>
      </p:sp>
    </p:spTree>
    <p:extLst>
      <p:ext uri="{BB962C8B-B14F-4D97-AF65-F5344CB8AC3E}">
        <p14:creationId xmlns:p14="http://schemas.microsoft.com/office/powerpoint/2010/main" val="421833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79C03-A07A-2B41-8558-66975B461956}"/>
              </a:ext>
            </a:extLst>
          </p:cNvPr>
          <p:cNvSpPr>
            <a:spLocks noGrp="1"/>
          </p:cNvSpPr>
          <p:nvPr>
            <p:ph type="title"/>
          </p:nvPr>
        </p:nvSpPr>
        <p:spPr>
          <a:xfrm>
            <a:off x="635000" y="640823"/>
            <a:ext cx="3418659" cy="5583148"/>
          </a:xfrm>
        </p:spPr>
        <p:txBody>
          <a:bodyPr anchor="ctr">
            <a:normAutofit/>
          </a:bodyPr>
          <a:lstStyle/>
          <a:p>
            <a:r>
              <a:rPr lang="en-US" sz="5400"/>
              <a:t>Contents – Univariate Time series forecasting </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2E428408-CE43-3F46-B46C-594293452127}"/>
              </a:ext>
            </a:extLst>
          </p:cNvPr>
          <p:cNvSpPr>
            <a:spLocks noGrp="1"/>
          </p:cNvSpPr>
          <p:nvPr>
            <p:ph type="dt" sz="half" idx="10"/>
          </p:nvPr>
        </p:nvSpPr>
        <p:spPr>
          <a:xfrm>
            <a:off x="838200" y="6356350"/>
            <a:ext cx="2743200" cy="365125"/>
          </a:xfrm>
        </p:spPr>
        <p:txBody>
          <a:bodyPr>
            <a:normAutofit/>
          </a:bodyPr>
          <a:lstStyle/>
          <a:p>
            <a:pPr>
              <a:spcAft>
                <a:spcPts val="600"/>
              </a:spcAft>
            </a:pPr>
            <a:r>
              <a:rPr lang="en-US"/>
              <a:t>15/8/2022</a:t>
            </a:r>
          </a:p>
        </p:txBody>
      </p:sp>
      <p:sp>
        <p:nvSpPr>
          <p:cNvPr id="5" name="Footer Placeholder 4">
            <a:extLst>
              <a:ext uri="{FF2B5EF4-FFF2-40B4-BE49-F238E27FC236}">
                <a16:creationId xmlns:a16="http://schemas.microsoft.com/office/drawing/2014/main" id="{2BB4FA33-CA12-2D4B-B32D-33719EA6ADB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imran.muet@gmail.com</a:t>
            </a:r>
          </a:p>
        </p:txBody>
      </p:sp>
      <p:sp>
        <p:nvSpPr>
          <p:cNvPr id="6" name="Slide Number Placeholder 5">
            <a:extLst>
              <a:ext uri="{FF2B5EF4-FFF2-40B4-BE49-F238E27FC236}">
                <a16:creationId xmlns:a16="http://schemas.microsoft.com/office/drawing/2014/main" id="{A68D06E5-0156-F849-A52B-DE51DE9303E8}"/>
              </a:ext>
            </a:extLst>
          </p:cNvPr>
          <p:cNvSpPr>
            <a:spLocks noGrp="1"/>
          </p:cNvSpPr>
          <p:nvPr>
            <p:ph type="sldNum" sz="quarter" idx="12"/>
          </p:nvPr>
        </p:nvSpPr>
        <p:spPr>
          <a:xfrm>
            <a:off x="8610600" y="6356350"/>
            <a:ext cx="2743200" cy="365125"/>
          </a:xfrm>
        </p:spPr>
        <p:txBody>
          <a:bodyPr>
            <a:normAutofit/>
          </a:bodyPr>
          <a:lstStyle/>
          <a:p>
            <a:pPr>
              <a:spcAft>
                <a:spcPts val="600"/>
              </a:spcAft>
            </a:pPr>
            <a:fld id="{7DBA24E5-1A19-F845-8AF6-F557D32B4883}"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178BBC79-A40D-A9D1-428F-19A708304639}"/>
              </a:ext>
            </a:extLst>
          </p:cNvPr>
          <p:cNvGraphicFramePr>
            <a:graphicFrameLocks noGrp="1"/>
          </p:cNvGraphicFramePr>
          <p:nvPr>
            <p:ph idx="1"/>
            <p:extLst>
              <p:ext uri="{D42A27DB-BD31-4B8C-83A1-F6EECF244321}">
                <p14:modId xmlns:p14="http://schemas.microsoft.com/office/powerpoint/2010/main" val="309152923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71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lstStyle/>
          <a:p>
            <a:r>
              <a:rPr lang="en-US" b="0" i="0" dirty="0">
                <a:solidFill>
                  <a:srgbClr val="000000"/>
                </a:solidFill>
                <a:effectLst/>
                <a:latin typeface="EB Garamond" panose="00000500000000000000" pitchFamily="2" charset="0"/>
              </a:rPr>
              <a:t>The basic difference between the ARIMA family and VAR models is that all the ARIMA models are used for univariate time series, where the VAR models work with multivariate time series. In addition, ARIMA models are unidirectional models, which means that the dependent variables are influenced by their past or lag values itself, where VAR is a bi-directional model, which means a dependent variable is affected by its past value or by another variable’s value or influenced by both of the things. </a:t>
            </a:r>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20</a:t>
            </a:fld>
            <a:endParaRPr lang="en-US"/>
          </a:p>
        </p:txBody>
      </p:sp>
    </p:spTree>
    <p:extLst>
      <p:ext uri="{BB962C8B-B14F-4D97-AF65-F5344CB8AC3E}">
        <p14:creationId xmlns:p14="http://schemas.microsoft.com/office/powerpoint/2010/main" val="63958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normAutofit fontScale="92500" lnSpcReduction="10000"/>
          </a:bodyPr>
          <a:lstStyle/>
          <a:p>
            <a:r>
              <a:rPr lang="en-US" b="0" i="0" dirty="0">
                <a:solidFill>
                  <a:srgbClr val="000000"/>
                </a:solidFill>
                <a:effectLst/>
                <a:latin typeface="EB Garamond" panose="00000500000000000000" pitchFamily="2" charset="0"/>
              </a:rPr>
              <a:t>A typical autoregression model(AR(p)) for univariate time series can be represented by</a:t>
            </a:r>
          </a:p>
          <a:p>
            <a:endParaRPr lang="en-US" dirty="0">
              <a:solidFill>
                <a:srgbClr val="000000"/>
              </a:solidFill>
              <a:latin typeface="EB Garamond" panose="00000500000000000000" pitchFamily="2" charset="0"/>
            </a:endParaRPr>
          </a:p>
          <a:p>
            <a:endParaRPr lang="en-US" dirty="0">
              <a:solidFill>
                <a:srgbClr val="000000"/>
              </a:solidFill>
              <a:latin typeface="EB Garamond" panose="00000500000000000000" pitchFamily="2" charset="0"/>
            </a:endParaRPr>
          </a:p>
          <a:p>
            <a:endParaRPr lang="en-US" dirty="0">
              <a:solidFill>
                <a:srgbClr val="000000"/>
              </a:solidFill>
              <a:latin typeface="EB Garamond" panose="00000500000000000000" pitchFamily="2" charset="0"/>
            </a:endParaRPr>
          </a:p>
          <a:p>
            <a:pPr algn="l"/>
            <a:r>
              <a:rPr lang="en-US" b="0" i="0" dirty="0">
                <a:solidFill>
                  <a:srgbClr val="000000"/>
                </a:solidFill>
                <a:effectLst/>
                <a:latin typeface="EB Garamond" panose="00000500000000000000" pitchFamily="2" charset="0"/>
              </a:rPr>
              <a:t>Where </a:t>
            </a:r>
          </a:p>
          <a:p>
            <a:pPr lvl="1" fontAlgn="base"/>
            <a:r>
              <a:rPr lang="en-US" b="0" i="0" dirty="0">
                <a:solidFill>
                  <a:srgbClr val="000000"/>
                </a:solidFill>
                <a:effectLst/>
                <a:latin typeface="EB Garamond" panose="00000500000000000000" pitchFamily="2" charset="0"/>
              </a:rPr>
              <a:t> </a:t>
            </a:r>
            <a:r>
              <a:rPr lang="en-US" b="0" i="1" dirty="0" err="1">
                <a:solidFill>
                  <a:srgbClr val="000000"/>
                </a:solidFill>
                <a:effectLst/>
                <a:latin typeface="EB Garamond" panose="00000500000000000000" pitchFamily="2" charset="0"/>
              </a:rPr>
              <a:t>y</a:t>
            </a:r>
            <a:r>
              <a:rPr lang="en-US" b="0" i="1" baseline="-25000" dirty="0" err="1">
                <a:solidFill>
                  <a:srgbClr val="000000"/>
                </a:solidFill>
                <a:effectLst/>
                <a:latin typeface="EB Garamond" panose="00000500000000000000" pitchFamily="2" charset="0"/>
              </a:rPr>
              <a:t>t</a:t>
            </a:r>
            <a:r>
              <a:rPr lang="en-US" b="0" i="0" baseline="-25000" dirty="0" err="1">
                <a:solidFill>
                  <a:srgbClr val="000000"/>
                </a:solidFill>
                <a:effectLst/>
                <a:latin typeface="EB Garamond" panose="00000500000000000000" pitchFamily="2" charset="0"/>
              </a:rPr>
              <a:t>−i</a:t>
            </a:r>
            <a:r>
              <a:rPr lang="en-US" b="0" i="0" dirty="0">
                <a:solidFill>
                  <a:srgbClr val="000000"/>
                </a:solidFill>
                <a:effectLst/>
                <a:latin typeface="EB Garamond" panose="00000500000000000000" pitchFamily="2" charset="0"/>
              </a:rPr>
              <a:t>  indicates the variable value at periods earlier.</a:t>
            </a:r>
          </a:p>
          <a:p>
            <a:pPr lvl="1" fontAlgn="base"/>
            <a:r>
              <a:rPr lang="en-US" b="0" i="0" dirty="0">
                <a:solidFill>
                  <a:srgbClr val="000000"/>
                </a:solidFill>
                <a:effectLst/>
                <a:latin typeface="EB Garamond" panose="00000500000000000000" pitchFamily="2" charset="0"/>
              </a:rPr>
              <a:t> </a:t>
            </a:r>
            <a:r>
              <a:rPr lang="en-US" b="0" i="1" dirty="0">
                <a:solidFill>
                  <a:srgbClr val="000000"/>
                </a:solidFill>
                <a:effectLst/>
                <a:latin typeface="EB Garamond" panose="00000500000000000000" pitchFamily="2" charset="0"/>
              </a:rPr>
              <a:t>A</a:t>
            </a:r>
            <a:r>
              <a:rPr lang="en-US" b="0" i="1" baseline="-25000" dirty="0">
                <a:solidFill>
                  <a:srgbClr val="000000"/>
                </a:solidFill>
                <a:effectLst/>
                <a:latin typeface="EB Garamond" panose="00000500000000000000" pitchFamily="2" charset="0"/>
              </a:rPr>
              <a:t>i</a:t>
            </a:r>
            <a:r>
              <a:rPr lang="en-US" b="0" i="0" dirty="0">
                <a:solidFill>
                  <a:srgbClr val="000000"/>
                </a:solidFill>
                <a:effectLst/>
                <a:latin typeface="EB Garamond" panose="00000500000000000000" pitchFamily="2" charset="0"/>
              </a:rPr>
              <a:t> is a time-invariant (</a:t>
            </a:r>
            <a:r>
              <a:rPr lang="en-US" b="0" i="1" dirty="0">
                <a:solidFill>
                  <a:srgbClr val="000000"/>
                </a:solidFill>
                <a:effectLst/>
                <a:latin typeface="EB Garamond" panose="00000500000000000000" pitchFamily="2" charset="0"/>
              </a:rPr>
              <a:t>k</a:t>
            </a:r>
            <a:r>
              <a:rPr lang="en-US" b="0" i="0" dirty="0">
                <a:solidFill>
                  <a:srgbClr val="000000"/>
                </a:solidFill>
                <a:effectLst/>
                <a:latin typeface="EB Garamond" panose="00000500000000000000" pitchFamily="2" charset="0"/>
              </a:rPr>
              <a:t> × </a:t>
            </a:r>
            <a:r>
              <a:rPr lang="en-US" b="0" i="1" dirty="0">
                <a:solidFill>
                  <a:srgbClr val="000000"/>
                </a:solidFill>
                <a:effectLst/>
                <a:latin typeface="EB Garamond" panose="00000500000000000000" pitchFamily="2" charset="0"/>
              </a:rPr>
              <a:t>k</a:t>
            </a:r>
            <a:r>
              <a:rPr lang="en-US" b="0" i="0" dirty="0">
                <a:solidFill>
                  <a:srgbClr val="000000"/>
                </a:solidFill>
                <a:effectLst/>
                <a:latin typeface="EB Garamond" panose="00000500000000000000" pitchFamily="2" charset="0"/>
              </a:rPr>
              <a:t>)-matrix.</a:t>
            </a:r>
          </a:p>
          <a:p>
            <a:pPr lvl="1" fontAlgn="base"/>
            <a:r>
              <a:rPr lang="en-US" b="0" i="1" dirty="0">
                <a:solidFill>
                  <a:srgbClr val="000000"/>
                </a:solidFill>
                <a:effectLst/>
                <a:latin typeface="EB Garamond" panose="00000500000000000000" pitchFamily="2" charset="0"/>
              </a:rPr>
              <a:t> e</a:t>
            </a:r>
            <a:r>
              <a:rPr lang="en-US" b="0" i="1" baseline="-25000" dirty="0">
                <a:solidFill>
                  <a:srgbClr val="000000"/>
                </a:solidFill>
                <a:effectLst/>
                <a:latin typeface="EB Garamond" panose="00000500000000000000" pitchFamily="2" charset="0"/>
              </a:rPr>
              <a:t>t</a:t>
            </a:r>
            <a:r>
              <a:rPr lang="en-US" b="0" i="0" dirty="0">
                <a:solidFill>
                  <a:srgbClr val="000000"/>
                </a:solidFill>
                <a:effectLst/>
                <a:latin typeface="EB Garamond" panose="00000500000000000000" pitchFamily="2" charset="0"/>
              </a:rPr>
              <a:t> is an error term.</a:t>
            </a:r>
          </a:p>
          <a:p>
            <a:pPr lvl="1" fontAlgn="base"/>
            <a:r>
              <a:rPr lang="en-US" b="0" i="0" dirty="0">
                <a:solidFill>
                  <a:srgbClr val="000000"/>
                </a:solidFill>
                <a:effectLst/>
                <a:latin typeface="EB Garamond" panose="00000500000000000000" pitchFamily="2" charset="0"/>
              </a:rPr>
              <a:t> </a:t>
            </a:r>
            <a:r>
              <a:rPr lang="en-US" b="0" i="1" dirty="0">
                <a:solidFill>
                  <a:srgbClr val="000000"/>
                </a:solidFill>
                <a:effectLst/>
                <a:latin typeface="EB Garamond" panose="00000500000000000000" pitchFamily="2" charset="0"/>
              </a:rPr>
              <a:t>c</a:t>
            </a:r>
            <a:r>
              <a:rPr lang="en-US" b="0" i="0" dirty="0">
                <a:solidFill>
                  <a:srgbClr val="000000"/>
                </a:solidFill>
                <a:effectLst/>
                <a:latin typeface="EB Garamond" panose="00000500000000000000" pitchFamily="2" charset="0"/>
              </a:rPr>
              <a:t> is an intercept of the model.</a:t>
            </a:r>
          </a:p>
          <a:p>
            <a:pPr algn="l"/>
            <a:r>
              <a:rPr lang="en-US" b="0" i="0" dirty="0">
                <a:solidFill>
                  <a:srgbClr val="000000"/>
                </a:solidFill>
                <a:effectLst/>
                <a:latin typeface="EB Garamond" panose="00000500000000000000" pitchFamily="2" charset="0"/>
              </a:rPr>
              <a:t>Here the order p means, up to p-lags of y is used</a:t>
            </a:r>
          </a:p>
          <a:p>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21</a:t>
            </a:fld>
            <a:endParaRPr lang="en-US"/>
          </a:p>
        </p:txBody>
      </p:sp>
      <p:pic>
        <p:nvPicPr>
          <p:cNvPr id="1026" name="Picture 2">
            <a:extLst>
              <a:ext uri="{FF2B5EF4-FFF2-40B4-BE49-F238E27FC236}">
                <a16:creationId xmlns:a16="http://schemas.microsoft.com/office/drawing/2014/main" id="{36B122CE-88BD-E94F-9984-3274E846B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190875"/>
            <a:ext cx="63817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01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normAutofit/>
          </a:bodyPr>
          <a:lstStyle/>
          <a:p>
            <a:r>
              <a:rPr lang="en-US" b="0" i="0" dirty="0">
                <a:solidFill>
                  <a:srgbClr val="000000"/>
                </a:solidFill>
                <a:effectLst/>
                <a:latin typeface="EB Garamond" panose="00000500000000000000" pitchFamily="2" charset="0"/>
              </a:rPr>
              <a:t>As we know, the VAR model deals with multivariate time series, which means there will be two or more variables affecting each other. Therefore, the VAR model equation increases with the number of variables in the time series</a:t>
            </a:r>
          </a:p>
          <a:p>
            <a:pPr algn="l"/>
            <a:r>
              <a:rPr lang="en-US" b="0" i="0" dirty="0">
                <a:solidFill>
                  <a:srgbClr val="000000"/>
                </a:solidFill>
                <a:effectLst/>
                <a:latin typeface="EB Garamond" panose="00000500000000000000" pitchFamily="2" charset="0"/>
              </a:rPr>
              <a:t>Let’s suppose there are two time-series variables, y1 and y2, so to calculate y1(t), the VAR model will use the lags of both time-series variables. </a:t>
            </a:r>
          </a:p>
          <a:p>
            <a:pPr algn="l"/>
            <a:r>
              <a:rPr lang="en-US" b="0" i="0" dirty="0">
                <a:solidFill>
                  <a:srgbClr val="000000"/>
                </a:solidFill>
                <a:effectLst/>
                <a:latin typeface="EB Garamond" panose="00000500000000000000" pitchFamily="2" charset="0"/>
              </a:rPr>
              <a:t>For example, the equation for the VAR(1) model with two time-series variables (y1 and y2) will look like this:</a:t>
            </a:r>
          </a:p>
          <a:p>
            <a:br>
              <a:rPr lang="en-US" dirty="0"/>
            </a:br>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22</a:t>
            </a:fld>
            <a:endParaRPr lang="en-US"/>
          </a:p>
        </p:txBody>
      </p:sp>
      <p:pic>
        <p:nvPicPr>
          <p:cNvPr id="1028" name="Picture 4">
            <a:extLst>
              <a:ext uri="{FF2B5EF4-FFF2-40B4-BE49-F238E27FC236}">
                <a16:creationId xmlns:a16="http://schemas.microsoft.com/office/drawing/2014/main" id="{A4916577-5CAD-7CDF-AE3C-AEB0169C0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161480"/>
            <a:ext cx="7086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04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Vector </a:t>
            </a:r>
            <a:r>
              <a:rPr lang="en-US" i="1" dirty="0" err="1"/>
              <a:t>AutoRegression</a:t>
            </a:r>
            <a:r>
              <a:rPr lang="en-US" i="1" dirty="0"/>
              <a:t>(VAR)?</a:t>
            </a:r>
            <a:endParaRPr lang="en-US" dirty="0"/>
          </a:p>
        </p:txBody>
      </p:sp>
      <p:sp>
        <p:nvSpPr>
          <p:cNvPr id="7" name="Content Placeholder 6">
            <a:extLst>
              <a:ext uri="{FF2B5EF4-FFF2-40B4-BE49-F238E27FC236}">
                <a16:creationId xmlns:a16="http://schemas.microsoft.com/office/drawing/2014/main" id="{76CF77F7-9A16-6C48-8F31-F7A805DB3DA0}"/>
              </a:ext>
            </a:extLst>
          </p:cNvPr>
          <p:cNvSpPr>
            <a:spLocks noGrp="1"/>
          </p:cNvSpPr>
          <p:nvPr>
            <p:ph idx="1"/>
          </p:nvPr>
        </p:nvSpPr>
        <p:spPr/>
        <p:txBody>
          <a:bodyPr>
            <a:normAutofit/>
          </a:bodyPr>
          <a:lstStyle/>
          <a:p>
            <a:r>
              <a:rPr lang="en-US" b="0" i="0" dirty="0">
                <a:solidFill>
                  <a:srgbClr val="000000"/>
                </a:solidFill>
                <a:effectLst/>
                <a:latin typeface="EB Garamond" panose="00000500000000000000" pitchFamily="2" charset="0"/>
              </a:rPr>
              <a:t>And the VAR(2) with y1 and y2 time series variables, the equation of the model will look like :</a:t>
            </a:r>
            <a:br>
              <a:rPr lang="en-US" dirty="0"/>
            </a:br>
            <a:endParaRPr lang="en-US" dirty="0"/>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23</a:t>
            </a:fld>
            <a:endParaRPr lang="en-US"/>
          </a:p>
        </p:txBody>
      </p:sp>
      <p:pic>
        <p:nvPicPr>
          <p:cNvPr id="2050" name="Picture 2">
            <a:extLst>
              <a:ext uri="{FF2B5EF4-FFF2-40B4-BE49-F238E27FC236}">
                <a16:creationId xmlns:a16="http://schemas.microsoft.com/office/drawing/2014/main" id="{9C703CEC-6896-3E03-DB26-0C88A3A4D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28925"/>
            <a:ext cx="97536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4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0">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children can teach us about asking questions - HatRabbits">
            <a:extLst>
              <a:ext uri="{FF2B5EF4-FFF2-40B4-BE49-F238E27FC236}">
                <a16:creationId xmlns:a16="http://schemas.microsoft.com/office/drawing/2014/main" id="{4DEF0752-2848-8D1D-4897-03B12FA631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6" r="462"/>
          <a:stretch/>
        </p:blipFill>
        <p:spPr bwMode="auto">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BC1C-D3E6-B14E-85A4-3B3052C07CC6}"/>
              </a:ext>
            </a:extLst>
          </p:cNvPr>
          <p:cNvSpPr>
            <a:spLocks noGrp="1"/>
          </p:cNvSpPr>
          <p:nvPr>
            <p:ph type="title"/>
          </p:nvPr>
        </p:nvSpPr>
        <p:spPr>
          <a:xfrm>
            <a:off x="1913468" y="365125"/>
            <a:ext cx="9440332" cy="1325563"/>
          </a:xfrm>
        </p:spPr>
        <p:txBody>
          <a:bodyPr>
            <a:normAutofit/>
          </a:bodyPr>
          <a:lstStyle/>
          <a:p>
            <a:r>
              <a:rPr lang="en-US" sz="5400"/>
              <a:t>Time Series Forecasting</a:t>
            </a:r>
          </a:p>
        </p:txBody>
      </p:sp>
      <p:sp>
        <p:nvSpPr>
          <p:cNvPr id="22" name="Rectangle 12">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0" name="Graphic 9" descr="Onboarding">
            <a:extLst>
              <a:ext uri="{FF2B5EF4-FFF2-40B4-BE49-F238E27FC236}">
                <a16:creationId xmlns:a16="http://schemas.microsoft.com/office/drawing/2014/main" id="{765429FD-4D00-DA57-A742-798E5378E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A61B468E-EDA5-7A4C-8E87-D041D0F21617}"/>
              </a:ext>
            </a:extLst>
          </p:cNvPr>
          <p:cNvSpPr>
            <a:spLocks noGrp="1"/>
          </p:cNvSpPr>
          <p:nvPr>
            <p:ph idx="1"/>
          </p:nvPr>
        </p:nvSpPr>
        <p:spPr>
          <a:xfrm>
            <a:off x="838200" y="1825625"/>
            <a:ext cx="10515600" cy="4351338"/>
          </a:xfrm>
        </p:spPr>
        <p:txBody>
          <a:bodyPr>
            <a:normAutofit/>
          </a:bodyPr>
          <a:lstStyle/>
          <a:p>
            <a:r>
              <a:rPr lang="en-US" dirty="0"/>
              <a:t>A time series is a sequence where a metric is recorded over regular time intervals.</a:t>
            </a:r>
          </a:p>
          <a:p>
            <a:r>
              <a:rPr lang="en-US" dirty="0"/>
              <a:t>Examples include:</a:t>
            </a:r>
          </a:p>
          <a:p>
            <a:pPr lvl="1"/>
            <a:r>
              <a:rPr lang="en-US" dirty="0"/>
              <a:t>annual budget – recorded on yearly basis, </a:t>
            </a:r>
          </a:p>
          <a:p>
            <a:pPr lvl="1"/>
            <a:r>
              <a:rPr lang="en-US" dirty="0"/>
              <a:t>expenses – recorded on monthly basis</a:t>
            </a:r>
          </a:p>
          <a:p>
            <a:pPr lvl="1"/>
            <a:r>
              <a:rPr lang="en-US" dirty="0"/>
              <a:t>sales – recorded on weekly basis, </a:t>
            </a:r>
          </a:p>
          <a:p>
            <a:pPr lvl="1"/>
            <a:r>
              <a:rPr lang="en-US" dirty="0"/>
              <a:t>weather – recorded on daily basis </a:t>
            </a:r>
          </a:p>
          <a:p>
            <a:pPr lvl="1"/>
            <a:r>
              <a:rPr lang="en-US" dirty="0"/>
              <a:t>stocks prices – recorded on hourly basis,</a:t>
            </a:r>
          </a:p>
          <a:p>
            <a:pPr lvl="1"/>
            <a:r>
              <a:rPr lang="en-US" dirty="0"/>
              <a:t>inbound calls in a call canter – recorded on minutes basis </a:t>
            </a:r>
          </a:p>
          <a:p>
            <a:pPr lvl="1"/>
            <a:r>
              <a:rPr lang="en-US" dirty="0"/>
              <a:t>web traffic – recorded on minutes and even seconds wise basis</a:t>
            </a:r>
          </a:p>
        </p:txBody>
      </p:sp>
      <p:sp>
        <p:nvSpPr>
          <p:cNvPr id="4" name="Date Placeholder 3">
            <a:extLst>
              <a:ext uri="{FF2B5EF4-FFF2-40B4-BE49-F238E27FC236}">
                <a16:creationId xmlns:a16="http://schemas.microsoft.com/office/drawing/2014/main" id="{19DE6A74-4A39-7A47-AE45-8BED2A154D47}"/>
              </a:ext>
            </a:extLst>
          </p:cNvPr>
          <p:cNvSpPr>
            <a:spLocks noGrp="1"/>
          </p:cNvSpPr>
          <p:nvPr>
            <p:ph type="dt" sz="half" idx="10"/>
          </p:nvPr>
        </p:nvSpPr>
        <p:spPr>
          <a:xfrm>
            <a:off x="838200" y="6356350"/>
            <a:ext cx="2743200" cy="365125"/>
          </a:xfrm>
        </p:spPr>
        <p:txBody>
          <a:bodyPr>
            <a:normAutofit/>
          </a:bodyPr>
          <a:lstStyle/>
          <a:p>
            <a:pPr>
              <a:spcAft>
                <a:spcPts val="600"/>
              </a:spcAft>
            </a:pPr>
            <a:r>
              <a:rPr lang="en-US"/>
              <a:t>15/8/2022</a:t>
            </a:r>
          </a:p>
        </p:txBody>
      </p:sp>
      <p:sp>
        <p:nvSpPr>
          <p:cNvPr id="5" name="Footer Placeholder 4">
            <a:extLst>
              <a:ext uri="{FF2B5EF4-FFF2-40B4-BE49-F238E27FC236}">
                <a16:creationId xmlns:a16="http://schemas.microsoft.com/office/drawing/2014/main" id="{C047B386-59F1-EE41-81BB-91762FD54A7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imran.muet@gmail.com</a:t>
            </a:r>
          </a:p>
        </p:txBody>
      </p:sp>
      <p:sp>
        <p:nvSpPr>
          <p:cNvPr id="6" name="Slide Number Placeholder 5">
            <a:extLst>
              <a:ext uri="{FF2B5EF4-FFF2-40B4-BE49-F238E27FC236}">
                <a16:creationId xmlns:a16="http://schemas.microsoft.com/office/drawing/2014/main" id="{11E1425C-4D03-5D46-AE82-C408CDD89369}"/>
              </a:ext>
            </a:extLst>
          </p:cNvPr>
          <p:cNvSpPr>
            <a:spLocks noGrp="1"/>
          </p:cNvSpPr>
          <p:nvPr>
            <p:ph type="sldNum" sz="quarter" idx="12"/>
          </p:nvPr>
        </p:nvSpPr>
        <p:spPr>
          <a:xfrm>
            <a:off x="8610600" y="6356350"/>
            <a:ext cx="2743200" cy="365125"/>
          </a:xfrm>
        </p:spPr>
        <p:txBody>
          <a:bodyPr>
            <a:normAutofit/>
          </a:bodyPr>
          <a:lstStyle/>
          <a:p>
            <a:pPr>
              <a:spcAft>
                <a:spcPts val="600"/>
              </a:spcAft>
            </a:pPr>
            <a:fld id="{7DBA24E5-1A19-F845-8AF6-F557D32B4883}" type="slidenum">
              <a:rPr lang="en-US" smtClean="0"/>
              <a:pPr>
                <a:spcAft>
                  <a:spcPts val="600"/>
                </a:spcAft>
              </a:pPr>
              <a:t>3</a:t>
            </a:fld>
            <a:endParaRPr lang="en-US"/>
          </a:p>
        </p:txBody>
      </p:sp>
    </p:spTree>
    <p:extLst>
      <p:ext uri="{BB962C8B-B14F-4D97-AF65-F5344CB8AC3E}">
        <p14:creationId xmlns:p14="http://schemas.microsoft.com/office/powerpoint/2010/main" val="274839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CA28-1988-4B49-9288-5CCE53A023A5}"/>
              </a:ext>
            </a:extLst>
          </p:cNvPr>
          <p:cNvSpPr>
            <a:spLocks noGrp="1"/>
          </p:cNvSpPr>
          <p:nvPr>
            <p:ph type="title"/>
          </p:nvPr>
        </p:nvSpPr>
        <p:spPr/>
        <p:txBody>
          <a:bodyPr/>
          <a:lstStyle/>
          <a:p>
            <a:r>
              <a:rPr lang="en-US" b="1" dirty="0"/>
              <a:t>Time Series Forecasting</a:t>
            </a:r>
            <a:endParaRPr lang="en-US" dirty="0"/>
          </a:p>
        </p:txBody>
      </p:sp>
      <p:graphicFrame>
        <p:nvGraphicFramePr>
          <p:cNvPr id="13" name="Content Placeholder 2">
            <a:extLst>
              <a:ext uri="{FF2B5EF4-FFF2-40B4-BE49-F238E27FC236}">
                <a16:creationId xmlns:a16="http://schemas.microsoft.com/office/drawing/2014/main" id="{0EAC58A5-577F-FF56-6620-BCB1ADFABA54}"/>
              </a:ext>
            </a:extLst>
          </p:cNvPr>
          <p:cNvGraphicFramePr>
            <a:graphicFrameLocks noGrp="1"/>
          </p:cNvGraphicFramePr>
          <p:nvPr>
            <p:ph idx="1"/>
          </p:nvPr>
        </p:nvGraphicFramePr>
        <p:xfrm>
          <a:off x="838200" y="1825625"/>
          <a:ext cx="831867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338DE1B-CF0B-E84D-8CCD-24EEBDCD0E8B}"/>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0F1B1273-2692-4341-8F7A-356A35B71924}"/>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C9121A42-C9DF-884F-B58A-7D79C8EB9F61}"/>
              </a:ext>
            </a:extLst>
          </p:cNvPr>
          <p:cNvSpPr>
            <a:spLocks noGrp="1"/>
          </p:cNvSpPr>
          <p:nvPr>
            <p:ph type="sldNum" sz="quarter" idx="12"/>
          </p:nvPr>
        </p:nvSpPr>
        <p:spPr/>
        <p:txBody>
          <a:bodyPr/>
          <a:lstStyle/>
          <a:p>
            <a:fld id="{7DBA24E5-1A19-F845-8AF6-F557D32B4883}" type="slidenum">
              <a:rPr lang="en-US" smtClean="0"/>
              <a:t>4</a:t>
            </a:fld>
            <a:endParaRPr lang="en-US"/>
          </a:p>
        </p:txBody>
      </p:sp>
      <p:sp>
        <p:nvSpPr>
          <p:cNvPr id="7" name="Cloud 6">
            <a:extLst>
              <a:ext uri="{FF2B5EF4-FFF2-40B4-BE49-F238E27FC236}">
                <a16:creationId xmlns:a16="http://schemas.microsoft.com/office/drawing/2014/main" id="{C29C0C36-88D0-AE47-92D3-40F198E0CFF8}"/>
              </a:ext>
            </a:extLst>
          </p:cNvPr>
          <p:cNvSpPr>
            <a:spLocks noChangeAspect="1"/>
          </p:cNvSpPr>
          <p:nvPr/>
        </p:nvSpPr>
        <p:spPr>
          <a:xfrm>
            <a:off x="9916732" y="2369713"/>
            <a:ext cx="1645920" cy="16459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why forecast?</a:t>
            </a:r>
          </a:p>
          <a:p>
            <a:pPr algn="ctr"/>
            <a:endParaRPr lang="en-US" dirty="0"/>
          </a:p>
        </p:txBody>
      </p:sp>
    </p:spTree>
    <p:extLst>
      <p:ext uri="{BB962C8B-B14F-4D97-AF65-F5344CB8AC3E}">
        <p14:creationId xmlns:p14="http://schemas.microsoft.com/office/powerpoint/2010/main" val="20851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4343-2453-F647-B299-1F256E643D3F}"/>
              </a:ext>
            </a:extLst>
          </p:cNvPr>
          <p:cNvSpPr>
            <a:spLocks noGrp="1"/>
          </p:cNvSpPr>
          <p:nvPr>
            <p:ph type="title"/>
          </p:nvPr>
        </p:nvSpPr>
        <p:spPr/>
        <p:txBody>
          <a:bodyPr/>
          <a:lstStyle/>
          <a:p>
            <a:r>
              <a:rPr lang="en-US" b="1" dirty="0"/>
              <a:t>Time Series Forecasting</a:t>
            </a:r>
            <a:endParaRPr lang="en-US" dirty="0"/>
          </a:p>
        </p:txBody>
      </p:sp>
      <p:sp>
        <p:nvSpPr>
          <p:cNvPr id="3" name="Content Placeholder 2">
            <a:extLst>
              <a:ext uri="{FF2B5EF4-FFF2-40B4-BE49-F238E27FC236}">
                <a16:creationId xmlns:a16="http://schemas.microsoft.com/office/drawing/2014/main" id="{37F998A8-D0CB-C642-BC53-090403ED0A2C}"/>
              </a:ext>
            </a:extLst>
          </p:cNvPr>
          <p:cNvSpPr>
            <a:spLocks noGrp="1"/>
          </p:cNvSpPr>
          <p:nvPr>
            <p:ph idx="1"/>
          </p:nvPr>
        </p:nvSpPr>
        <p:spPr>
          <a:xfrm>
            <a:off x="838200" y="1825625"/>
            <a:ext cx="7610341" cy="4351338"/>
          </a:xfrm>
        </p:spPr>
        <p:txBody>
          <a:bodyPr/>
          <a:lstStyle/>
          <a:p>
            <a:pPr fontAlgn="base"/>
            <a:r>
              <a:rPr lang="en-US" dirty="0"/>
              <a:t>Forecasting a time series can be broadly divided into two types.</a:t>
            </a:r>
          </a:p>
          <a:p>
            <a:pPr fontAlgn="base"/>
            <a:r>
              <a:rPr lang="en-US" dirty="0"/>
              <a:t>If you use only the previous values of the time series to predict its future values, it is called </a:t>
            </a:r>
            <a:r>
              <a:rPr lang="en-US" b="1" dirty="0"/>
              <a:t>Univariate Time Series Forecasting</a:t>
            </a:r>
            <a:r>
              <a:rPr lang="en-US" dirty="0"/>
              <a:t>.</a:t>
            </a:r>
          </a:p>
          <a:p>
            <a:pPr fontAlgn="base"/>
            <a:r>
              <a:rPr lang="en-US" dirty="0"/>
              <a:t>And if you use predictors other than the series (</a:t>
            </a:r>
            <a:r>
              <a:rPr lang="en-US" dirty="0" err="1"/>
              <a:t>a.k.a</a:t>
            </a:r>
            <a:r>
              <a:rPr lang="en-US" dirty="0"/>
              <a:t> exogenous variables) to forecast it is called </a:t>
            </a:r>
            <a:r>
              <a:rPr lang="en-US" b="1" dirty="0"/>
              <a:t>Multi Variate Time Series Forecasting</a:t>
            </a:r>
            <a:r>
              <a:rPr lang="en-US" dirty="0"/>
              <a:t>.</a:t>
            </a:r>
            <a:br>
              <a:rPr lang="en-US" dirty="0"/>
            </a:br>
            <a:endParaRPr lang="en-US" dirty="0"/>
          </a:p>
        </p:txBody>
      </p:sp>
      <p:sp>
        <p:nvSpPr>
          <p:cNvPr id="4" name="Date Placeholder 3">
            <a:extLst>
              <a:ext uri="{FF2B5EF4-FFF2-40B4-BE49-F238E27FC236}">
                <a16:creationId xmlns:a16="http://schemas.microsoft.com/office/drawing/2014/main" id="{BD859494-D40A-D449-BBA7-4577D2AEF8B8}"/>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4DF255-BF79-A74A-8379-1EEF45B337A9}"/>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CA718651-BA3C-5A42-9252-7BEA3F07FBED}"/>
              </a:ext>
            </a:extLst>
          </p:cNvPr>
          <p:cNvSpPr>
            <a:spLocks noGrp="1"/>
          </p:cNvSpPr>
          <p:nvPr>
            <p:ph type="sldNum" sz="quarter" idx="12"/>
          </p:nvPr>
        </p:nvSpPr>
        <p:spPr/>
        <p:txBody>
          <a:bodyPr/>
          <a:lstStyle/>
          <a:p>
            <a:fld id="{7DBA24E5-1A19-F845-8AF6-F557D32B4883}" type="slidenum">
              <a:rPr lang="en-US" smtClean="0"/>
              <a:t>5</a:t>
            </a:fld>
            <a:endParaRPr lang="en-US"/>
          </a:p>
        </p:txBody>
      </p:sp>
      <p:sp>
        <p:nvSpPr>
          <p:cNvPr id="7" name="Rounded Rectangle 6">
            <a:extLst>
              <a:ext uri="{FF2B5EF4-FFF2-40B4-BE49-F238E27FC236}">
                <a16:creationId xmlns:a16="http://schemas.microsoft.com/office/drawing/2014/main" id="{7324EF2E-16EC-FC43-B39B-DD313166A918}"/>
              </a:ext>
            </a:extLst>
          </p:cNvPr>
          <p:cNvSpPr/>
          <p:nvPr/>
        </p:nvSpPr>
        <p:spPr>
          <a:xfrm>
            <a:off x="9002332" y="1690688"/>
            <a:ext cx="2351468" cy="173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 of Time Series Forecasting</a:t>
            </a:r>
          </a:p>
        </p:txBody>
      </p:sp>
    </p:spTree>
    <p:extLst>
      <p:ext uri="{BB962C8B-B14F-4D97-AF65-F5344CB8AC3E}">
        <p14:creationId xmlns:p14="http://schemas.microsoft.com/office/powerpoint/2010/main" val="30122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4" name="Arc 10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9EC14B-61A3-354C-88E9-2BD4D8A3D03D}"/>
              </a:ext>
            </a:extLst>
          </p:cNvPr>
          <p:cNvSpPr>
            <a:spLocks noGrp="1"/>
          </p:cNvSpPr>
          <p:nvPr>
            <p:ph type="title"/>
          </p:nvPr>
        </p:nvSpPr>
        <p:spPr>
          <a:xfrm>
            <a:off x="5894962" y="479493"/>
            <a:ext cx="5458838" cy="1325563"/>
          </a:xfrm>
        </p:spPr>
        <p:txBody>
          <a:bodyPr>
            <a:normAutofit/>
          </a:bodyPr>
          <a:lstStyle/>
          <a:p>
            <a:r>
              <a:rPr lang="en-US"/>
              <a:t>Introduction to ARIMA model</a:t>
            </a:r>
          </a:p>
        </p:txBody>
      </p:sp>
      <p:sp>
        <p:nvSpPr>
          <p:cNvPr id="1046" name="Freeform: Shape 10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utoregressive integrated moving average model.webp">
            <a:extLst>
              <a:ext uri="{FF2B5EF4-FFF2-40B4-BE49-F238E27FC236}">
                <a16:creationId xmlns:a16="http://schemas.microsoft.com/office/drawing/2014/main" id="{A21F4BBB-5B0C-0347-B3E5-72D6C19244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683196"/>
            <a:ext cx="4777381" cy="332186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E83465-9BD2-7C45-AF65-3B3D94043DBE}"/>
              </a:ext>
            </a:extLst>
          </p:cNvPr>
          <p:cNvSpPr>
            <a:spLocks noGrp="1"/>
          </p:cNvSpPr>
          <p:nvPr>
            <p:ph idx="1"/>
          </p:nvPr>
        </p:nvSpPr>
        <p:spPr>
          <a:xfrm>
            <a:off x="5894962" y="1984443"/>
            <a:ext cx="5458838" cy="4192520"/>
          </a:xfrm>
        </p:spPr>
        <p:txBody>
          <a:bodyPr>
            <a:normAutofit/>
          </a:bodyPr>
          <a:lstStyle/>
          <a:p>
            <a:r>
              <a:rPr lang="en-US" dirty="0"/>
              <a:t>ARIMA, short for ‘</a:t>
            </a:r>
            <a:r>
              <a:rPr lang="en-US" dirty="0" err="1"/>
              <a:t>AutoRegressive</a:t>
            </a:r>
            <a:r>
              <a:rPr lang="en-US" dirty="0"/>
              <a:t> Integrated Moving Average’, is a forecasting algorithm based on the idea that the information in the past values of the time series can alone be used to predict the future values.</a:t>
            </a:r>
          </a:p>
        </p:txBody>
      </p:sp>
      <p:sp>
        <p:nvSpPr>
          <p:cNvPr id="4" name="Date Placeholder 3">
            <a:extLst>
              <a:ext uri="{FF2B5EF4-FFF2-40B4-BE49-F238E27FC236}">
                <a16:creationId xmlns:a16="http://schemas.microsoft.com/office/drawing/2014/main" id="{89D32BA2-0DF0-B84B-ABB0-B6AD6598DCBB}"/>
              </a:ext>
            </a:extLst>
          </p:cNvPr>
          <p:cNvSpPr>
            <a:spLocks noGrp="1"/>
          </p:cNvSpPr>
          <p:nvPr>
            <p:ph type="dt" sz="half" idx="10"/>
          </p:nvPr>
        </p:nvSpPr>
        <p:spPr>
          <a:xfrm>
            <a:off x="838200" y="6356350"/>
            <a:ext cx="2743200" cy="365125"/>
          </a:xfrm>
        </p:spPr>
        <p:txBody>
          <a:bodyPr>
            <a:normAutofit/>
          </a:bodyPr>
          <a:lstStyle/>
          <a:p>
            <a:pPr>
              <a:spcAft>
                <a:spcPts val="600"/>
              </a:spcAft>
            </a:pPr>
            <a:r>
              <a:rPr lang="en-US"/>
              <a:t>15/8/2022</a:t>
            </a:r>
          </a:p>
        </p:txBody>
      </p:sp>
      <p:sp>
        <p:nvSpPr>
          <p:cNvPr id="5" name="Footer Placeholder 4">
            <a:extLst>
              <a:ext uri="{FF2B5EF4-FFF2-40B4-BE49-F238E27FC236}">
                <a16:creationId xmlns:a16="http://schemas.microsoft.com/office/drawing/2014/main" id="{61B14DE4-48A1-434F-B75C-D0936FEBD7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imran.muet@gmail.com</a:t>
            </a:r>
          </a:p>
        </p:txBody>
      </p:sp>
      <p:sp>
        <p:nvSpPr>
          <p:cNvPr id="6" name="Slide Number Placeholder 5">
            <a:extLst>
              <a:ext uri="{FF2B5EF4-FFF2-40B4-BE49-F238E27FC236}">
                <a16:creationId xmlns:a16="http://schemas.microsoft.com/office/drawing/2014/main" id="{A326FA5C-65E3-1946-B563-23AB04A55335}"/>
              </a:ext>
            </a:extLst>
          </p:cNvPr>
          <p:cNvSpPr>
            <a:spLocks noGrp="1"/>
          </p:cNvSpPr>
          <p:nvPr>
            <p:ph type="sldNum" sz="quarter" idx="12"/>
          </p:nvPr>
        </p:nvSpPr>
        <p:spPr>
          <a:xfrm>
            <a:off x="8610600" y="6356350"/>
            <a:ext cx="2743200" cy="365125"/>
          </a:xfrm>
        </p:spPr>
        <p:txBody>
          <a:bodyPr>
            <a:normAutofit/>
          </a:bodyPr>
          <a:lstStyle/>
          <a:p>
            <a:pPr>
              <a:spcAft>
                <a:spcPts val="600"/>
              </a:spcAft>
            </a:pPr>
            <a:fld id="{7DBA24E5-1A19-F845-8AF6-F557D32B4883}" type="slidenum">
              <a:rPr lang="en-US" smtClean="0"/>
              <a:pPr>
                <a:spcAft>
                  <a:spcPts val="600"/>
                </a:spcAft>
              </a:pPr>
              <a:t>6</a:t>
            </a:fld>
            <a:endParaRPr lang="en-US"/>
          </a:p>
        </p:txBody>
      </p:sp>
    </p:spTree>
    <p:extLst>
      <p:ext uri="{BB962C8B-B14F-4D97-AF65-F5344CB8AC3E}">
        <p14:creationId xmlns:p14="http://schemas.microsoft.com/office/powerpoint/2010/main" val="357637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3" name="Content Placeholder 2">
            <a:extLst>
              <a:ext uri="{FF2B5EF4-FFF2-40B4-BE49-F238E27FC236}">
                <a16:creationId xmlns:a16="http://schemas.microsoft.com/office/drawing/2014/main" id="{0C0BBAA6-2BA4-3845-80AC-D0A535702B3C}"/>
              </a:ext>
            </a:extLst>
          </p:cNvPr>
          <p:cNvSpPr>
            <a:spLocks noGrp="1"/>
          </p:cNvSpPr>
          <p:nvPr>
            <p:ph idx="1"/>
          </p:nvPr>
        </p:nvSpPr>
        <p:spPr/>
        <p:txBody>
          <a:bodyPr>
            <a:normAutofit/>
          </a:bodyPr>
          <a:lstStyle/>
          <a:p>
            <a:r>
              <a:rPr lang="en-US" dirty="0"/>
              <a:t>Any ‘non-seasonal’ time series that exhibits patterns and is not a random white noise can be modeled with ARIMA models.</a:t>
            </a:r>
          </a:p>
          <a:p>
            <a:r>
              <a:rPr lang="en-US" dirty="0"/>
              <a:t>An ARIMA model is characterized by 3 terms: p, d, q; where,</a:t>
            </a:r>
          </a:p>
          <a:p>
            <a:pPr lvl="1"/>
            <a:r>
              <a:rPr lang="en-US" dirty="0"/>
              <a:t>p is the order of the AR term</a:t>
            </a:r>
          </a:p>
          <a:p>
            <a:pPr lvl="1"/>
            <a:r>
              <a:rPr lang="en-US" dirty="0"/>
              <a:t>q is the order of the MA term</a:t>
            </a:r>
          </a:p>
          <a:p>
            <a:pPr lvl="1"/>
            <a:r>
              <a:rPr lang="en-US" dirty="0"/>
              <a:t>d is the number of differencing required to make the time series stationary</a:t>
            </a:r>
          </a:p>
          <a:p>
            <a:r>
              <a:rPr lang="en-US" dirty="0"/>
              <a:t>If a time series, has seasonal patterns, then you need to add seasonal terms and it becomes </a:t>
            </a:r>
            <a:r>
              <a:rPr lang="en-US" dirty="0" err="1"/>
              <a:t>SARIMA</a:t>
            </a:r>
            <a:r>
              <a:rPr lang="en-US" dirty="0"/>
              <a:t>, short for ‘Seasonal ARIMA’. </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7</a:t>
            </a:fld>
            <a:endParaRPr lang="en-US"/>
          </a:p>
        </p:txBody>
      </p:sp>
    </p:spTree>
    <p:extLst>
      <p:ext uri="{BB962C8B-B14F-4D97-AF65-F5344CB8AC3E}">
        <p14:creationId xmlns:p14="http://schemas.microsoft.com/office/powerpoint/2010/main" val="119508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3" name="Content Placeholder 2">
            <a:extLst>
              <a:ext uri="{FF2B5EF4-FFF2-40B4-BE49-F238E27FC236}">
                <a16:creationId xmlns:a16="http://schemas.microsoft.com/office/drawing/2014/main" id="{0C0BBAA6-2BA4-3845-80AC-D0A535702B3C}"/>
              </a:ext>
            </a:extLst>
          </p:cNvPr>
          <p:cNvSpPr>
            <a:spLocks noGrp="1"/>
          </p:cNvSpPr>
          <p:nvPr>
            <p:ph idx="1"/>
          </p:nvPr>
        </p:nvSpPr>
        <p:spPr/>
        <p:txBody>
          <a:bodyPr>
            <a:normAutofit/>
          </a:bodyPr>
          <a:lstStyle/>
          <a:p>
            <a:r>
              <a:rPr lang="en-US" dirty="0"/>
              <a:t>The first step to build an ARIMA model is to make the time series stationary.</a:t>
            </a:r>
          </a:p>
          <a:p>
            <a:r>
              <a:rPr lang="en-US" dirty="0"/>
              <a:t>The most common approach to make a series stationary is to difference it. </a:t>
            </a:r>
          </a:p>
          <a:p>
            <a:pPr lvl="1"/>
            <a:r>
              <a:rPr lang="en-US" dirty="0"/>
              <a:t>That is, subtract the previous value from the current value. </a:t>
            </a:r>
          </a:p>
          <a:p>
            <a:pPr lvl="1"/>
            <a:r>
              <a:rPr lang="en-US" dirty="0"/>
              <a:t>Sometimes, depending on the complexity of the series, more than one differencing may be needed.</a:t>
            </a:r>
          </a:p>
          <a:p>
            <a:r>
              <a:rPr lang="en-US" dirty="0"/>
              <a:t>The value of d, therefore, is the minimum number of differencing needed to make the series stationary. And if the time series is already stationary, then d = 0.</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8</a:t>
            </a:fld>
            <a:endParaRPr lang="en-US"/>
          </a:p>
        </p:txBody>
      </p:sp>
    </p:spTree>
    <p:extLst>
      <p:ext uri="{BB962C8B-B14F-4D97-AF65-F5344CB8AC3E}">
        <p14:creationId xmlns:p14="http://schemas.microsoft.com/office/powerpoint/2010/main" val="283369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83DC-8E66-0047-AF47-57706B0DC9A0}"/>
              </a:ext>
            </a:extLst>
          </p:cNvPr>
          <p:cNvSpPr>
            <a:spLocks noGrp="1"/>
          </p:cNvSpPr>
          <p:nvPr>
            <p:ph type="title"/>
          </p:nvPr>
        </p:nvSpPr>
        <p:spPr/>
        <p:txBody>
          <a:bodyPr/>
          <a:lstStyle/>
          <a:p>
            <a:r>
              <a:rPr lang="en-US" i="1" dirty="0"/>
              <a:t>How does ARIMA/</a:t>
            </a:r>
            <a:r>
              <a:rPr lang="en-US" i="1" dirty="0" err="1"/>
              <a:t>SARIMA</a:t>
            </a:r>
            <a:r>
              <a:rPr lang="en-US" i="1" dirty="0"/>
              <a:t> model work?</a:t>
            </a:r>
            <a:endParaRPr lang="en-US" dirty="0"/>
          </a:p>
        </p:txBody>
      </p:sp>
      <p:sp>
        <p:nvSpPr>
          <p:cNvPr id="3" name="Content Placeholder 2">
            <a:extLst>
              <a:ext uri="{FF2B5EF4-FFF2-40B4-BE49-F238E27FC236}">
                <a16:creationId xmlns:a16="http://schemas.microsoft.com/office/drawing/2014/main" id="{0C0BBAA6-2BA4-3845-80AC-D0A535702B3C}"/>
              </a:ext>
            </a:extLst>
          </p:cNvPr>
          <p:cNvSpPr>
            <a:spLocks noGrp="1"/>
          </p:cNvSpPr>
          <p:nvPr>
            <p:ph idx="1"/>
          </p:nvPr>
        </p:nvSpPr>
        <p:spPr/>
        <p:txBody>
          <a:bodyPr>
            <a:normAutofit/>
          </a:bodyPr>
          <a:lstStyle/>
          <a:p>
            <a:r>
              <a:rPr lang="en-US" dirty="0"/>
              <a:t>‘p’ is the order of the ‘Auto Regressive’ (AR) term. </a:t>
            </a:r>
          </a:p>
          <a:p>
            <a:pPr lvl="1"/>
            <a:r>
              <a:rPr lang="en-US" dirty="0"/>
              <a:t>It refers to the number of lags of Y to be used as predictors. </a:t>
            </a:r>
          </a:p>
          <a:p>
            <a:r>
              <a:rPr lang="en-US" dirty="0"/>
              <a:t>‘q’ is the order of the ‘Moving Average’ (MA) term. </a:t>
            </a:r>
          </a:p>
          <a:p>
            <a:pPr lvl="1"/>
            <a:r>
              <a:rPr lang="en-US" dirty="0"/>
              <a:t>It refers to the number of lagged forecast errors that should go into the ARIMA Model.</a:t>
            </a:r>
          </a:p>
        </p:txBody>
      </p:sp>
      <p:sp>
        <p:nvSpPr>
          <p:cNvPr id="4" name="Date Placeholder 3">
            <a:extLst>
              <a:ext uri="{FF2B5EF4-FFF2-40B4-BE49-F238E27FC236}">
                <a16:creationId xmlns:a16="http://schemas.microsoft.com/office/drawing/2014/main" id="{5718546C-22B0-CD45-807E-69E11FB5EE00}"/>
              </a:ext>
            </a:extLst>
          </p:cNvPr>
          <p:cNvSpPr>
            <a:spLocks noGrp="1"/>
          </p:cNvSpPr>
          <p:nvPr>
            <p:ph type="dt" sz="half" idx="10"/>
          </p:nvPr>
        </p:nvSpPr>
        <p:spPr/>
        <p:txBody>
          <a:bodyPr/>
          <a:lstStyle/>
          <a:p>
            <a:r>
              <a:rPr lang="en-US"/>
              <a:t>15/8/2022</a:t>
            </a:r>
          </a:p>
        </p:txBody>
      </p:sp>
      <p:sp>
        <p:nvSpPr>
          <p:cNvPr id="5" name="Footer Placeholder 4">
            <a:extLst>
              <a:ext uri="{FF2B5EF4-FFF2-40B4-BE49-F238E27FC236}">
                <a16:creationId xmlns:a16="http://schemas.microsoft.com/office/drawing/2014/main" id="{9928BCAD-D357-0A4C-978F-5454A69D6A00}"/>
              </a:ext>
            </a:extLst>
          </p:cNvPr>
          <p:cNvSpPr>
            <a:spLocks noGrp="1"/>
          </p:cNvSpPr>
          <p:nvPr>
            <p:ph type="ftr" sz="quarter" idx="11"/>
          </p:nvPr>
        </p:nvSpPr>
        <p:spPr/>
        <p:txBody>
          <a:bodyPr/>
          <a:lstStyle/>
          <a:p>
            <a:r>
              <a:rPr lang="en-US"/>
              <a:t>imran.muet@gmail.com</a:t>
            </a:r>
          </a:p>
        </p:txBody>
      </p:sp>
      <p:sp>
        <p:nvSpPr>
          <p:cNvPr id="6" name="Slide Number Placeholder 5">
            <a:extLst>
              <a:ext uri="{FF2B5EF4-FFF2-40B4-BE49-F238E27FC236}">
                <a16:creationId xmlns:a16="http://schemas.microsoft.com/office/drawing/2014/main" id="{28176592-2543-8D4C-BDFD-D10F45F5EE5F}"/>
              </a:ext>
            </a:extLst>
          </p:cNvPr>
          <p:cNvSpPr>
            <a:spLocks noGrp="1"/>
          </p:cNvSpPr>
          <p:nvPr>
            <p:ph type="sldNum" sz="quarter" idx="12"/>
          </p:nvPr>
        </p:nvSpPr>
        <p:spPr/>
        <p:txBody>
          <a:bodyPr/>
          <a:lstStyle/>
          <a:p>
            <a:fld id="{7DBA24E5-1A19-F845-8AF6-F557D32B4883}" type="slidenum">
              <a:rPr lang="en-US" smtClean="0"/>
              <a:t>9</a:t>
            </a:fld>
            <a:endParaRPr lang="en-US"/>
          </a:p>
        </p:txBody>
      </p:sp>
    </p:spTree>
    <p:extLst>
      <p:ext uri="{BB962C8B-B14F-4D97-AF65-F5344CB8AC3E}">
        <p14:creationId xmlns:p14="http://schemas.microsoft.com/office/powerpoint/2010/main" val="377782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1944</Words>
  <Application>Microsoft Macintosh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Cambria Math</vt:lpstr>
      <vt:lpstr>EB Garamond</vt:lpstr>
      <vt:lpstr>Office Theme</vt:lpstr>
      <vt:lpstr>1_Office Theme</vt:lpstr>
      <vt:lpstr>Capacity Building Training on Machine Learning </vt:lpstr>
      <vt:lpstr>Contents – Univariate Time series forecasting </vt:lpstr>
      <vt:lpstr>Time Series Forecasting</vt:lpstr>
      <vt:lpstr>Time Series Forecasting</vt:lpstr>
      <vt:lpstr>Time Series Forecasting</vt:lpstr>
      <vt:lpstr>Introduction to ARIMA model</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How does ARIMA/SARIMA model work?</vt:lpstr>
      <vt:lpstr>Vector AutoRegression(VAR)?</vt:lpstr>
      <vt:lpstr>Vector AutoRegression(VAR)?</vt:lpstr>
      <vt:lpstr>Vector AutoRegression(VAR)?</vt:lpstr>
      <vt:lpstr>Vector AutoRegression(VAR)?</vt:lpstr>
      <vt:lpstr>Vector AutoRegression(VAR)?</vt:lpstr>
      <vt:lpstr>Vector AutoRegression(VAR)?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Building Training on Machine Learning </dc:title>
  <dc:creator>Muhammad Imran</dc:creator>
  <cp:lastModifiedBy>Muhammad Imran</cp:lastModifiedBy>
  <cp:revision>174</cp:revision>
  <dcterms:created xsi:type="dcterms:W3CDTF">2022-08-06T13:32:17Z</dcterms:created>
  <dcterms:modified xsi:type="dcterms:W3CDTF">2022-08-17T00:10:51Z</dcterms:modified>
</cp:coreProperties>
</file>