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  <p:embeddedFont>
      <p:font typeface="Gadugi" panose="020B0502040204020203" pitchFamily="34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977D0-427F-4406-9347-CC44DBAE44AC}" v="149" dt="2023-06-08T07:28:4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7" d="100"/>
          <a:sy n="57" d="100"/>
        </p:scale>
        <p:origin x="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jpe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25565" y="3319817"/>
            <a:ext cx="5902580" cy="2846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00" spc="-105" dirty="0">
                <a:solidFill>
                  <a:srgbClr val="FFFFFF"/>
                </a:solidFill>
                <a:latin typeface="Graphik Regular"/>
              </a:rPr>
              <a:t>DATA ANALYSIS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2">
            <a:extLst>
              <a:ext uri="{FF2B5EF4-FFF2-40B4-BE49-F238E27FC236}">
                <a16:creationId xmlns:a16="http://schemas.microsoft.com/office/drawing/2014/main" id="{D5883FAD-10B8-8D7B-EE44-754A73B5B2FE}"/>
              </a:ext>
            </a:extLst>
          </p:cNvPr>
          <p:cNvSpPr txBox="1"/>
          <p:nvPr/>
        </p:nvSpPr>
        <p:spPr>
          <a:xfrm>
            <a:off x="11581833" y="2135141"/>
            <a:ext cx="6183859" cy="1007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60"/>
              </a:lnSpc>
            </a:pPr>
            <a:r>
              <a:rPr lang="en-US" sz="1900" spc="-19" dirty="0">
                <a:latin typeface="Gadugi" panose="020B0502040204020203" pitchFamily="34" charset="0"/>
                <a:ea typeface="Gadugi" panose="020B0502040204020203" pitchFamily="34" charset="0"/>
              </a:rPr>
              <a:t>Animals and science are the two most popular categories of content, showing that people enjoy "real-life" and "factual" content the most.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723136" y="2266014"/>
            <a:ext cx="7566043" cy="601540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2D902A-694F-BBBC-C310-C7BEA824820A}"/>
              </a:ext>
            </a:extLst>
          </p:cNvPr>
          <p:cNvSpPr txBox="1"/>
          <p:nvPr/>
        </p:nvSpPr>
        <p:spPr>
          <a:xfrm>
            <a:off x="8799654" y="2354001"/>
            <a:ext cx="756116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Accenture has begun a 3 month POC on:​</a:t>
            </a:r>
          </a:p>
          <a:p>
            <a:r>
              <a:rPr lang="en-US" dirty="0"/>
              <a:t>​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An audit of Social Buzz's big data practice​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Recommendations for a successful IPO​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Analysis to find Social Buzz's top 5 most popular categories of content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/>
              </a:rPr>
              <a:t>PROBLEM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08506-C063-7F9D-076F-8A51E64C8A50}"/>
              </a:ext>
            </a:extLst>
          </p:cNvPr>
          <p:cNvSpPr txBox="1"/>
          <p:nvPr/>
        </p:nvSpPr>
        <p:spPr>
          <a:xfrm>
            <a:off x="2908139" y="4926474"/>
            <a:ext cx="5009667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Gadugi"/>
                <a:ea typeface="Gadugi"/>
              </a:rPr>
              <a:t>Over </a:t>
            </a:r>
            <a:r>
              <a:rPr lang="en-US" sz="3200" u="sng" dirty="0">
                <a:solidFill>
                  <a:srgbClr val="FFFFFF"/>
                </a:solidFill>
                <a:latin typeface="Gadugi"/>
                <a:ea typeface="Gadugi"/>
              </a:rPr>
              <a:t>100000</a:t>
            </a:r>
            <a:r>
              <a:rPr lang="en-US" sz="3200" dirty="0">
                <a:solidFill>
                  <a:srgbClr val="FFFFFF"/>
                </a:solidFill>
                <a:latin typeface="Gadugi"/>
                <a:ea typeface="Gadugi"/>
              </a:rPr>
              <a:t> posts per day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37AD7775-E893-9345-871F-9D0837C50B8F}"/>
              </a:ext>
            </a:extLst>
          </p:cNvPr>
          <p:cNvSpPr txBox="1"/>
          <p:nvPr/>
        </p:nvSpPr>
        <p:spPr>
          <a:xfrm>
            <a:off x="2914718" y="6070890"/>
            <a:ext cx="5315099" cy="110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u="sng" spc="-32" dirty="0">
                <a:solidFill>
                  <a:srgbClr val="FFFFFF"/>
                </a:solidFill>
                <a:latin typeface="Gadugi"/>
                <a:ea typeface="Gadugi"/>
              </a:rPr>
              <a:t> 36,500,000</a:t>
            </a:r>
            <a:r>
              <a:rPr lang="en-US" sz="3200" spc="-32" dirty="0">
                <a:solidFill>
                  <a:srgbClr val="FFFFFF"/>
                </a:solidFill>
                <a:latin typeface="Gadugi"/>
                <a:ea typeface="Gadugi"/>
              </a:rPr>
              <a:t> pieces of content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-32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per year!</a:t>
            </a: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58ED3A31-3F8C-46A9-9E8D-349982F5DDA0}"/>
              </a:ext>
            </a:extLst>
          </p:cNvPr>
          <p:cNvSpPr txBox="1"/>
          <p:nvPr/>
        </p:nvSpPr>
        <p:spPr>
          <a:xfrm>
            <a:off x="2914718" y="8920480"/>
            <a:ext cx="5676287" cy="661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60"/>
              </a:lnSpc>
              <a:spcBef>
                <a:spcPct val="0"/>
              </a:spcBef>
            </a:pPr>
            <a:r>
              <a:rPr lang="en-US" sz="1900" u="sng" spc="-19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Analysis to find Social Buzz's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5E7385-CD2D-A617-0700-CA7FF1705AB7}"/>
              </a:ext>
            </a:extLst>
          </p:cNvPr>
          <p:cNvGrpSpPr/>
          <p:nvPr/>
        </p:nvGrpSpPr>
        <p:grpSpPr>
          <a:xfrm>
            <a:off x="14510148" y="1621508"/>
            <a:ext cx="2616047" cy="1151958"/>
            <a:chOff x="14510148" y="1621508"/>
            <a:chExt cx="3488063" cy="1535945"/>
          </a:xfrm>
        </p:grpSpPr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7859334A-44F5-2F66-9132-281FC9694EE4}"/>
                </a:ext>
              </a:extLst>
            </p:cNvPr>
            <p:cNvSpPr txBox="1"/>
            <p:nvPr/>
          </p:nvSpPr>
          <p:spPr>
            <a:xfrm>
              <a:off x="14510148" y="2234123"/>
              <a:ext cx="3488063" cy="923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60"/>
                </a:lnSpc>
              </a:pPr>
              <a:r>
                <a:rPr lang="en-US" sz="1900" spc="-19">
                  <a:latin typeface="Gadugi" panose="020B0502040204020203" pitchFamily="34" charset="0"/>
                  <a:ea typeface="Gadugi" panose="020B0502040204020203" pitchFamily="34" charset="0"/>
                </a:rPr>
                <a:t>Chief Technology Architect</a:t>
              </a:r>
            </a:p>
          </p:txBody>
        </p: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6914C0B7-11D1-FC8C-CF19-8EF1F3E30C0C}"/>
                </a:ext>
              </a:extLst>
            </p:cNvPr>
            <p:cNvSpPr txBox="1"/>
            <p:nvPr/>
          </p:nvSpPr>
          <p:spPr>
            <a:xfrm>
              <a:off x="14510148" y="1621508"/>
              <a:ext cx="3488063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940"/>
                </a:lnSpc>
              </a:pPr>
              <a:r>
                <a:rPr lang="en-US" sz="2100" spc="-21" dirty="0">
                  <a:latin typeface="Gadugi" panose="020B0502040204020203" pitchFamily="34" charset="0"/>
                  <a:ea typeface="Gadugi" panose="020B0502040204020203" pitchFamily="34" charset="0"/>
                </a:rPr>
                <a:t>ANDREW FLEMING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E9BF09-FE32-1E24-051A-58F372958972}"/>
              </a:ext>
            </a:extLst>
          </p:cNvPr>
          <p:cNvGrpSpPr/>
          <p:nvPr/>
        </p:nvGrpSpPr>
        <p:grpSpPr>
          <a:xfrm>
            <a:off x="14510148" y="4741024"/>
            <a:ext cx="2616047" cy="805710"/>
            <a:chOff x="14510148" y="4741024"/>
            <a:chExt cx="3488063" cy="1074279"/>
          </a:xfrm>
        </p:grpSpPr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4193EAEE-8688-FE45-C76B-10397EB377AB}"/>
                </a:ext>
              </a:extLst>
            </p:cNvPr>
            <p:cNvSpPr txBox="1"/>
            <p:nvPr/>
          </p:nvSpPr>
          <p:spPr>
            <a:xfrm>
              <a:off x="14510148" y="5353638"/>
              <a:ext cx="3488063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60"/>
                </a:lnSpc>
              </a:pPr>
              <a:r>
                <a:rPr lang="en-US" sz="1900" spc="-19">
                  <a:latin typeface="Gadugi" panose="020B0502040204020203" pitchFamily="34" charset="0"/>
                  <a:ea typeface="Gadugi" panose="020B0502040204020203" pitchFamily="34" charset="0"/>
                </a:rPr>
                <a:t>Senior Principal</a:t>
              </a:r>
            </a:p>
          </p:txBody>
        </p:sp>
        <p:sp>
          <p:nvSpPr>
            <p:cNvPr id="37" name="TextBox 37">
              <a:extLst>
                <a:ext uri="{FF2B5EF4-FFF2-40B4-BE49-F238E27FC236}">
                  <a16:creationId xmlns:a16="http://schemas.microsoft.com/office/drawing/2014/main" id="{04ACC0F6-7C00-5CFB-0FBC-5AB3AFA2345B}"/>
                </a:ext>
              </a:extLst>
            </p:cNvPr>
            <p:cNvSpPr txBox="1"/>
            <p:nvPr/>
          </p:nvSpPr>
          <p:spPr>
            <a:xfrm>
              <a:off x="14510148" y="4741024"/>
              <a:ext cx="3488063" cy="495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940"/>
                </a:lnSpc>
              </a:pPr>
              <a:r>
                <a:rPr lang="en-US" sz="2100" spc="-21">
                  <a:latin typeface="Gadugi" panose="020B0502040204020203" pitchFamily="34" charset="0"/>
                  <a:ea typeface="Gadugi" panose="020B0502040204020203" pitchFamily="34" charset="0"/>
                </a:rPr>
                <a:t>MARCUS ROMPTON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C179154-3994-729F-8EC4-D2185D72C729}"/>
              </a:ext>
            </a:extLst>
          </p:cNvPr>
          <p:cNvGrpSpPr/>
          <p:nvPr/>
        </p:nvGrpSpPr>
        <p:grpSpPr>
          <a:xfrm>
            <a:off x="14510148" y="7692233"/>
            <a:ext cx="2616047" cy="774354"/>
            <a:chOff x="14510148" y="7692240"/>
            <a:chExt cx="3488063" cy="1032473"/>
          </a:xfrm>
        </p:grpSpPr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834EFF25-32C6-0137-5719-640D12667105}"/>
                </a:ext>
              </a:extLst>
            </p:cNvPr>
            <p:cNvSpPr txBox="1"/>
            <p:nvPr/>
          </p:nvSpPr>
          <p:spPr>
            <a:xfrm>
              <a:off x="14510148" y="8304854"/>
              <a:ext cx="3488063" cy="419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60"/>
                </a:lnSpc>
              </a:pPr>
              <a:r>
                <a:rPr lang="en-US" sz="1900" spc="-19">
                  <a:latin typeface="Gadugi" panose="020B0502040204020203" pitchFamily="34" charset="0"/>
                  <a:ea typeface="Gadugi" panose="020B0502040204020203" pitchFamily="34" charset="0"/>
                </a:rPr>
                <a:t>Data Analyst</a:t>
              </a:r>
            </a:p>
          </p:txBody>
        </p:sp>
        <p:sp>
          <p:nvSpPr>
            <p:cNvPr id="40" name="TextBox 40">
              <a:extLst>
                <a:ext uri="{FF2B5EF4-FFF2-40B4-BE49-F238E27FC236}">
                  <a16:creationId xmlns:a16="http://schemas.microsoft.com/office/drawing/2014/main" id="{354B5FA5-08D6-7BA0-523C-17B40E20A6B9}"/>
                </a:ext>
              </a:extLst>
            </p:cNvPr>
            <p:cNvSpPr txBox="1"/>
            <p:nvPr/>
          </p:nvSpPr>
          <p:spPr>
            <a:xfrm>
              <a:off x="14510148" y="7692240"/>
              <a:ext cx="3488063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940"/>
                </a:lnSpc>
              </a:pPr>
              <a:r>
                <a:rPr lang="en-US" sz="2100" spc="-21" dirty="0">
                  <a:latin typeface="Gadugi"/>
                  <a:ea typeface="Gadugi"/>
                </a:rPr>
                <a:t>Myself</a:t>
              </a:r>
              <a:endParaRPr lang="en-US" sz="2100" spc="-21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D0156E4E-2E5F-5BA4-52EB-909040314824}"/>
              </a:ext>
            </a:extLst>
          </p:cNvPr>
          <p:cNvSpPr txBox="1"/>
          <p:nvPr/>
        </p:nvSpPr>
        <p:spPr>
          <a:xfrm>
            <a:off x="3982986" y="1603217"/>
            <a:ext cx="3486092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9"/>
              </a:lnSpc>
            </a:pPr>
            <a:r>
              <a:rPr lang="en-US" sz="1899" spc="-18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Understanding</a:t>
            </a:r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2966D5EC-F080-544A-61AC-7631174AA92B}"/>
              </a:ext>
            </a:extLst>
          </p:cNvPr>
          <p:cNvSpPr txBox="1"/>
          <p:nvPr/>
        </p:nvSpPr>
        <p:spPr>
          <a:xfrm>
            <a:off x="5856316" y="3214901"/>
            <a:ext cx="3406491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60"/>
              </a:lnSpc>
            </a:pPr>
            <a:r>
              <a:rPr lang="en-US" sz="1900" spc="-19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Cleaning</a:t>
            </a:r>
          </a:p>
        </p:txBody>
      </p:sp>
      <p:sp>
        <p:nvSpPr>
          <p:cNvPr id="41" name="TextBox 33">
            <a:extLst>
              <a:ext uri="{FF2B5EF4-FFF2-40B4-BE49-F238E27FC236}">
                <a16:creationId xmlns:a16="http://schemas.microsoft.com/office/drawing/2014/main" id="{CE03AD1F-2627-AF08-93A1-209DDC895CDD}"/>
              </a:ext>
            </a:extLst>
          </p:cNvPr>
          <p:cNvSpPr txBox="1"/>
          <p:nvPr/>
        </p:nvSpPr>
        <p:spPr>
          <a:xfrm>
            <a:off x="7729646" y="4826585"/>
            <a:ext cx="3406491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60"/>
              </a:lnSpc>
            </a:pPr>
            <a:r>
              <a:rPr lang="en-US" sz="1900" spc="-19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Modelling</a:t>
            </a:r>
          </a:p>
        </p:txBody>
      </p:sp>
      <p:sp>
        <p:nvSpPr>
          <p:cNvPr id="42" name="TextBox 37">
            <a:extLst>
              <a:ext uri="{FF2B5EF4-FFF2-40B4-BE49-F238E27FC236}">
                <a16:creationId xmlns:a16="http://schemas.microsoft.com/office/drawing/2014/main" id="{15C4C1DC-0161-7CBC-4D91-DD1E47D78896}"/>
              </a:ext>
            </a:extLst>
          </p:cNvPr>
          <p:cNvSpPr txBox="1"/>
          <p:nvPr/>
        </p:nvSpPr>
        <p:spPr>
          <a:xfrm>
            <a:off x="9620994" y="6533519"/>
            <a:ext cx="3414381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60"/>
              </a:lnSpc>
            </a:pPr>
            <a:r>
              <a:rPr lang="en-US" sz="1900" spc="-19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Analysis</a:t>
            </a:r>
          </a:p>
        </p:txBody>
      </p:sp>
      <p:sp>
        <p:nvSpPr>
          <p:cNvPr id="44" name="TextBox 38">
            <a:extLst>
              <a:ext uri="{FF2B5EF4-FFF2-40B4-BE49-F238E27FC236}">
                <a16:creationId xmlns:a16="http://schemas.microsoft.com/office/drawing/2014/main" id="{9B253B7E-747F-8719-569E-24FE88A3DD76}"/>
              </a:ext>
            </a:extLst>
          </p:cNvPr>
          <p:cNvSpPr txBox="1"/>
          <p:nvPr/>
        </p:nvSpPr>
        <p:spPr>
          <a:xfrm>
            <a:off x="11512342" y="8194123"/>
            <a:ext cx="3406491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60"/>
              </a:lnSpc>
            </a:pPr>
            <a:r>
              <a:rPr lang="en-US" sz="1900" spc="-19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06E31E-6B30-6A80-D90D-F026D4852CF7}"/>
              </a:ext>
            </a:extLst>
          </p:cNvPr>
          <p:cNvSpPr txBox="1"/>
          <p:nvPr/>
        </p:nvSpPr>
        <p:spPr>
          <a:xfrm>
            <a:off x="1796907" y="3229537"/>
            <a:ext cx="3632723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80"/>
              </a:lnSpc>
            </a:pPr>
            <a:r>
              <a:rPr lang="en-US" sz="7200" spc="-72" dirty="0">
                <a:latin typeface="Gadugi" panose="020B0502040204020203" pitchFamily="34" charset="0"/>
                <a:ea typeface="Gadugi" panose="020B0502040204020203" pitchFamily="34" charset="0"/>
              </a:rPr>
              <a:t>16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C9B0B053-5300-13E2-6E69-215A3922DADC}"/>
              </a:ext>
            </a:extLst>
          </p:cNvPr>
          <p:cNvSpPr txBox="1"/>
          <p:nvPr/>
        </p:nvSpPr>
        <p:spPr>
          <a:xfrm>
            <a:off x="6260052" y="3229537"/>
            <a:ext cx="4669281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80"/>
              </a:lnSpc>
            </a:pPr>
            <a:r>
              <a:rPr lang="en-US" sz="7200" spc="-72" dirty="0">
                <a:latin typeface="Gadugi" panose="020B0502040204020203" pitchFamily="34" charset="0"/>
                <a:ea typeface="Gadugi" panose="020B0502040204020203" pitchFamily="34" charset="0"/>
              </a:rPr>
              <a:t>1897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0661AACD-4335-F04D-2955-15AA7DC1F0B6}"/>
              </a:ext>
            </a:extLst>
          </p:cNvPr>
          <p:cNvSpPr txBox="1"/>
          <p:nvPr/>
        </p:nvSpPr>
        <p:spPr>
          <a:xfrm>
            <a:off x="11821811" y="3238500"/>
            <a:ext cx="4669281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80"/>
              </a:lnSpc>
            </a:pPr>
            <a:r>
              <a:rPr lang="en-US" sz="7200" spc="-72" dirty="0">
                <a:latin typeface="Gadugi" panose="020B0502040204020203" pitchFamily="34" charset="0"/>
                <a:ea typeface="Gadugi" panose="020B0502040204020203" pitchFamily="34" charset="0"/>
              </a:rPr>
              <a:t>JANUARY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D209E64D-3275-DEFC-79B1-08F5397C8FD5}"/>
              </a:ext>
            </a:extLst>
          </p:cNvPr>
          <p:cNvSpPr txBox="1"/>
          <p:nvPr/>
        </p:nvSpPr>
        <p:spPr>
          <a:xfrm>
            <a:off x="6825447" y="5081036"/>
            <a:ext cx="3884010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359"/>
              </a:lnSpc>
            </a:pPr>
            <a:r>
              <a:rPr lang="en-US" sz="2400" spc="-24">
                <a:latin typeface="Gadugi" panose="020B0502040204020203" pitchFamily="34" charset="0"/>
                <a:ea typeface="Gadugi" panose="020B0502040204020203" pitchFamily="34" charset="0"/>
              </a:rPr>
              <a:t>REACTIONS TO "ANIMAL" POSTS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E6C0F9EA-81A8-9EA1-6C9D-D891F29C5A4B}"/>
              </a:ext>
            </a:extLst>
          </p:cNvPr>
          <p:cNvSpPr txBox="1"/>
          <p:nvPr/>
        </p:nvSpPr>
        <p:spPr>
          <a:xfrm>
            <a:off x="1796907" y="5081036"/>
            <a:ext cx="3632723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359"/>
              </a:lnSpc>
            </a:pPr>
            <a:r>
              <a:rPr lang="en-US" sz="2400" spc="-24" dirty="0">
                <a:latin typeface="Gadugi" panose="020B0502040204020203" pitchFamily="34" charset="0"/>
                <a:ea typeface="Gadugi" panose="020B0502040204020203" pitchFamily="34" charset="0"/>
              </a:rPr>
              <a:t>UNIQUE</a:t>
            </a:r>
          </a:p>
          <a:p>
            <a:pPr algn="ctr">
              <a:lnSpc>
                <a:spcPts val="3359"/>
              </a:lnSpc>
            </a:pPr>
            <a:r>
              <a:rPr lang="en-US" sz="2400" spc="-24" dirty="0">
                <a:latin typeface="Gadugi" panose="020B0502040204020203" pitchFamily="34" charset="0"/>
                <a:ea typeface="Gadugi" panose="020B0502040204020203" pitchFamily="34" charset="0"/>
              </a:rPr>
              <a:t>CATEGORIES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E786DE89-82CC-48C8-DCC8-0F3CEC3DB710}"/>
              </a:ext>
            </a:extLst>
          </p:cNvPr>
          <p:cNvSpPr txBox="1"/>
          <p:nvPr/>
        </p:nvSpPr>
        <p:spPr>
          <a:xfrm>
            <a:off x="12355796" y="5081036"/>
            <a:ext cx="3884010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359"/>
              </a:lnSpc>
            </a:pPr>
            <a:r>
              <a:rPr lang="en-US" sz="2400" spc="-24">
                <a:latin typeface="Gadugi" panose="020B0502040204020203" pitchFamily="34" charset="0"/>
                <a:ea typeface="Gadugi" panose="020B0502040204020203" pitchFamily="34" charset="0"/>
              </a:rPr>
              <a:t>MONTH WITH </a:t>
            </a:r>
          </a:p>
          <a:p>
            <a:pPr algn="ctr">
              <a:lnSpc>
                <a:spcPts val="3359"/>
              </a:lnSpc>
            </a:pPr>
            <a:r>
              <a:rPr lang="en-US" sz="2400" spc="-24">
                <a:latin typeface="Gadugi" panose="020B0502040204020203" pitchFamily="34" charset="0"/>
                <a:ea typeface="Gadugi" panose="020B0502040204020203" pitchFamily="34" charset="0"/>
              </a:rPr>
              <a:t>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7" descr="Chart, bar chart&#10;&#10;Description automatically generated">
            <a:extLst>
              <a:ext uri="{FF2B5EF4-FFF2-40B4-BE49-F238E27FC236}">
                <a16:creationId xmlns:a16="http://schemas.microsoft.com/office/drawing/2014/main" id="{4162507F-2678-CE1D-8AF0-9EC56B5B08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995" y="2779820"/>
            <a:ext cx="5709212" cy="42499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7" descr="Chart, pie chart&#10;&#10;Description automatically generated">
            <a:extLst>
              <a:ext uri="{FF2B5EF4-FFF2-40B4-BE49-F238E27FC236}">
                <a16:creationId xmlns:a16="http://schemas.microsoft.com/office/drawing/2014/main" id="{976B8720-750B-7E06-E6F1-52BA293E9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6856" y="2572343"/>
            <a:ext cx="5072605" cy="43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</Words>
  <Application>Microsoft Office PowerPoint</Application>
  <PresentationFormat>Custom</PresentationFormat>
  <Paragraphs>43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Annabel Gurney</cp:lastModifiedBy>
  <cp:revision>66</cp:revision>
  <dcterms:created xsi:type="dcterms:W3CDTF">2006-08-16T00:00:00Z</dcterms:created>
  <dcterms:modified xsi:type="dcterms:W3CDTF">2023-06-08T07:29:34Z</dcterms:modified>
  <dc:identifier>DAEhDyfaYKE</dc:identifier>
</cp:coreProperties>
</file>