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74" r:id="rId4"/>
    <p:sldId id="263" r:id="rId5"/>
    <p:sldId id="262" r:id="rId6"/>
    <p:sldId id="261" r:id="rId7"/>
    <p:sldId id="268" r:id="rId8"/>
    <p:sldId id="266" r:id="rId9"/>
    <p:sldId id="270" r:id="rId10"/>
    <p:sldId id="271" r:id="rId11"/>
    <p:sldId id="272" r:id="rId12"/>
    <p:sldId id="269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6658-9162-4D55-99CD-F863E330D04D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DD5608-4F0F-4D32-B397-0383096BB2A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6658-9162-4D55-99CD-F863E330D04D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608-4F0F-4D32-B397-0383096BB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6658-9162-4D55-99CD-F863E330D04D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608-4F0F-4D32-B397-0383096BB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6658-9162-4D55-99CD-F863E330D04D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DD5608-4F0F-4D32-B397-0383096BB2A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6658-9162-4D55-99CD-F863E330D04D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DD5608-4F0F-4D32-B397-0383096BB2A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6658-9162-4D55-99CD-F863E330D04D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DD5608-4F0F-4D32-B397-0383096BB2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6658-9162-4D55-99CD-F863E330D04D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DD5608-4F0F-4D32-B397-0383096BB2A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6658-9162-4D55-99CD-F863E330D04D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DD5608-4F0F-4D32-B397-0383096BB2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6658-9162-4D55-99CD-F863E330D04D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DD5608-4F0F-4D32-B397-0383096BB2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6658-9162-4D55-99CD-F863E330D04D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DD5608-4F0F-4D32-B397-0383096BB2A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6658-9162-4D55-99CD-F863E330D04D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DD5608-4F0F-4D32-B397-0383096BB2A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9606658-9162-4D55-99CD-F863E330D04D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1DD5608-4F0F-4D32-B397-0383096BB2A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6800"/>
            <a:ext cx="7239000" cy="449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659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092" y="1066800"/>
            <a:ext cx="8694308" cy="558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688848"/>
          </a:xfrm>
        </p:spPr>
        <p:txBody>
          <a:bodyPr>
            <a:normAutofit/>
          </a:bodyPr>
          <a:lstStyle/>
          <a:p>
            <a:r>
              <a:rPr lang="en-US" sz="2800" b="1" i="1" u="sng" spc="300" dirty="0" smtClean="0">
                <a:latin typeface="Bauhaus 93" pitchFamily="82" charset="0"/>
              </a:rPr>
              <a:t>TOTAL PASSENGERS IN DIFFERENT AGE GROUPS</a:t>
            </a:r>
            <a:endParaRPr lang="en-US" sz="2800" b="1" i="1" u="sng" spc="300" dirty="0">
              <a:latin typeface="Bauhaus 9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2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142999"/>
            <a:ext cx="8686800" cy="5506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09600"/>
          </a:xfrm>
        </p:spPr>
        <p:txBody>
          <a:bodyPr>
            <a:normAutofit/>
          </a:bodyPr>
          <a:lstStyle/>
          <a:p>
            <a:r>
              <a:rPr lang="en-US" sz="2800" b="1" i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SURVIVORS IN DIFFERENT AGE GROUPS</a:t>
            </a:r>
            <a:endParaRPr lang="en-US" sz="2800" b="1" i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93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990600"/>
            <a:ext cx="8839200" cy="571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9982200" cy="1143000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  <a:ea typeface="MingLiU_HKSCS-ExtB" pitchFamily="18" charset="-120"/>
              </a:rPr>
              <a:t>CLASSWISE SURVIVAL </a:t>
            </a: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  <a:ea typeface="MingLiU_HKSCS-ExtB" pitchFamily="18" charset="-120"/>
              </a:rPr>
              <a:t> vs  NON </a:t>
            </a: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  <a:ea typeface="MingLiU_HKSCS-ExtB" pitchFamily="18" charset="-120"/>
              </a:rPr>
              <a:t>SURVIVAL OF PASSENGERS</a:t>
            </a:r>
            <a:endParaRPr 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itchFamily="34" charset="0"/>
              <a:ea typeface="MingLiU_HKSCS-ExtB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128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5438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>
                <a:latin typeface="Gill Sans MT Condensed" pitchFamily="34" charset="0"/>
              </a:rPr>
              <a:t>In</a:t>
            </a:r>
            <a:r>
              <a:rPr lang="en-IN" sz="2400" b="1" dirty="0">
                <a:latin typeface="Gill Sans MT Condensed" pitchFamily="34" charset="0"/>
              </a:rPr>
              <a:t> “Data Visualisation of Titanic(.csv) Data-Set”</a:t>
            </a:r>
            <a:r>
              <a:rPr lang="en-IN" sz="2400" dirty="0">
                <a:latin typeface="Gill Sans MT Condensed" pitchFamily="34" charset="0"/>
              </a:rPr>
              <a:t> project, we were asked to perform data wrangling ,normalization and data visualisations</a:t>
            </a:r>
            <a:r>
              <a:rPr lang="en-IN" sz="2400" dirty="0" smtClean="0">
                <a:latin typeface="Gill Sans MT Condensed" pitchFamily="34" charset="0"/>
              </a:rPr>
              <a:t>.</a:t>
            </a:r>
            <a:endParaRPr lang="en-US" sz="2400" dirty="0">
              <a:latin typeface="Gill Sans MT Condense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Gill Sans MT Condensed" pitchFamily="34" charset="0"/>
              </a:rPr>
              <a:t>During the process of project preparation I and my whole team put tremendous effort in developing a dynamic tool for analysing a given dataset. In our project we incorporated following stuffs</a:t>
            </a:r>
            <a:r>
              <a:rPr lang="en-IN" sz="2400" dirty="0" smtClean="0">
                <a:latin typeface="Gill Sans MT Condensed" pitchFamily="34" charset="0"/>
              </a:rPr>
              <a:t>:</a:t>
            </a:r>
            <a:endParaRPr lang="en-US" sz="2400" dirty="0">
              <a:latin typeface="Gill Sans MT Condensed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400" dirty="0">
                <a:latin typeface="Gill Sans MT Condensed" pitchFamily="34" charset="0"/>
              </a:rPr>
              <a:t>Functionality of adding any dataset using file_ dialog _menu.</a:t>
            </a:r>
            <a:endParaRPr lang="en-US" sz="2400" dirty="0">
              <a:latin typeface="Gill Sans MT Condensed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400" dirty="0">
                <a:latin typeface="Gill Sans MT Condensed" pitchFamily="34" charset="0"/>
              </a:rPr>
              <a:t>Plotting a different types of graphs using option menu.</a:t>
            </a:r>
            <a:endParaRPr lang="en-US" sz="2400" dirty="0">
              <a:latin typeface="Gill Sans MT Condensed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400" dirty="0">
                <a:latin typeface="Gill Sans MT Condensed" pitchFamily="34" charset="0"/>
              </a:rPr>
              <a:t>It has provision of dynamically dropping column, rows etc.</a:t>
            </a:r>
            <a:endParaRPr lang="en-US" sz="2400" dirty="0">
              <a:latin typeface="Gill Sans MT Condensed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400" dirty="0">
                <a:latin typeface="Gill Sans MT Condensed" pitchFamily="34" charset="0"/>
              </a:rPr>
              <a:t>It also includes buttons to display dataset in tabular format.</a:t>
            </a:r>
            <a:endParaRPr lang="en-US" sz="2400" dirty="0">
              <a:latin typeface="Gill Sans MT Condense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Gill Sans MT Condensed" pitchFamily="34" charset="0"/>
              </a:rPr>
              <a:t>We accomplish above mentioned functionality using several modules like tkinter, matplotlib, re, numpy, pandas, tkintertable etc along with various build in methods like drop(),grid(),pack() ,plot() etc.</a:t>
            </a:r>
            <a:endParaRPr lang="en-US" sz="2400" dirty="0">
              <a:latin typeface="Gill Sans MT Condensed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Gill Sans MT Condense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5029200" cy="838200"/>
          </a:xfrm>
        </p:spPr>
        <p:txBody>
          <a:bodyPr>
            <a:normAutofit fontScale="90000"/>
          </a:bodyPr>
          <a:lstStyle/>
          <a:p>
            <a:r>
              <a:rPr lang="en-US" b="1" i="1" u="sng" spc="300" dirty="0" smtClean="0">
                <a:latin typeface="Gill Sans Ultra Bold" pitchFamily="34" charset="0"/>
              </a:rPr>
              <a:t>CONCLUSION</a:t>
            </a:r>
            <a:endParaRPr lang="en-US" b="1" i="1" u="sng" spc="300" dirty="0">
              <a:latin typeface="Gill Sans Ultra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62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8229600" cy="4876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800" dirty="0" smtClean="0">
              <a:latin typeface="Bahnschrift Condensed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Bahnschrift Condensed" pitchFamily="34" charset="0"/>
              </a:rPr>
              <a:t>AIM AND OBJECTIVE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Bahnschrift Condensed" pitchFamily="34" charset="0"/>
              </a:rPr>
              <a:t>TKINTER AND ITS VARIUOS FUNCTIONS AND </a:t>
            </a:r>
            <a:r>
              <a:rPr lang="en-US" sz="2800" dirty="0" smtClean="0">
                <a:latin typeface="Bahnschrift Condensed" pitchFamily="34" charset="0"/>
              </a:rPr>
              <a:t>USES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Bahnschrift Condensed" pitchFamily="34" charset="0"/>
              </a:rPr>
              <a:t>NUMPY MODULE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Bahnschrift Condensed" pitchFamily="34" charset="0"/>
              </a:rPr>
              <a:t>PANDAS MODULE FOR DATA WRANGLING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Bahnschrift Condensed" pitchFamily="34" charset="0"/>
              </a:rPr>
              <a:t>VISULAISTION , USING MATPLOTLIB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Bahnschrift Condensed" pitchFamily="34" charset="0"/>
              </a:rPr>
              <a:t>PROJECT DEMONTRATION AND CODE ANALYSIS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315200" cy="1143000"/>
          </a:xfrm>
        </p:spPr>
        <p:txBody>
          <a:bodyPr>
            <a:normAutofit/>
          </a:bodyPr>
          <a:lstStyle/>
          <a:p>
            <a:r>
              <a:rPr lang="en-US" sz="5400" u="sng" dirty="0">
                <a:latin typeface="Bahnschrift SemiBold SemiConden" pitchFamily="34" charset="0"/>
              </a:rPr>
              <a:t>Roadmap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824051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047262"/>
              </p:ext>
            </p:extLst>
          </p:nvPr>
        </p:nvGraphicFramePr>
        <p:xfrm>
          <a:off x="914400" y="4084193"/>
          <a:ext cx="7239000" cy="2234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0020"/>
                <a:gridCol w="5728980"/>
              </a:tblGrid>
              <a:tr h="579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    </a:t>
                      </a:r>
                      <a:r>
                        <a:rPr lang="en-IN" sz="1400" dirty="0">
                          <a:effectLst/>
                        </a:rPr>
                        <a:t>tkinter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to create window and import built-in widgets i.e Button,             optionmenu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73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    </a:t>
                      </a:r>
                      <a:r>
                        <a:rPr lang="en-IN" sz="1400" dirty="0">
                          <a:effectLst/>
                        </a:rPr>
                        <a:t>matplotlib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to visualize data on to graphs and pie charts i.e. bar graph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30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    </a:t>
                      </a:r>
                      <a:r>
                        <a:rPr lang="en-IN" sz="1400" dirty="0" smtClean="0">
                          <a:effectLst/>
                        </a:rPr>
                        <a:t>re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to match pattern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    </a:t>
                      </a:r>
                      <a:r>
                        <a:rPr lang="en-IN" sz="1400">
                          <a:effectLst/>
                        </a:rPr>
                        <a:t>pandas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for data wrangling i.e drop_column, drop_rows , add_dummy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4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    </a:t>
                      </a:r>
                      <a:r>
                        <a:rPr lang="en-IN" sz="1400" dirty="0">
                          <a:effectLst/>
                        </a:rPr>
                        <a:t>numpy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to normalize data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4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    </a:t>
                      </a:r>
                      <a:r>
                        <a:rPr lang="en-IN" sz="1400">
                          <a:effectLst/>
                        </a:rPr>
                        <a:t>tkintertable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to put data-set on canvas embedded on tkinter table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473" y="304800"/>
            <a:ext cx="8229600" cy="960438"/>
          </a:xfrm>
        </p:spPr>
        <p:txBody>
          <a:bodyPr>
            <a:normAutofit/>
          </a:bodyPr>
          <a:lstStyle/>
          <a:p>
            <a:r>
              <a:rPr lang="en-US" sz="4000" b="1" i="1" u="sng" dirty="0" smtClean="0">
                <a:latin typeface="Britannic Bold" pitchFamily="34" charset="0"/>
              </a:rPr>
              <a:t>DATA VISUALISATION OVERVIEW</a:t>
            </a:r>
            <a:endParaRPr lang="en-US" sz="4000" b="1" i="1" u="sng" dirty="0">
              <a:latin typeface="Britannic Bold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3973" y="1524000"/>
            <a:ext cx="86106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Aim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perform data wrangling and data visualization.</a:t>
            </a:r>
          </a:p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Objective: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import desired data-set.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display data-set in tabular form.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display information which includes column_names, no_of_NaN_values and data_type of                                  respective columns.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Perform data wrangling i.e drop_column, drop_row, add_dummy_column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etc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perform data normalization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visualize data on different graphs plot and pie-charts.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45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800" dirty="0" smtClean="0">
                <a:latin typeface="Gadugi" pitchFamily="34" charset="0"/>
                <a:ea typeface="Gadugi" pitchFamily="34" charset="0"/>
              </a:rPr>
              <a:t>Tkinter </a:t>
            </a:r>
            <a:r>
              <a:rPr lang="en-IN" sz="1800" dirty="0">
                <a:latin typeface="Gadugi" pitchFamily="34" charset="0"/>
                <a:ea typeface="Gadugi" pitchFamily="34" charset="0"/>
              </a:rPr>
              <a:t>is the standard GUI library for Python. </a:t>
            </a:r>
            <a:endParaRPr lang="en-US" sz="1800" dirty="0">
              <a:latin typeface="Gadugi" pitchFamily="34" charset="0"/>
              <a:ea typeface="Gadug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800" dirty="0">
                <a:latin typeface="Gadugi" pitchFamily="34" charset="0"/>
                <a:ea typeface="Gadugi" pitchFamily="34" charset="0"/>
              </a:rPr>
              <a:t>Creating a GUI application using Tkinter is an easy task. All you need to do is perform the following steps −</a:t>
            </a:r>
            <a:endParaRPr lang="en-US" sz="1800" dirty="0">
              <a:latin typeface="Gadugi" pitchFamily="34" charset="0"/>
              <a:ea typeface="Gadug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1800" dirty="0">
                <a:latin typeface="Gadugi" pitchFamily="34" charset="0"/>
                <a:ea typeface="Gadugi" pitchFamily="34" charset="0"/>
              </a:rPr>
              <a:t>Import the </a:t>
            </a:r>
            <a:r>
              <a:rPr lang="en-IN" sz="1800" i="1" dirty="0">
                <a:latin typeface="Gadugi" pitchFamily="34" charset="0"/>
                <a:ea typeface="Gadugi" pitchFamily="34" charset="0"/>
              </a:rPr>
              <a:t>Tkinter</a:t>
            </a:r>
            <a:r>
              <a:rPr lang="en-IN" sz="1800" dirty="0">
                <a:latin typeface="Gadugi" pitchFamily="34" charset="0"/>
                <a:ea typeface="Gadugi" pitchFamily="34" charset="0"/>
              </a:rPr>
              <a:t> module.</a:t>
            </a:r>
            <a:endParaRPr lang="en-US" sz="1800" dirty="0">
              <a:latin typeface="Gadugi" pitchFamily="34" charset="0"/>
              <a:ea typeface="Gadug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1800" dirty="0">
                <a:latin typeface="Gadugi" pitchFamily="34" charset="0"/>
                <a:ea typeface="Gadugi" pitchFamily="34" charset="0"/>
              </a:rPr>
              <a:t>Create the GUI application main window.</a:t>
            </a:r>
            <a:endParaRPr lang="en-US" sz="1800" dirty="0">
              <a:latin typeface="Gadugi" pitchFamily="34" charset="0"/>
              <a:ea typeface="Gadug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1800" dirty="0">
                <a:latin typeface="Gadugi" pitchFamily="34" charset="0"/>
                <a:ea typeface="Gadugi" pitchFamily="34" charset="0"/>
              </a:rPr>
              <a:t>Add one or more of the above-mentioned widgets to the GUI application.</a:t>
            </a:r>
            <a:endParaRPr lang="en-US" sz="1800" dirty="0">
              <a:latin typeface="Gadugi" pitchFamily="34" charset="0"/>
              <a:ea typeface="Gadug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1800" dirty="0">
                <a:latin typeface="Gadugi" pitchFamily="34" charset="0"/>
                <a:ea typeface="Gadugi" pitchFamily="34" charset="0"/>
              </a:rPr>
              <a:t>Enter the main event loop to take action against each event triggered by the </a:t>
            </a:r>
            <a:r>
              <a:rPr lang="en-IN" sz="1800" dirty="0" smtClean="0">
                <a:latin typeface="Gadugi" pitchFamily="34" charset="0"/>
                <a:ea typeface="Gadugi" pitchFamily="34" charset="0"/>
              </a:rPr>
              <a:t>user.</a:t>
            </a:r>
            <a:endParaRPr lang="en-US" sz="1800" dirty="0">
              <a:latin typeface="Gadugi" pitchFamily="34" charset="0"/>
              <a:ea typeface="Gadug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1800" dirty="0" smtClean="0">
                <a:latin typeface="Gadugi" pitchFamily="34" charset="0"/>
                <a:ea typeface="Gadugi" pitchFamily="34" charset="0"/>
              </a:rPr>
              <a:t>Tkinter </a:t>
            </a:r>
            <a:r>
              <a:rPr lang="en-IN" sz="1800" dirty="0">
                <a:latin typeface="Gadugi" pitchFamily="34" charset="0"/>
                <a:ea typeface="Gadugi" pitchFamily="34" charset="0"/>
              </a:rPr>
              <a:t>also offers access to the geometric configuration of the widgets which can organize the widgets in the parent windows. There are mainly three geometry manager classes class.</a:t>
            </a:r>
            <a:endParaRPr lang="en-US" sz="1800" dirty="0">
              <a:latin typeface="Gadugi" pitchFamily="34" charset="0"/>
              <a:ea typeface="Gadugi" pitchFamily="34" charset="0"/>
            </a:endParaRPr>
          </a:p>
          <a:p>
            <a:pPr lvl="1" fontAlgn="base">
              <a:buFont typeface="Wingdings" pitchFamily="2" charset="2"/>
              <a:buChar char="ü"/>
            </a:pPr>
            <a:r>
              <a:rPr lang="en-IN" sz="1600" b="1" dirty="0">
                <a:latin typeface="Gadugi" pitchFamily="34" charset="0"/>
                <a:ea typeface="Gadugi" pitchFamily="34" charset="0"/>
              </a:rPr>
              <a:t>pack() method:</a:t>
            </a:r>
            <a:r>
              <a:rPr lang="en-IN" sz="1600" dirty="0">
                <a:latin typeface="Gadugi" pitchFamily="34" charset="0"/>
                <a:ea typeface="Gadugi" pitchFamily="34" charset="0"/>
              </a:rPr>
              <a:t> It organizes the widgets in blocks before placing in the parent widget.</a:t>
            </a:r>
            <a:endParaRPr lang="en-US" sz="1600" dirty="0">
              <a:latin typeface="Gadugi" pitchFamily="34" charset="0"/>
              <a:ea typeface="Gadugi" pitchFamily="34" charset="0"/>
            </a:endParaRPr>
          </a:p>
          <a:p>
            <a:pPr lvl="1" fontAlgn="base">
              <a:buFont typeface="Wingdings" pitchFamily="2" charset="2"/>
              <a:buChar char="ü"/>
            </a:pPr>
            <a:r>
              <a:rPr lang="en-IN" sz="1600" b="1" dirty="0">
                <a:latin typeface="Gadugi" pitchFamily="34" charset="0"/>
                <a:ea typeface="Gadugi" pitchFamily="34" charset="0"/>
              </a:rPr>
              <a:t>grid() method:</a:t>
            </a:r>
            <a:r>
              <a:rPr lang="en-IN" sz="1600" dirty="0">
                <a:latin typeface="Gadugi" pitchFamily="34" charset="0"/>
                <a:ea typeface="Gadugi" pitchFamily="34" charset="0"/>
              </a:rPr>
              <a:t> It organizes the widgets in grid (table-like structure) before placing in the parent widget.</a:t>
            </a:r>
            <a:endParaRPr lang="en-US" sz="1600" dirty="0">
              <a:latin typeface="Gadugi" pitchFamily="34" charset="0"/>
              <a:ea typeface="Gadugi" pitchFamily="34" charset="0"/>
            </a:endParaRPr>
          </a:p>
          <a:p>
            <a:pPr lvl="1" fontAlgn="base">
              <a:buFont typeface="Wingdings" pitchFamily="2" charset="2"/>
              <a:buChar char="ü"/>
            </a:pPr>
            <a:r>
              <a:rPr lang="en-IN" sz="1600" b="1" dirty="0">
                <a:latin typeface="Gadugi" pitchFamily="34" charset="0"/>
                <a:ea typeface="Gadugi" pitchFamily="34" charset="0"/>
              </a:rPr>
              <a:t>place() method:</a:t>
            </a:r>
            <a:r>
              <a:rPr lang="en-IN" sz="1600" dirty="0">
                <a:latin typeface="Gadugi" pitchFamily="34" charset="0"/>
                <a:ea typeface="Gadugi" pitchFamily="34" charset="0"/>
              </a:rPr>
              <a:t> It organizes the widgets by placing them on specific positions directed by the programmer.</a:t>
            </a:r>
            <a:endParaRPr lang="en-US" sz="1600" dirty="0">
              <a:latin typeface="Gadugi" pitchFamily="34" charset="0"/>
              <a:ea typeface="Gadugi" pitchFamily="34" charset="0"/>
            </a:endParaRPr>
          </a:p>
          <a:p>
            <a:endParaRPr lang="en-US" sz="1400" dirty="0">
              <a:latin typeface="Gadugi" pitchFamily="34" charset="0"/>
              <a:ea typeface="Gadug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6019800" cy="853440"/>
          </a:xfrm>
        </p:spPr>
        <p:txBody>
          <a:bodyPr>
            <a:normAutofit/>
          </a:bodyPr>
          <a:lstStyle/>
          <a:p>
            <a:r>
              <a:rPr lang="en-US" sz="4000" b="1" i="1" u="sng" dirty="0" smtClean="0">
                <a:latin typeface="Eras Bold ITC" pitchFamily="34" charset="0"/>
              </a:rPr>
              <a:t>TKINTER  MODULE</a:t>
            </a:r>
            <a:endParaRPr lang="en-US" sz="4000" b="1" i="1" u="sng" dirty="0"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607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086600" cy="50292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IN" dirty="0">
                <a:latin typeface="Book Antiqua" pitchFamily="18" charset="0"/>
              </a:rPr>
              <a:t>Pandas is the most popular python library that is used for data analysis.</a:t>
            </a:r>
            <a:endParaRPr lang="en-US" sz="2000" dirty="0">
              <a:latin typeface="Book Antiqua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dirty="0">
                <a:latin typeface="Book Antiqua" pitchFamily="18" charset="0"/>
              </a:rPr>
              <a:t>It provides highly optimized performance with back-end source code is purely written in C or Python.</a:t>
            </a:r>
            <a:endParaRPr lang="en-US" sz="2000" dirty="0">
              <a:latin typeface="Book Antiqua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dirty="0">
                <a:latin typeface="Book Antiqua" pitchFamily="18" charset="0"/>
              </a:rPr>
              <a:t>We analysis data in pandas with:</a:t>
            </a:r>
            <a:endParaRPr lang="en-US" sz="2000" dirty="0">
              <a:latin typeface="Book Antiqua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IN" dirty="0">
                <a:latin typeface="Book Antiqua" pitchFamily="18" charset="0"/>
              </a:rPr>
              <a:t>Series (1-d array)</a:t>
            </a:r>
            <a:endParaRPr lang="en-US" sz="1800" dirty="0">
              <a:latin typeface="Book Antiqua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IN" dirty="0">
                <a:latin typeface="Book Antiqua" pitchFamily="18" charset="0"/>
              </a:rPr>
              <a:t>Data Frame (2-d array)</a:t>
            </a:r>
            <a:endParaRPr lang="en-US" sz="1800" dirty="0">
              <a:latin typeface="Book Antiqua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dirty="0">
                <a:latin typeface="Book Antiqua" pitchFamily="18" charset="0"/>
              </a:rPr>
              <a:t>Using Pandas, we can accomplish five typical steps in the processing and analysis of data, regardless of the origin of data – load, prepare, manipulate, model and analyse.</a:t>
            </a:r>
            <a:endParaRPr lang="en-US" sz="2000" dirty="0">
              <a:latin typeface="Book Antiqua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Book Antiqu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6934200" cy="1143000"/>
          </a:xfrm>
        </p:spPr>
        <p:txBody>
          <a:bodyPr>
            <a:noAutofit/>
          </a:bodyPr>
          <a:lstStyle/>
          <a:p>
            <a:r>
              <a:rPr lang="en-US" i="1" u="sng" spc="3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Berlin Sans FB" pitchFamily="34" charset="0"/>
              </a:rPr>
              <a:t>PANDAS MODULE</a:t>
            </a:r>
            <a:endParaRPr lang="en-US" b="1" i="1" u="sng" spc="300" dirty="0">
              <a:solidFill>
                <a:schemeClr val="accent5">
                  <a:lumMod val="20000"/>
                  <a:lumOff val="8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82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Franklin Gothic Demi Cond" pitchFamily="34" charset="0"/>
              </a:rPr>
              <a:t>NumPy (Numeric Python) is a linear algebra library for python.</a:t>
            </a:r>
            <a:endParaRPr lang="en-US" dirty="0">
              <a:latin typeface="Franklin Gothic Demi Cond" pitchFamily="34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Franklin Gothic Demi Cond" pitchFamily="34" charset="0"/>
              </a:rPr>
              <a:t>NumPy enriches the programming language Python with powerful data structure for efficient computation of multi-dimensional arrays and matrices.</a:t>
            </a:r>
            <a:endParaRPr lang="en-US" dirty="0">
              <a:latin typeface="Franklin Gothic Demi Cond" pitchFamily="34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Franklin Gothic Demi Cond" pitchFamily="34" charset="0"/>
              </a:rPr>
              <a:t>A NumPy array is a grid of values, all of the same types, and is indexed by a tuple of nonnegative integers.</a:t>
            </a:r>
            <a:endParaRPr lang="en-US" dirty="0">
              <a:latin typeface="Franklin Gothic Demi Cond" pitchFamily="34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Franklin Gothic Demi Cond" pitchFamily="34" charset="0"/>
              </a:rPr>
              <a:t>The number of dimensions is the rank of the array; the shape of an array is a tuple of integers giving the size of the array along each dimension</a:t>
            </a:r>
            <a:r>
              <a:rPr lang="en-IN" dirty="0" smtClean="0">
                <a:latin typeface="Franklin Gothic Demi Cond" pitchFamily="34" charset="0"/>
              </a:rPr>
              <a:t>.</a:t>
            </a:r>
            <a:endParaRPr lang="en-US" dirty="0">
              <a:latin typeface="Franklin Gothic Demi Con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6705600" cy="1143000"/>
          </a:xfrm>
        </p:spPr>
        <p:txBody>
          <a:bodyPr>
            <a:normAutofit/>
          </a:bodyPr>
          <a:lstStyle/>
          <a:p>
            <a:r>
              <a:rPr lang="en-US" b="1" i="1" u="sng" spc="300" dirty="0" smtClean="0">
                <a:latin typeface="Arial Black" pitchFamily="34" charset="0"/>
              </a:rPr>
              <a:t>NUMPY MODULE</a:t>
            </a:r>
            <a:endParaRPr lang="en-US" b="1" i="1" u="sng" spc="3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7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086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Matplotlib</a:t>
            </a:r>
            <a:r>
              <a:rPr lang="en-IN" b="1" dirty="0"/>
              <a:t>:</a:t>
            </a:r>
            <a:endParaRPr lang="en-US" dirty="0"/>
          </a:p>
          <a:p>
            <a:pPr marL="617220" lvl="1" indent="-342900">
              <a:buFont typeface="Wingdings" pitchFamily="2" charset="2"/>
              <a:buChar char="Ø"/>
            </a:pPr>
            <a:r>
              <a:rPr lang="en-IN" sz="2400" dirty="0">
                <a:latin typeface="Gill Sans MT Condensed" pitchFamily="34" charset="0"/>
              </a:rPr>
              <a:t>Matplot.lib is the most popular python plotting library.</a:t>
            </a:r>
            <a:endParaRPr lang="en-US" sz="2400" dirty="0">
              <a:latin typeface="Gill Sans MT Condensed" pitchFamily="34" charset="0"/>
            </a:endParaRPr>
          </a:p>
          <a:p>
            <a:pPr marL="617220" lvl="1" indent="-342900">
              <a:buFont typeface="Wingdings" pitchFamily="2" charset="2"/>
              <a:buChar char="Ø"/>
            </a:pPr>
            <a:r>
              <a:rPr lang="en-IN" sz="2400" dirty="0">
                <a:latin typeface="Gill Sans MT Condensed" pitchFamily="34" charset="0"/>
              </a:rPr>
              <a:t>It is a low-level library with a Mat lab like interface which offers     lots of freedom at the cost of having to write more code.</a:t>
            </a:r>
            <a:endParaRPr lang="en-US" sz="2400" dirty="0">
              <a:latin typeface="Gill Sans MT Condensed" pitchFamily="34" charset="0"/>
            </a:endParaRPr>
          </a:p>
          <a:p>
            <a:pPr marL="617220" lvl="1" indent="-342900">
              <a:buFont typeface="Wingdings" pitchFamily="2" charset="2"/>
              <a:buChar char="Ø"/>
            </a:pPr>
            <a:r>
              <a:rPr lang="en-IN" sz="2400" dirty="0">
                <a:latin typeface="Gill Sans MT Condensed" pitchFamily="34" charset="0"/>
              </a:rPr>
              <a:t>Matplot.lib is specifically good for creating basic graphs like line charts, bar charts, histograms and many more.</a:t>
            </a:r>
            <a:endParaRPr lang="en-US" sz="2400" dirty="0">
              <a:latin typeface="Gill Sans MT Condensed" pitchFamily="34" charset="0"/>
            </a:endParaRPr>
          </a:p>
          <a:p>
            <a:pPr marL="617220" lvl="1" indent="-342900">
              <a:buFont typeface="Wingdings" pitchFamily="2" charset="2"/>
              <a:buChar char="Ø"/>
            </a:pPr>
            <a:r>
              <a:rPr lang="en-IN" sz="2400" dirty="0">
                <a:latin typeface="Gill Sans MT Condensed" pitchFamily="34" charset="0"/>
              </a:rPr>
              <a:t>Can be imported as Import matplot.lib pie plot as plat.</a:t>
            </a:r>
            <a:endParaRPr lang="en-US" sz="2400" dirty="0">
              <a:latin typeface="Gill Sans MT Condensed" pitchFamily="34" charset="0"/>
            </a:endParaRPr>
          </a:p>
          <a:p>
            <a:pPr marL="617220" lvl="1" indent="-342900">
              <a:buFont typeface="Wingdings" pitchFamily="2" charset="2"/>
              <a:buChar char="Ø"/>
            </a:pPr>
            <a:r>
              <a:rPr lang="en-IN" sz="2400" dirty="0">
                <a:latin typeface="Gill Sans MT Condensed" pitchFamily="34" charset="0"/>
              </a:rPr>
              <a:t>Different plots in matplot.lib:</a:t>
            </a:r>
            <a:endParaRPr lang="en-US" sz="2400" dirty="0">
              <a:latin typeface="Gill Sans MT Condensed" pitchFamily="34" charset="0"/>
            </a:endParaRPr>
          </a:p>
          <a:p>
            <a:pPr marL="617220" lvl="1" indent="-342900">
              <a:buFont typeface="Wingdings" pitchFamily="2" charset="2"/>
              <a:buChar char="Ø"/>
            </a:pPr>
            <a:r>
              <a:rPr lang="en-IN" sz="2400" dirty="0">
                <a:latin typeface="Gill Sans MT Condensed" pitchFamily="34" charset="0"/>
              </a:rPr>
              <a:t>Scatter plot</a:t>
            </a:r>
            <a:endParaRPr lang="en-US" sz="2400" dirty="0">
              <a:latin typeface="Gill Sans MT Condensed" pitchFamily="34" charset="0"/>
            </a:endParaRPr>
          </a:p>
          <a:p>
            <a:pPr marL="617220" lvl="1" indent="-342900">
              <a:buFont typeface="Wingdings" pitchFamily="2" charset="2"/>
              <a:buChar char="Ø"/>
            </a:pPr>
            <a:r>
              <a:rPr lang="en-IN" sz="2400" dirty="0">
                <a:latin typeface="Gill Sans MT Condensed" pitchFamily="34" charset="0"/>
              </a:rPr>
              <a:t>Plot</a:t>
            </a:r>
            <a:endParaRPr lang="en-US" sz="2400" dirty="0">
              <a:latin typeface="Gill Sans MT Condensed" pitchFamily="34" charset="0"/>
            </a:endParaRPr>
          </a:p>
          <a:p>
            <a:pPr marL="617220" lvl="1" indent="-342900">
              <a:buFont typeface="Wingdings" pitchFamily="2" charset="2"/>
              <a:buChar char="Ø"/>
            </a:pPr>
            <a:r>
              <a:rPr lang="en-IN" sz="2400" dirty="0">
                <a:latin typeface="Gill Sans MT Condensed" pitchFamily="34" charset="0"/>
              </a:rPr>
              <a:t>Histogram</a:t>
            </a:r>
            <a:endParaRPr lang="en-US" sz="2400" dirty="0">
              <a:latin typeface="Gill Sans MT Condensed" pitchFamily="34" charset="0"/>
            </a:endParaRPr>
          </a:p>
          <a:p>
            <a:pPr marL="617220" lvl="1" indent="-342900">
              <a:buFont typeface="Wingdings" pitchFamily="2" charset="2"/>
              <a:buChar char="Ø"/>
            </a:pPr>
            <a:r>
              <a:rPr lang="en-IN" sz="2400" dirty="0">
                <a:latin typeface="Gill Sans MT Condensed" pitchFamily="34" charset="0"/>
              </a:rPr>
              <a:t>Bar chart</a:t>
            </a:r>
            <a:endParaRPr lang="en-US" sz="2400" dirty="0">
              <a:latin typeface="Gill Sans MT Condense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b="1" i="1" u="sng" spc="300" dirty="0" smtClean="0">
                <a:latin typeface="Wide Latin" pitchFamily="18" charset="0"/>
              </a:rPr>
              <a:t>MATPLOTLIB </a:t>
            </a:r>
            <a:r>
              <a:rPr lang="en-US" sz="2400" b="1" i="1" u="sng" spc="300" dirty="0" smtClean="0">
                <a:latin typeface="Wide Latin" pitchFamily="18" charset="0"/>
              </a:rPr>
              <a:t> MODULE</a:t>
            </a:r>
            <a:endParaRPr lang="en-US" sz="2400" b="1" i="1" u="sng" spc="300" dirty="0">
              <a:latin typeface="Wide Lati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itchFamily="34" charset="0"/>
              </a:rPr>
              <a:t>Data wrangling </a:t>
            </a:r>
            <a:r>
              <a:rPr lang="en-US" sz="2000" dirty="0">
                <a:latin typeface="Tw Cen MT Condensed" pitchFamily="34" charset="0"/>
              </a:rPr>
              <a:t>refers to the process of cleaning, restructuring and </a:t>
            </a:r>
            <a:r>
              <a:rPr lang="en-US" sz="2000" dirty="0" smtClean="0">
                <a:latin typeface="Tw Cen MT Condensed" pitchFamily="34" charset="0"/>
              </a:rPr>
              <a:t>enriching </a:t>
            </a:r>
            <a:r>
              <a:rPr lang="en-US" sz="2000" dirty="0">
                <a:latin typeface="Tw Cen MT Condensed" pitchFamily="34" charset="0"/>
              </a:rPr>
              <a:t>the raw data available into a more usable format. </a:t>
            </a:r>
            <a:endParaRPr lang="en-US" sz="2000" dirty="0" smtClean="0">
              <a:latin typeface="Tw Cen MT Condensed" pitchFamily="34" charset="0"/>
            </a:endParaRPr>
          </a:p>
          <a:p>
            <a:pPr marL="1703070" lvl="5" indent="-285750">
              <a:buFont typeface="Wingdings" pitchFamily="2" charset="2"/>
              <a:buChar char="ü"/>
            </a:pPr>
            <a:r>
              <a:rPr lang="en-US" sz="2000" dirty="0" smtClean="0">
                <a:latin typeface="Tw Cen MT Condensed" pitchFamily="34" charset="0"/>
              </a:rPr>
              <a:t>DISCOVERING</a:t>
            </a:r>
          </a:p>
          <a:p>
            <a:pPr marL="1703070" lvl="5" indent="-285750">
              <a:buFont typeface="Wingdings" pitchFamily="2" charset="2"/>
              <a:buChar char="ü"/>
            </a:pPr>
            <a:r>
              <a:rPr lang="en-US" sz="2000" dirty="0" smtClean="0">
                <a:latin typeface="Tw Cen MT Condensed" pitchFamily="34" charset="0"/>
              </a:rPr>
              <a:t>STRUCTURING</a:t>
            </a:r>
          </a:p>
          <a:p>
            <a:pPr marL="1703070" lvl="5" indent="-285750">
              <a:buFont typeface="Wingdings" pitchFamily="2" charset="2"/>
              <a:buChar char="ü"/>
            </a:pPr>
            <a:r>
              <a:rPr lang="en-US" sz="2000" dirty="0" smtClean="0">
                <a:latin typeface="Tw Cen MT Condensed" pitchFamily="34" charset="0"/>
              </a:rPr>
              <a:t>CLEANING</a:t>
            </a:r>
          </a:p>
          <a:p>
            <a:pPr marL="1703070" lvl="5" indent="-285750">
              <a:buFont typeface="Wingdings" pitchFamily="2" charset="2"/>
              <a:buChar char="ü"/>
            </a:pPr>
            <a:r>
              <a:rPr lang="en-US" sz="2000" dirty="0" smtClean="0">
                <a:latin typeface="Tw Cen MT Condensed" pitchFamily="34" charset="0"/>
              </a:rPr>
              <a:t>ENRICHING</a:t>
            </a:r>
          </a:p>
          <a:p>
            <a:pPr marL="1703070" lvl="5" indent="-285750">
              <a:buFont typeface="Wingdings" pitchFamily="2" charset="2"/>
              <a:buChar char="ü"/>
            </a:pPr>
            <a:r>
              <a:rPr lang="en-US" sz="2000" dirty="0" smtClean="0">
                <a:latin typeface="Tw Cen MT Condensed" pitchFamily="34" charset="0"/>
              </a:rPr>
              <a:t>VALIDATING</a:t>
            </a:r>
          </a:p>
          <a:p>
            <a:pPr marL="1703070" lvl="5" indent="-285750">
              <a:buFont typeface="Wingdings" pitchFamily="2" charset="2"/>
              <a:buChar char="ü"/>
            </a:pPr>
            <a:r>
              <a:rPr lang="en-US" sz="2000" dirty="0" smtClean="0">
                <a:latin typeface="Tw Cen MT Condensed" pitchFamily="34" charset="0"/>
              </a:rPr>
              <a:t>PUBLISHING</a:t>
            </a:r>
          </a:p>
          <a:p>
            <a:pPr marL="1417320" lvl="5" indent="0">
              <a:buNone/>
            </a:pPr>
            <a:endParaRPr lang="en-US" sz="2000" dirty="0" smtClean="0">
              <a:latin typeface="Tw Cen MT Condense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itchFamily="34" charset="0"/>
              </a:rPr>
              <a:t>D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itchFamily="34" charset="0"/>
              </a:rPr>
              <a:t>ata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itchFamily="34" charset="0"/>
              </a:rPr>
              <a:t>normalization </a:t>
            </a:r>
            <a:r>
              <a:rPr lang="en-US" dirty="0" smtClean="0">
                <a:latin typeface="Tw Cen MT Condensed" pitchFamily="34" charset="0"/>
              </a:rPr>
              <a:t>: It</a:t>
            </a:r>
            <a:r>
              <a:rPr lang="en-US" sz="2400" b="1" i="1" dirty="0" smtClean="0">
                <a:latin typeface="Tw Cen MT Condensed" pitchFamily="34" charset="0"/>
              </a:rPr>
              <a:t> </a:t>
            </a:r>
            <a:r>
              <a:rPr lang="en-US" sz="2000" dirty="0" smtClean="0">
                <a:latin typeface="Tw Cen MT Condensed" pitchFamily="34" charset="0"/>
              </a:rPr>
              <a:t>is </a:t>
            </a:r>
            <a:r>
              <a:rPr lang="en-US" sz="2000" dirty="0">
                <a:latin typeface="Tw Cen MT Condensed" pitchFamily="34" charset="0"/>
              </a:rPr>
              <a:t>essentially a type of process wherein data within a database is reorganized in such a way so that users can properly utilize that database for further queries and </a:t>
            </a:r>
            <a:r>
              <a:rPr lang="en-US" sz="2000" dirty="0" smtClean="0">
                <a:latin typeface="Tw Cen MT Condensed" pitchFamily="34" charset="0"/>
              </a:rPr>
              <a:t>analysis. Data </a:t>
            </a:r>
            <a:r>
              <a:rPr lang="en-US" sz="2000" dirty="0">
                <a:latin typeface="Tw Cen MT Condensed" pitchFamily="34" charset="0"/>
              </a:rPr>
              <a:t>normalization gets rid of a number of anomalies </a:t>
            </a:r>
            <a:r>
              <a:rPr lang="en-US" sz="2000" dirty="0" smtClean="0">
                <a:latin typeface="Tw Cen MT Condensed" pitchFamily="34" charset="0"/>
              </a:rPr>
              <a:t>that </a:t>
            </a:r>
            <a:r>
              <a:rPr lang="en-US" sz="2000" dirty="0">
                <a:latin typeface="Tw Cen MT Condensed" pitchFamily="34" charset="0"/>
              </a:rPr>
              <a:t>can crop up from deleting data, inserting more information, or updating existing information.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i="1" u="sng" spc="300" dirty="0" smtClean="0">
                <a:latin typeface="Playbill" pitchFamily="82" charset="0"/>
              </a:rPr>
              <a:t>DATA WRANGLING AND NORMALIZATION</a:t>
            </a:r>
            <a:endParaRPr lang="en-US" sz="4000" b="1" i="1" u="sng" spc="300" dirty="0">
              <a:latin typeface="Playbill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4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066800"/>
            <a:ext cx="8805037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753600" cy="685800"/>
          </a:xfrm>
        </p:spPr>
        <p:txBody>
          <a:bodyPr>
            <a:noAutofit/>
          </a:bodyPr>
          <a:lstStyle/>
          <a:p>
            <a:r>
              <a:rPr lang="en-US" sz="1800" b="1" i="1" u="sng" spc="300" dirty="0" smtClean="0">
                <a:latin typeface="Tempus Sans ITC" pitchFamily="82" charset="0"/>
              </a:rPr>
              <a:t>CLASSWISE SURVIVAL </a:t>
            </a:r>
            <a:r>
              <a:rPr lang="en-US" sz="1800" b="1" i="1" u="sng" spc="300" dirty="0" smtClean="0">
                <a:latin typeface="Tempus Sans ITC" pitchFamily="82" charset="0"/>
              </a:rPr>
              <a:t>vs</a:t>
            </a:r>
            <a:r>
              <a:rPr lang="en-US" sz="1800" b="1" i="1" u="sng" spc="300" dirty="0" smtClean="0">
                <a:latin typeface="Tempus Sans ITC" pitchFamily="82" charset="0"/>
              </a:rPr>
              <a:t> </a:t>
            </a:r>
            <a:r>
              <a:rPr lang="en-US" sz="1800" b="1" i="1" u="sng" spc="300" dirty="0" smtClean="0">
                <a:latin typeface="Tempus Sans ITC" pitchFamily="82" charset="0"/>
              </a:rPr>
              <a:t>NON SURVIVAL OF CHILD PASSENGERS</a:t>
            </a:r>
            <a:endParaRPr lang="en-US" sz="1800" b="1" i="1" u="sng" spc="300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4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263</TotalTime>
  <Words>642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Elemental</vt:lpstr>
      <vt:lpstr>PowerPoint Presentation</vt:lpstr>
      <vt:lpstr>Roadmap of Presentation</vt:lpstr>
      <vt:lpstr>DATA VISUALISATION OVERVIEW</vt:lpstr>
      <vt:lpstr>TKINTER  MODULE</vt:lpstr>
      <vt:lpstr>PANDAS MODULE</vt:lpstr>
      <vt:lpstr>NUMPY MODULE</vt:lpstr>
      <vt:lpstr>MATPLOTLIB  MODULE</vt:lpstr>
      <vt:lpstr>DATA WRANGLING AND NORMALIZATION</vt:lpstr>
      <vt:lpstr>CLASSWISE SURVIVAL vs NON SURVIVAL OF CHILD PASSENGERS</vt:lpstr>
      <vt:lpstr>TOTAL PASSENGERS IN DIFFERENT AGE GROUPS</vt:lpstr>
      <vt:lpstr>SURVIVORS IN DIFFERENT AGE GROUPS</vt:lpstr>
      <vt:lpstr>CLASSWISE SURVIVAL  vs  NON SURVIVAL OF PASSENGERS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MD. IMRAN KHAN</cp:lastModifiedBy>
  <cp:revision>88</cp:revision>
  <dcterms:created xsi:type="dcterms:W3CDTF">2020-02-27T17:41:58Z</dcterms:created>
  <dcterms:modified xsi:type="dcterms:W3CDTF">2020-02-29T06:49:15Z</dcterms:modified>
</cp:coreProperties>
</file>