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79FFC-E62C-2909-7A71-2214D0762C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B4F1410-92A4-5061-9726-195F002803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CA169B5-8AC7-05FB-6EFE-28D17B1CEE36}"/>
              </a:ext>
            </a:extLst>
          </p:cNvPr>
          <p:cNvSpPr>
            <a:spLocks noGrp="1"/>
          </p:cNvSpPr>
          <p:nvPr>
            <p:ph type="dt" sz="half" idx="10"/>
          </p:nvPr>
        </p:nvSpPr>
        <p:spPr/>
        <p:txBody>
          <a:bodyPr/>
          <a:lstStyle/>
          <a:p>
            <a:fld id="{7F416F3E-7314-4C78-862F-95EA74BFF578}" type="datetimeFigureOut">
              <a:rPr lang="en-IN" smtClean="0"/>
              <a:t>23-03-2025</a:t>
            </a:fld>
            <a:endParaRPr lang="en-IN"/>
          </a:p>
        </p:txBody>
      </p:sp>
      <p:sp>
        <p:nvSpPr>
          <p:cNvPr id="5" name="Footer Placeholder 4">
            <a:extLst>
              <a:ext uri="{FF2B5EF4-FFF2-40B4-BE49-F238E27FC236}">
                <a16:creationId xmlns:a16="http://schemas.microsoft.com/office/drawing/2014/main" id="{ACA16834-CA31-7EAB-57D2-726040F1F8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3F6A68-32B9-A5F1-C827-C5DE7FDBA8C9}"/>
              </a:ext>
            </a:extLst>
          </p:cNvPr>
          <p:cNvSpPr>
            <a:spLocks noGrp="1"/>
          </p:cNvSpPr>
          <p:nvPr>
            <p:ph type="sldNum" sz="quarter" idx="12"/>
          </p:nvPr>
        </p:nvSpPr>
        <p:spPr/>
        <p:txBody>
          <a:bodyPr/>
          <a:lstStyle/>
          <a:p>
            <a:fld id="{F32D0CF7-5501-4DBE-82DD-849101FE0BD5}" type="slidenum">
              <a:rPr lang="en-IN" smtClean="0"/>
              <a:t>‹#›</a:t>
            </a:fld>
            <a:endParaRPr lang="en-IN"/>
          </a:p>
        </p:txBody>
      </p:sp>
    </p:spTree>
    <p:extLst>
      <p:ext uri="{BB962C8B-B14F-4D97-AF65-F5344CB8AC3E}">
        <p14:creationId xmlns:p14="http://schemas.microsoft.com/office/powerpoint/2010/main" val="3462133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D765E-A889-BA78-ED76-D3868311C43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7DD918-5864-FE38-65D5-ED11C6B51D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BB1890-B47A-DCB7-F3DC-7C2A37B997DE}"/>
              </a:ext>
            </a:extLst>
          </p:cNvPr>
          <p:cNvSpPr>
            <a:spLocks noGrp="1"/>
          </p:cNvSpPr>
          <p:nvPr>
            <p:ph type="dt" sz="half" idx="10"/>
          </p:nvPr>
        </p:nvSpPr>
        <p:spPr/>
        <p:txBody>
          <a:bodyPr/>
          <a:lstStyle/>
          <a:p>
            <a:fld id="{7F416F3E-7314-4C78-862F-95EA74BFF578}" type="datetimeFigureOut">
              <a:rPr lang="en-IN" smtClean="0"/>
              <a:t>23-03-2025</a:t>
            </a:fld>
            <a:endParaRPr lang="en-IN"/>
          </a:p>
        </p:txBody>
      </p:sp>
      <p:sp>
        <p:nvSpPr>
          <p:cNvPr id="5" name="Footer Placeholder 4">
            <a:extLst>
              <a:ext uri="{FF2B5EF4-FFF2-40B4-BE49-F238E27FC236}">
                <a16:creationId xmlns:a16="http://schemas.microsoft.com/office/drawing/2014/main" id="{24CB2F08-3E26-421F-CE9D-F3BCB11135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03B5A2-C3A0-92FC-167D-7A5222466E0D}"/>
              </a:ext>
            </a:extLst>
          </p:cNvPr>
          <p:cNvSpPr>
            <a:spLocks noGrp="1"/>
          </p:cNvSpPr>
          <p:nvPr>
            <p:ph type="sldNum" sz="quarter" idx="12"/>
          </p:nvPr>
        </p:nvSpPr>
        <p:spPr/>
        <p:txBody>
          <a:bodyPr/>
          <a:lstStyle/>
          <a:p>
            <a:fld id="{F32D0CF7-5501-4DBE-82DD-849101FE0BD5}" type="slidenum">
              <a:rPr lang="en-IN" smtClean="0"/>
              <a:t>‹#›</a:t>
            </a:fld>
            <a:endParaRPr lang="en-IN"/>
          </a:p>
        </p:txBody>
      </p:sp>
    </p:spTree>
    <p:extLst>
      <p:ext uri="{BB962C8B-B14F-4D97-AF65-F5344CB8AC3E}">
        <p14:creationId xmlns:p14="http://schemas.microsoft.com/office/powerpoint/2010/main" val="2838593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05AAC6-9D93-A10E-C841-2A56D172B0E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AD1BBF6-FA5A-22E8-C8B9-4604D603F2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E8A317-AC2A-FD2A-8968-CC3702E8C870}"/>
              </a:ext>
            </a:extLst>
          </p:cNvPr>
          <p:cNvSpPr>
            <a:spLocks noGrp="1"/>
          </p:cNvSpPr>
          <p:nvPr>
            <p:ph type="dt" sz="half" idx="10"/>
          </p:nvPr>
        </p:nvSpPr>
        <p:spPr/>
        <p:txBody>
          <a:bodyPr/>
          <a:lstStyle/>
          <a:p>
            <a:fld id="{7F416F3E-7314-4C78-862F-95EA74BFF578}" type="datetimeFigureOut">
              <a:rPr lang="en-IN" smtClean="0"/>
              <a:t>23-03-2025</a:t>
            </a:fld>
            <a:endParaRPr lang="en-IN"/>
          </a:p>
        </p:txBody>
      </p:sp>
      <p:sp>
        <p:nvSpPr>
          <p:cNvPr id="5" name="Footer Placeholder 4">
            <a:extLst>
              <a:ext uri="{FF2B5EF4-FFF2-40B4-BE49-F238E27FC236}">
                <a16:creationId xmlns:a16="http://schemas.microsoft.com/office/drawing/2014/main" id="{28220493-C491-E33D-FE23-205B46B4E1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5B5256-1A88-8302-ABFD-EAFC07155853}"/>
              </a:ext>
            </a:extLst>
          </p:cNvPr>
          <p:cNvSpPr>
            <a:spLocks noGrp="1"/>
          </p:cNvSpPr>
          <p:nvPr>
            <p:ph type="sldNum" sz="quarter" idx="12"/>
          </p:nvPr>
        </p:nvSpPr>
        <p:spPr/>
        <p:txBody>
          <a:bodyPr/>
          <a:lstStyle/>
          <a:p>
            <a:fld id="{F32D0CF7-5501-4DBE-82DD-849101FE0BD5}" type="slidenum">
              <a:rPr lang="en-IN" smtClean="0"/>
              <a:t>‹#›</a:t>
            </a:fld>
            <a:endParaRPr lang="en-IN"/>
          </a:p>
        </p:txBody>
      </p:sp>
    </p:spTree>
    <p:extLst>
      <p:ext uri="{BB962C8B-B14F-4D97-AF65-F5344CB8AC3E}">
        <p14:creationId xmlns:p14="http://schemas.microsoft.com/office/powerpoint/2010/main" val="839752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2F3E3-1663-A3B6-374F-822A297DE32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377DD0-9205-8830-4580-C8D56D5AA3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9770B8-150F-2F60-1F30-3F37FF794EEC}"/>
              </a:ext>
            </a:extLst>
          </p:cNvPr>
          <p:cNvSpPr>
            <a:spLocks noGrp="1"/>
          </p:cNvSpPr>
          <p:nvPr>
            <p:ph type="dt" sz="half" idx="10"/>
          </p:nvPr>
        </p:nvSpPr>
        <p:spPr/>
        <p:txBody>
          <a:bodyPr/>
          <a:lstStyle/>
          <a:p>
            <a:fld id="{7F416F3E-7314-4C78-862F-95EA74BFF578}" type="datetimeFigureOut">
              <a:rPr lang="en-IN" smtClean="0"/>
              <a:t>23-03-2025</a:t>
            </a:fld>
            <a:endParaRPr lang="en-IN"/>
          </a:p>
        </p:txBody>
      </p:sp>
      <p:sp>
        <p:nvSpPr>
          <p:cNvPr id="5" name="Footer Placeholder 4">
            <a:extLst>
              <a:ext uri="{FF2B5EF4-FFF2-40B4-BE49-F238E27FC236}">
                <a16:creationId xmlns:a16="http://schemas.microsoft.com/office/drawing/2014/main" id="{ECA3107D-5D93-696A-5B75-4E8D2FCFCE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1D80B2-2133-840A-9A02-56A2A6211080}"/>
              </a:ext>
            </a:extLst>
          </p:cNvPr>
          <p:cNvSpPr>
            <a:spLocks noGrp="1"/>
          </p:cNvSpPr>
          <p:nvPr>
            <p:ph type="sldNum" sz="quarter" idx="12"/>
          </p:nvPr>
        </p:nvSpPr>
        <p:spPr/>
        <p:txBody>
          <a:bodyPr/>
          <a:lstStyle/>
          <a:p>
            <a:fld id="{F32D0CF7-5501-4DBE-82DD-849101FE0BD5}" type="slidenum">
              <a:rPr lang="en-IN" smtClean="0"/>
              <a:t>‹#›</a:t>
            </a:fld>
            <a:endParaRPr lang="en-IN"/>
          </a:p>
        </p:txBody>
      </p:sp>
    </p:spTree>
    <p:extLst>
      <p:ext uri="{BB962C8B-B14F-4D97-AF65-F5344CB8AC3E}">
        <p14:creationId xmlns:p14="http://schemas.microsoft.com/office/powerpoint/2010/main" val="3905359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8692B-856F-35AB-D1E2-88711FD0C0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4E2D88E-0EEA-FF95-3541-36CE0A743D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FF78D0-81D2-F136-87B7-E9E4E8899364}"/>
              </a:ext>
            </a:extLst>
          </p:cNvPr>
          <p:cNvSpPr>
            <a:spLocks noGrp="1"/>
          </p:cNvSpPr>
          <p:nvPr>
            <p:ph type="dt" sz="half" idx="10"/>
          </p:nvPr>
        </p:nvSpPr>
        <p:spPr/>
        <p:txBody>
          <a:bodyPr/>
          <a:lstStyle/>
          <a:p>
            <a:fld id="{7F416F3E-7314-4C78-862F-95EA74BFF578}" type="datetimeFigureOut">
              <a:rPr lang="en-IN" smtClean="0"/>
              <a:t>23-03-2025</a:t>
            </a:fld>
            <a:endParaRPr lang="en-IN"/>
          </a:p>
        </p:txBody>
      </p:sp>
      <p:sp>
        <p:nvSpPr>
          <p:cNvPr id="5" name="Footer Placeholder 4">
            <a:extLst>
              <a:ext uri="{FF2B5EF4-FFF2-40B4-BE49-F238E27FC236}">
                <a16:creationId xmlns:a16="http://schemas.microsoft.com/office/drawing/2014/main" id="{9EDD2BD5-7A55-4199-D36F-8BA2A2F319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65D332-7759-3792-D6AD-166358DDA2C0}"/>
              </a:ext>
            </a:extLst>
          </p:cNvPr>
          <p:cNvSpPr>
            <a:spLocks noGrp="1"/>
          </p:cNvSpPr>
          <p:nvPr>
            <p:ph type="sldNum" sz="quarter" idx="12"/>
          </p:nvPr>
        </p:nvSpPr>
        <p:spPr/>
        <p:txBody>
          <a:bodyPr/>
          <a:lstStyle/>
          <a:p>
            <a:fld id="{F32D0CF7-5501-4DBE-82DD-849101FE0BD5}" type="slidenum">
              <a:rPr lang="en-IN" smtClean="0"/>
              <a:t>‹#›</a:t>
            </a:fld>
            <a:endParaRPr lang="en-IN"/>
          </a:p>
        </p:txBody>
      </p:sp>
    </p:spTree>
    <p:extLst>
      <p:ext uri="{BB962C8B-B14F-4D97-AF65-F5344CB8AC3E}">
        <p14:creationId xmlns:p14="http://schemas.microsoft.com/office/powerpoint/2010/main" val="3048089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82581-2B82-C7BB-9E47-C7CCD6D504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CB4C1B-4CAD-87C2-2C22-DACFC64125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334225B-316C-BA6F-DCB3-F5E18AFABC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A7691AF-FDCA-C306-5782-24CC909BEF77}"/>
              </a:ext>
            </a:extLst>
          </p:cNvPr>
          <p:cNvSpPr>
            <a:spLocks noGrp="1"/>
          </p:cNvSpPr>
          <p:nvPr>
            <p:ph type="dt" sz="half" idx="10"/>
          </p:nvPr>
        </p:nvSpPr>
        <p:spPr/>
        <p:txBody>
          <a:bodyPr/>
          <a:lstStyle/>
          <a:p>
            <a:fld id="{7F416F3E-7314-4C78-862F-95EA74BFF578}" type="datetimeFigureOut">
              <a:rPr lang="en-IN" smtClean="0"/>
              <a:t>23-03-2025</a:t>
            </a:fld>
            <a:endParaRPr lang="en-IN"/>
          </a:p>
        </p:txBody>
      </p:sp>
      <p:sp>
        <p:nvSpPr>
          <p:cNvPr id="6" name="Footer Placeholder 5">
            <a:extLst>
              <a:ext uri="{FF2B5EF4-FFF2-40B4-BE49-F238E27FC236}">
                <a16:creationId xmlns:a16="http://schemas.microsoft.com/office/drawing/2014/main" id="{7BED9056-AAA1-2697-76BF-C373005FA5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6275AD-EF97-EE51-2865-91C367261FDA}"/>
              </a:ext>
            </a:extLst>
          </p:cNvPr>
          <p:cNvSpPr>
            <a:spLocks noGrp="1"/>
          </p:cNvSpPr>
          <p:nvPr>
            <p:ph type="sldNum" sz="quarter" idx="12"/>
          </p:nvPr>
        </p:nvSpPr>
        <p:spPr/>
        <p:txBody>
          <a:bodyPr/>
          <a:lstStyle/>
          <a:p>
            <a:fld id="{F32D0CF7-5501-4DBE-82DD-849101FE0BD5}" type="slidenum">
              <a:rPr lang="en-IN" smtClean="0"/>
              <a:t>‹#›</a:t>
            </a:fld>
            <a:endParaRPr lang="en-IN"/>
          </a:p>
        </p:txBody>
      </p:sp>
    </p:spTree>
    <p:extLst>
      <p:ext uri="{BB962C8B-B14F-4D97-AF65-F5344CB8AC3E}">
        <p14:creationId xmlns:p14="http://schemas.microsoft.com/office/powerpoint/2010/main" val="975516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1E8F3-F105-0095-5015-EBE446BE858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4CA4FF2-8F68-2865-A573-CAB997E0C0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F6C6E1-68F2-AEAF-D3A3-ADAFEEE27E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07A1E14-025B-F55D-B466-7A989B0823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67E0A6-C2AC-A0E0-DFB8-88F8FCBEBF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B492F2B-17C9-B18E-5EA1-84EDB344A345}"/>
              </a:ext>
            </a:extLst>
          </p:cNvPr>
          <p:cNvSpPr>
            <a:spLocks noGrp="1"/>
          </p:cNvSpPr>
          <p:nvPr>
            <p:ph type="dt" sz="half" idx="10"/>
          </p:nvPr>
        </p:nvSpPr>
        <p:spPr/>
        <p:txBody>
          <a:bodyPr/>
          <a:lstStyle/>
          <a:p>
            <a:fld id="{7F416F3E-7314-4C78-862F-95EA74BFF578}" type="datetimeFigureOut">
              <a:rPr lang="en-IN" smtClean="0"/>
              <a:t>23-03-2025</a:t>
            </a:fld>
            <a:endParaRPr lang="en-IN"/>
          </a:p>
        </p:txBody>
      </p:sp>
      <p:sp>
        <p:nvSpPr>
          <p:cNvPr id="8" name="Footer Placeholder 7">
            <a:extLst>
              <a:ext uri="{FF2B5EF4-FFF2-40B4-BE49-F238E27FC236}">
                <a16:creationId xmlns:a16="http://schemas.microsoft.com/office/drawing/2014/main" id="{B6E48A35-5E26-F9E9-74F2-249307BDF9D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AF76216-9856-129B-20D2-5251B722E589}"/>
              </a:ext>
            </a:extLst>
          </p:cNvPr>
          <p:cNvSpPr>
            <a:spLocks noGrp="1"/>
          </p:cNvSpPr>
          <p:nvPr>
            <p:ph type="sldNum" sz="quarter" idx="12"/>
          </p:nvPr>
        </p:nvSpPr>
        <p:spPr/>
        <p:txBody>
          <a:bodyPr/>
          <a:lstStyle/>
          <a:p>
            <a:fld id="{F32D0CF7-5501-4DBE-82DD-849101FE0BD5}" type="slidenum">
              <a:rPr lang="en-IN" smtClean="0"/>
              <a:t>‹#›</a:t>
            </a:fld>
            <a:endParaRPr lang="en-IN"/>
          </a:p>
        </p:txBody>
      </p:sp>
    </p:spTree>
    <p:extLst>
      <p:ext uri="{BB962C8B-B14F-4D97-AF65-F5344CB8AC3E}">
        <p14:creationId xmlns:p14="http://schemas.microsoft.com/office/powerpoint/2010/main" val="467804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9F48F-AB44-2601-B72C-FDA129312EB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E8960A5-B2FA-97C2-67BB-9BCF3512F245}"/>
              </a:ext>
            </a:extLst>
          </p:cNvPr>
          <p:cNvSpPr>
            <a:spLocks noGrp="1"/>
          </p:cNvSpPr>
          <p:nvPr>
            <p:ph type="dt" sz="half" idx="10"/>
          </p:nvPr>
        </p:nvSpPr>
        <p:spPr/>
        <p:txBody>
          <a:bodyPr/>
          <a:lstStyle/>
          <a:p>
            <a:fld id="{7F416F3E-7314-4C78-862F-95EA74BFF578}" type="datetimeFigureOut">
              <a:rPr lang="en-IN" smtClean="0"/>
              <a:t>23-03-2025</a:t>
            </a:fld>
            <a:endParaRPr lang="en-IN"/>
          </a:p>
        </p:txBody>
      </p:sp>
      <p:sp>
        <p:nvSpPr>
          <p:cNvPr id="4" name="Footer Placeholder 3">
            <a:extLst>
              <a:ext uri="{FF2B5EF4-FFF2-40B4-BE49-F238E27FC236}">
                <a16:creationId xmlns:a16="http://schemas.microsoft.com/office/drawing/2014/main" id="{BE99F0F0-D122-2CB1-0A39-7593C74D1F0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4708F04-223A-B8ED-1211-CA9935E82219}"/>
              </a:ext>
            </a:extLst>
          </p:cNvPr>
          <p:cNvSpPr>
            <a:spLocks noGrp="1"/>
          </p:cNvSpPr>
          <p:nvPr>
            <p:ph type="sldNum" sz="quarter" idx="12"/>
          </p:nvPr>
        </p:nvSpPr>
        <p:spPr/>
        <p:txBody>
          <a:bodyPr/>
          <a:lstStyle/>
          <a:p>
            <a:fld id="{F32D0CF7-5501-4DBE-82DD-849101FE0BD5}" type="slidenum">
              <a:rPr lang="en-IN" smtClean="0"/>
              <a:t>‹#›</a:t>
            </a:fld>
            <a:endParaRPr lang="en-IN"/>
          </a:p>
        </p:txBody>
      </p:sp>
    </p:spTree>
    <p:extLst>
      <p:ext uri="{BB962C8B-B14F-4D97-AF65-F5344CB8AC3E}">
        <p14:creationId xmlns:p14="http://schemas.microsoft.com/office/powerpoint/2010/main" val="381247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D77D39-64A0-3B9E-B2D1-8B5F2B62CA30}"/>
              </a:ext>
            </a:extLst>
          </p:cNvPr>
          <p:cNvSpPr>
            <a:spLocks noGrp="1"/>
          </p:cNvSpPr>
          <p:nvPr>
            <p:ph type="dt" sz="half" idx="10"/>
          </p:nvPr>
        </p:nvSpPr>
        <p:spPr/>
        <p:txBody>
          <a:bodyPr/>
          <a:lstStyle/>
          <a:p>
            <a:fld id="{7F416F3E-7314-4C78-862F-95EA74BFF578}" type="datetimeFigureOut">
              <a:rPr lang="en-IN" smtClean="0"/>
              <a:t>23-03-2025</a:t>
            </a:fld>
            <a:endParaRPr lang="en-IN"/>
          </a:p>
        </p:txBody>
      </p:sp>
      <p:sp>
        <p:nvSpPr>
          <p:cNvPr id="3" name="Footer Placeholder 2">
            <a:extLst>
              <a:ext uri="{FF2B5EF4-FFF2-40B4-BE49-F238E27FC236}">
                <a16:creationId xmlns:a16="http://schemas.microsoft.com/office/drawing/2014/main" id="{330050A9-6275-E2C3-3669-F14B0DF7A09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3F9233A-A967-7810-C63B-BE7D1D8F1BDE}"/>
              </a:ext>
            </a:extLst>
          </p:cNvPr>
          <p:cNvSpPr>
            <a:spLocks noGrp="1"/>
          </p:cNvSpPr>
          <p:nvPr>
            <p:ph type="sldNum" sz="quarter" idx="12"/>
          </p:nvPr>
        </p:nvSpPr>
        <p:spPr/>
        <p:txBody>
          <a:bodyPr/>
          <a:lstStyle/>
          <a:p>
            <a:fld id="{F32D0CF7-5501-4DBE-82DD-849101FE0BD5}" type="slidenum">
              <a:rPr lang="en-IN" smtClean="0"/>
              <a:t>‹#›</a:t>
            </a:fld>
            <a:endParaRPr lang="en-IN"/>
          </a:p>
        </p:txBody>
      </p:sp>
    </p:spTree>
    <p:extLst>
      <p:ext uri="{BB962C8B-B14F-4D97-AF65-F5344CB8AC3E}">
        <p14:creationId xmlns:p14="http://schemas.microsoft.com/office/powerpoint/2010/main" val="90649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54FC8-075D-FD8D-21D8-A65A639D63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826F8CB-4D15-A8AE-1F22-3015DADC86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257C422-0D78-0A60-080B-2A96C3414D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2B15B9-DBB4-8AAE-E5BC-4DFBE3EFECB7}"/>
              </a:ext>
            </a:extLst>
          </p:cNvPr>
          <p:cNvSpPr>
            <a:spLocks noGrp="1"/>
          </p:cNvSpPr>
          <p:nvPr>
            <p:ph type="dt" sz="half" idx="10"/>
          </p:nvPr>
        </p:nvSpPr>
        <p:spPr/>
        <p:txBody>
          <a:bodyPr/>
          <a:lstStyle/>
          <a:p>
            <a:fld id="{7F416F3E-7314-4C78-862F-95EA74BFF578}" type="datetimeFigureOut">
              <a:rPr lang="en-IN" smtClean="0"/>
              <a:t>23-03-2025</a:t>
            </a:fld>
            <a:endParaRPr lang="en-IN"/>
          </a:p>
        </p:txBody>
      </p:sp>
      <p:sp>
        <p:nvSpPr>
          <p:cNvPr id="6" name="Footer Placeholder 5">
            <a:extLst>
              <a:ext uri="{FF2B5EF4-FFF2-40B4-BE49-F238E27FC236}">
                <a16:creationId xmlns:a16="http://schemas.microsoft.com/office/drawing/2014/main" id="{C167950C-A988-3988-73C0-25FED47D9F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36AA34-8664-FF0B-8932-28D6176EABC1}"/>
              </a:ext>
            </a:extLst>
          </p:cNvPr>
          <p:cNvSpPr>
            <a:spLocks noGrp="1"/>
          </p:cNvSpPr>
          <p:nvPr>
            <p:ph type="sldNum" sz="quarter" idx="12"/>
          </p:nvPr>
        </p:nvSpPr>
        <p:spPr/>
        <p:txBody>
          <a:bodyPr/>
          <a:lstStyle/>
          <a:p>
            <a:fld id="{F32D0CF7-5501-4DBE-82DD-849101FE0BD5}" type="slidenum">
              <a:rPr lang="en-IN" smtClean="0"/>
              <a:t>‹#›</a:t>
            </a:fld>
            <a:endParaRPr lang="en-IN"/>
          </a:p>
        </p:txBody>
      </p:sp>
    </p:spTree>
    <p:extLst>
      <p:ext uri="{BB962C8B-B14F-4D97-AF65-F5344CB8AC3E}">
        <p14:creationId xmlns:p14="http://schemas.microsoft.com/office/powerpoint/2010/main" val="3414173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73464-475F-9DB4-68D6-4F27126A07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D0A88AE-7411-7E13-86E9-1A5CFA58EC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EBFAF13-70FC-8421-56C0-E9CA695AD0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FC71DB-90A3-402A-DF78-470E1BDD0666}"/>
              </a:ext>
            </a:extLst>
          </p:cNvPr>
          <p:cNvSpPr>
            <a:spLocks noGrp="1"/>
          </p:cNvSpPr>
          <p:nvPr>
            <p:ph type="dt" sz="half" idx="10"/>
          </p:nvPr>
        </p:nvSpPr>
        <p:spPr/>
        <p:txBody>
          <a:bodyPr/>
          <a:lstStyle/>
          <a:p>
            <a:fld id="{7F416F3E-7314-4C78-862F-95EA74BFF578}" type="datetimeFigureOut">
              <a:rPr lang="en-IN" smtClean="0"/>
              <a:t>23-03-2025</a:t>
            </a:fld>
            <a:endParaRPr lang="en-IN"/>
          </a:p>
        </p:txBody>
      </p:sp>
      <p:sp>
        <p:nvSpPr>
          <p:cNvPr id="6" name="Footer Placeholder 5">
            <a:extLst>
              <a:ext uri="{FF2B5EF4-FFF2-40B4-BE49-F238E27FC236}">
                <a16:creationId xmlns:a16="http://schemas.microsoft.com/office/drawing/2014/main" id="{C456C055-52E7-1950-0115-C3B09CA11B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B27B4B-414D-1192-8776-1981193A8B98}"/>
              </a:ext>
            </a:extLst>
          </p:cNvPr>
          <p:cNvSpPr>
            <a:spLocks noGrp="1"/>
          </p:cNvSpPr>
          <p:nvPr>
            <p:ph type="sldNum" sz="quarter" idx="12"/>
          </p:nvPr>
        </p:nvSpPr>
        <p:spPr/>
        <p:txBody>
          <a:bodyPr/>
          <a:lstStyle/>
          <a:p>
            <a:fld id="{F32D0CF7-5501-4DBE-82DD-849101FE0BD5}" type="slidenum">
              <a:rPr lang="en-IN" smtClean="0"/>
              <a:t>‹#›</a:t>
            </a:fld>
            <a:endParaRPr lang="en-IN"/>
          </a:p>
        </p:txBody>
      </p:sp>
    </p:spTree>
    <p:extLst>
      <p:ext uri="{BB962C8B-B14F-4D97-AF65-F5344CB8AC3E}">
        <p14:creationId xmlns:p14="http://schemas.microsoft.com/office/powerpoint/2010/main" val="1690100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60EE98-436D-6DD0-7946-29267764F2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BA47A65-E107-7790-180C-C0D3FBEFCB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9EC3E9-A9C9-2C71-FD0E-B165A75AF1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416F3E-7314-4C78-862F-95EA74BFF578}" type="datetimeFigureOut">
              <a:rPr lang="en-IN" smtClean="0"/>
              <a:t>23-03-2025</a:t>
            </a:fld>
            <a:endParaRPr lang="en-IN"/>
          </a:p>
        </p:txBody>
      </p:sp>
      <p:sp>
        <p:nvSpPr>
          <p:cNvPr id="5" name="Footer Placeholder 4">
            <a:extLst>
              <a:ext uri="{FF2B5EF4-FFF2-40B4-BE49-F238E27FC236}">
                <a16:creationId xmlns:a16="http://schemas.microsoft.com/office/drawing/2014/main" id="{3EE1EDC2-CB50-95CB-8755-E18E9C3E7A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67DD873-808A-AAFC-07BC-2B42831B33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2D0CF7-5501-4DBE-82DD-849101FE0BD5}" type="slidenum">
              <a:rPr lang="en-IN" smtClean="0"/>
              <a:t>‹#›</a:t>
            </a:fld>
            <a:endParaRPr lang="en-IN"/>
          </a:p>
        </p:txBody>
      </p:sp>
    </p:spTree>
    <p:extLst>
      <p:ext uri="{BB962C8B-B14F-4D97-AF65-F5344CB8AC3E}">
        <p14:creationId xmlns:p14="http://schemas.microsoft.com/office/powerpoint/2010/main" val="22833051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80368-AE41-AB1D-5883-9923112D4861}"/>
              </a:ext>
            </a:extLst>
          </p:cNvPr>
          <p:cNvSpPr>
            <a:spLocks noGrp="1"/>
          </p:cNvSpPr>
          <p:nvPr>
            <p:ph type="title"/>
          </p:nvPr>
        </p:nvSpPr>
        <p:spPr>
          <a:xfrm>
            <a:off x="838200" y="365126"/>
            <a:ext cx="10515600" cy="775306"/>
          </a:xfrm>
        </p:spPr>
        <p:txBody>
          <a:bodyPr/>
          <a:lstStyle/>
          <a:p>
            <a:r>
              <a:rPr lang="en-IN" sz="2000" b="1" dirty="0">
                <a:solidFill>
                  <a:srgbClr val="000000"/>
                </a:solidFill>
                <a:effectLst/>
                <a:latin typeface="Arial" panose="020B0604020202020204" pitchFamily="34" charset="0"/>
                <a:ea typeface="Arial" panose="020B0604020202020204" pitchFamily="34" charset="0"/>
              </a:rPr>
              <a:t>Q.1. </a:t>
            </a:r>
            <a:r>
              <a:rPr lang="en-IN" sz="1800" dirty="0">
                <a:solidFill>
                  <a:srgbClr val="000000"/>
                </a:solidFill>
                <a:effectLst/>
                <a:latin typeface="Arial" panose="020B0604020202020204" pitchFamily="34" charset="0"/>
                <a:ea typeface="Arial" panose="020B0604020202020204" pitchFamily="34" charset="0"/>
              </a:rPr>
              <a:t>Fetch the employee number, first name and last name of those employees who are working as Sales Reps reporting to the employee with employee number 1102 </a:t>
            </a:r>
            <a:r>
              <a:rPr lang="en-IN" sz="1800" b="1" dirty="0">
                <a:solidFill>
                  <a:srgbClr val="000000"/>
                </a:solidFill>
                <a:effectLst/>
                <a:latin typeface="Arial" panose="020B0604020202020204" pitchFamily="34" charset="0"/>
                <a:ea typeface="Arial" panose="020B0604020202020204" pitchFamily="34" charset="0"/>
              </a:rPr>
              <a:t>(Refer to employee table).</a:t>
            </a:r>
            <a:endParaRPr lang="en-IN" dirty="0"/>
          </a:p>
        </p:txBody>
      </p:sp>
      <p:pic>
        <p:nvPicPr>
          <p:cNvPr id="9" name="Content Placeholder 8">
            <a:extLst>
              <a:ext uri="{FF2B5EF4-FFF2-40B4-BE49-F238E27FC236}">
                <a16:creationId xmlns:a16="http://schemas.microsoft.com/office/drawing/2014/main" id="{7F41022C-E810-A8DF-A013-16C2D66DC8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4283" y="1397284"/>
            <a:ext cx="8527551" cy="5275661"/>
          </a:xfrm>
        </p:spPr>
      </p:pic>
    </p:spTree>
    <p:extLst>
      <p:ext uri="{BB962C8B-B14F-4D97-AF65-F5344CB8AC3E}">
        <p14:creationId xmlns:p14="http://schemas.microsoft.com/office/powerpoint/2010/main" val="1050713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8B4D8-7ED8-A12C-9072-7E43F7B55BB3}"/>
              </a:ext>
            </a:extLst>
          </p:cNvPr>
          <p:cNvSpPr>
            <a:spLocks noGrp="1"/>
          </p:cNvSpPr>
          <p:nvPr>
            <p:ph type="title"/>
          </p:nvPr>
        </p:nvSpPr>
        <p:spPr>
          <a:xfrm>
            <a:off x="838200" y="365126"/>
            <a:ext cx="10515600" cy="1525320"/>
          </a:xfrm>
        </p:spPr>
        <p:txBody>
          <a:bodyPr>
            <a:normAutofit fontScale="90000"/>
          </a:bodyPr>
          <a:lstStyle/>
          <a:p>
            <a:pPr marL="228600">
              <a:lnSpc>
                <a:spcPct val="107000"/>
              </a:lnSpc>
              <a:spcAft>
                <a:spcPts val="800"/>
              </a:spcAft>
            </a:pPr>
            <a:r>
              <a:rPr lang="en-IN" sz="2200" b="1" dirty="0">
                <a:solidFill>
                  <a:srgbClr val="000000"/>
                </a:solidFill>
                <a:effectLst/>
                <a:latin typeface="Arial" panose="020B0604020202020204" pitchFamily="34" charset="0"/>
                <a:ea typeface="Arial" panose="020B0604020202020204" pitchFamily="34" charset="0"/>
              </a:rPr>
              <a:t>Q.9. </a:t>
            </a:r>
            <a:r>
              <a:rPr lang="en-IN" sz="1800" dirty="0">
                <a:solidFill>
                  <a:srgbClr val="000000"/>
                </a:solidFill>
                <a:effectLst/>
                <a:latin typeface="Arial" panose="020B0604020202020204" pitchFamily="34" charset="0"/>
                <a:ea typeface="Arial" panose="020B0604020202020204" pitchFamily="34" charset="0"/>
              </a:rPr>
              <a:t>Create table facility. Add the below fields into it.</a:t>
            </a:r>
            <a:br>
              <a:rPr lang="en-IN" sz="1800" dirty="0">
                <a:effectLst/>
                <a:latin typeface="Calibri" panose="020F0502020204030204" pitchFamily="34" charset="0"/>
                <a:ea typeface="Calibri" panose="020F0502020204030204" pitchFamily="34" charset="0"/>
              </a:rPr>
            </a:br>
            <a:r>
              <a:rPr lang="en-IN" sz="1800" dirty="0" err="1">
                <a:solidFill>
                  <a:srgbClr val="000000"/>
                </a:solidFill>
                <a:effectLst/>
                <a:latin typeface="Arial" panose="020B0604020202020204" pitchFamily="34" charset="0"/>
                <a:ea typeface="Arial" panose="020B0604020202020204" pitchFamily="34" charset="0"/>
                <a:cs typeface="Noto Sans Symbols"/>
              </a:rPr>
              <a:t>Facility_ID</a:t>
            </a:r>
            <a:r>
              <a:rPr lang="en-IN" sz="1800" dirty="0" err="1">
                <a:solidFill>
                  <a:srgbClr val="000000"/>
                </a:solidFill>
                <a:latin typeface="Noto Sans Symbols"/>
                <a:ea typeface="Arial" panose="020B0604020202020204" pitchFamily="34" charset="0"/>
                <a:cs typeface="Noto Sans Symbols"/>
              </a:rPr>
              <a:t>,</a:t>
            </a:r>
            <a:r>
              <a:rPr lang="en-IN" sz="1800" dirty="0" err="1">
                <a:solidFill>
                  <a:srgbClr val="000000"/>
                </a:solidFill>
                <a:effectLst/>
                <a:latin typeface="Arial" panose="020B0604020202020204" pitchFamily="34" charset="0"/>
                <a:ea typeface="Arial" panose="020B0604020202020204" pitchFamily="34" charset="0"/>
                <a:cs typeface="Noto Sans Symbols"/>
              </a:rPr>
              <a:t>Name</a:t>
            </a:r>
            <a:r>
              <a:rPr lang="en-IN" sz="1800" dirty="0" err="1">
                <a:solidFill>
                  <a:srgbClr val="000000"/>
                </a:solidFill>
                <a:latin typeface="Noto Sans Symbols"/>
                <a:ea typeface="Arial" panose="020B0604020202020204" pitchFamily="34" charset="0"/>
                <a:cs typeface="Noto Sans Symbols"/>
              </a:rPr>
              <a:t>,</a:t>
            </a:r>
            <a:r>
              <a:rPr lang="en-IN" sz="1800" dirty="0" err="1">
                <a:solidFill>
                  <a:srgbClr val="000000"/>
                </a:solidFill>
                <a:effectLst/>
                <a:latin typeface="Arial" panose="020B0604020202020204" pitchFamily="34" charset="0"/>
                <a:ea typeface="Arial" panose="020B0604020202020204" pitchFamily="34" charset="0"/>
                <a:cs typeface="Noto Sans Symbols"/>
              </a:rPr>
              <a:t>State,Country</a:t>
            </a:r>
            <a:br>
              <a:rPr lang="en-IN" sz="1800" dirty="0">
                <a:effectLst/>
                <a:latin typeface="Calibri" panose="020F0502020204030204" pitchFamily="34" charset="0"/>
                <a:ea typeface="Calibri" panose="020F0502020204030204" pitchFamily="34" charset="0"/>
              </a:rPr>
            </a:br>
            <a:r>
              <a:rPr lang="en-IN" sz="1800" dirty="0" err="1">
                <a:solidFill>
                  <a:srgbClr val="000000"/>
                </a:solidFill>
                <a:effectLst/>
                <a:latin typeface="Arial" panose="020B0604020202020204" pitchFamily="34" charset="0"/>
                <a:ea typeface="Arial" panose="020B0604020202020204" pitchFamily="34" charset="0"/>
              </a:rPr>
              <a:t>i</a:t>
            </a:r>
            <a:r>
              <a:rPr lang="en-IN" sz="1800" dirty="0">
                <a:solidFill>
                  <a:srgbClr val="000000"/>
                </a:solidFill>
                <a:effectLst/>
                <a:latin typeface="Arial" panose="020B0604020202020204" pitchFamily="34" charset="0"/>
                <a:ea typeface="Arial" panose="020B0604020202020204" pitchFamily="34" charset="0"/>
              </a:rPr>
              <a:t>) Alter the table by adding the primary key and auto increment to </a:t>
            </a:r>
            <a:r>
              <a:rPr lang="en-IN" sz="1800" dirty="0" err="1">
                <a:solidFill>
                  <a:srgbClr val="000000"/>
                </a:solidFill>
                <a:effectLst/>
                <a:latin typeface="Arial" panose="020B0604020202020204" pitchFamily="34" charset="0"/>
                <a:ea typeface="Arial" panose="020B0604020202020204" pitchFamily="34" charset="0"/>
              </a:rPr>
              <a:t>Facility_ID</a:t>
            </a:r>
            <a:r>
              <a:rPr lang="en-IN" sz="1800" dirty="0">
                <a:solidFill>
                  <a:srgbClr val="000000"/>
                </a:solidFill>
                <a:effectLst/>
                <a:latin typeface="Arial" panose="020B0604020202020204" pitchFamily="34" charset="0"/>
                <a:ea typeface="Arial" panose="020B0604020202020204" pitchFamily="34" charset="0"/>
              </a:rPr>
              <a:t> column.</a:t>
            </a:r>
            <a:br>
              <a:rPr lang="en-IN" sz="1800" dirty="0">
                <a:effectLst/>
                <a:latin typeface="Calibri" panose="020F0502020204030204" pitchFamily="34" charset="0"/>
                <a:ea typeface="Calibri" panose="020F0502020204030204" pitchFamily="34" charset="0"/>
              </a:rPr>
            </a:br>
            <a:r>
              <a:rPr lang="en-IN" sz="1800" dirty="0">
                <a:solidFill>
                  <a:srgbClr val="000000"/>
                </a:solidFill>
                <a:effectLst/>
                <a:latin typeface="Arial" panose="020B0604020202020204" pitchFamily="34" charset="0"/>
                <a:ea typeface="Arial" panose="020B0604020202020204" pitchFamily="34" charset="0"/>
              </a:rPr>
              <a:t>ii) Add a new column city after name with data type as varchar which should not accept any null values.</a:t>
            </a:r>
            <a:endParaRPr lang="en-IN" dirty="0"/>
          </a:p>
        </p:txBody>
      </p:sp>
      <p:pic>
        <p:nvPicPr>
          <p:cNvPr id="10" name="Content Placeholder 9">
            <a:extLst>
              <a:ext uri="{FF2B5EF4-FFF2-40B4-BE49-F238E27FC236}">
                <a16:creationId xmlns:a16="http://schemas.microsoft.com/office/drawing/2014/main" id="{FA284A06-B103-46D1-8AEF-61774A78CA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4780" y="1825624"/>
            <a:ext cx="6442440" cy="4667249"/>
          </a:xfrm>
        </p:spPr>
      </p:pic>
    </p:spTree>
    <p:extLst>
      <p:ext uri="{BB962C8B-B14F-4D97-AF65-F5344CB8AC3E}">
        <p14:creationId xmlns:p14="http://schemas.microsoft.com/office/powerpoint/2010/main" val="3618706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5FF95-933D-C520-6A21-BE997898F155}"/>
              </a:ext>
            </a:extLst>
          </p:cNvPr>
          <p:cNvSpPr>
            <a:spLocks noGrp="1"/>
          </p:cNvSpPr>
          <p:nvPr>
            <p:ph type="title"/>
          </p:nvPr>
        </p:nvSpPr>
        <p:spPr>
          <a:xfrm>
            <a:off x="838200" y="0"/>
            <a:ext cx="10515600" cy="2152044"/>
          </a:xfrm>
        </p:spPr>
        <p:txBody>
          <a:bodyPr>
            <a:normAutofit fontScale="90000"/>
          </a:bodyPr>
          <a:lstStyle/>
          <a:p>
            <a:pPr marL="228600">
              <a:lnSpc>
                <a:spcPct val="107000"/>
              </a:lnSpc>
              <a:spcAft>
                <a:spcPts val="800"/>
              </a:spcAft>
            </a:pPr>
            <a:r>
              <a:rPr lang="en-IN" sz="2200" b="1" dirty="0">
                <a:solidFill>
                  <a:srgbClr val="000000"/>
                </a:solidFill>
                <a:latin typeface="Arial" panose="020B0604020202020204" pitchFamily="34" charset="0"/>
                <a:ea typeface="Arial" panose="020B0604020202020204" pitchFamily="34" charset="0"/>
              </a:rPr>
              <a:t>Q.10</a:t>
            </a:r>
            <a:r>
              <a:rPr lang="en-IN" sz="2200" b="1" dirty="0">
                <a:solidFill>
                  <a:srgbClr val="000000"/>
                </a:solidFill>
                <a:effectLst/>
                <a:latin typeface="Arial" panose="020B0604020202020204" pitchFamily="34" charset="0"/>
                <a:ea typeface="Arial" panose="020B0604020202020204" pitchFamily="34" charset="0"/>
              </a:rPr>
              <a:t> </a:t>
            </a:r>
            <a:r>
              <a:rPr lang="en-IN" sz="1800" dirty="0">
                <a:solidFill>
                  <a:srgbClr val="000000"/>
                </a:solidFill>
                <a:effectLst/>
                <a:latin typeface="Arial" panose="020B0604020202020204" pitchFamily="34" charset="0"/>
                <a:ea typeface="Arial" panose="020B0604020202020204" pitchFamily="34" charset="0"/>
              </a:rPr>
              <a:t>Create a view named </a:t>
            </a:r>
            <a:r>
              <a:rPr lang="en-IN" sz="1800" dirty="0" err="1">
                <a:solidFill>
                  <a:srgbClr val="000000"/>
                </a:solidFill>
                <a:effectLst/>
                <a:latin typeface="Arial" panose="020B0604020202020204" pitchFamily="34" charset="0"/>
                <a:ea typeface="Arial" panose="020B0604020202020204" pitchFamily="34" charset="0"/>
              </a:rPr>
              <a:t>product_category_sales</a:t>
            </a:r>
            <a:r>
              <a:rPr lang="en-IN" sz="1800" dirty="0">
                <a:solidFill>
                  <a:srgbClr val="000000"/>
                </a:solidFill>
                <a:effectLst/>
                <a:latin typeface="Arial" panose="020B0604020202020204" pitchFamily="34" charset="0"/>
                <a:ea typeface="Arial" panose="020B0604020202020204" pitchFamily="34" charset="0"/>
              </a:rPr>
              <a:t> that provides insights into sales performance by product category. This view should include the following information:</a:t>
            </a:r>
            <a:br>
              <a:rPr lang="en-IN" sz="1800" dirty="0">
                <a:effectLst/>
                <a:latin typeface="Calibri" panose="020F0502020204030204" pitchFamily="34" charset="0"/>
                <a:ea typeface="Calibri" panose="020F0502020204030204" pitchFamily="34" charset="0"/>
              </a:rPr>
            </a:br>
            <a:r>
              <a:rPr lang="en-IN" sz="1800" b="1" dirty="0" err="1">
                <a:effectLst/>
                <a:latin typeface="Arial" panose="020B0604020202020204" pitchFamily="34" charset="0"/>
                <a:ea typeface="Arial" panose="020B0604020202020204" pitchFamily="34" charset="0"/>
              </a:rPr>
              <a:t>productLine</a:t>
            </a:r>
            <a:r>
              <a:rPr lang="en-IN" sz="1800" dirty="0">
                <a:effectLst/>
                <a:latin typeface="Arial" panose="020B0604020202020204" pitchFamily="34" charset="0"/>
                <a:ea typeface="Arial" panose="020B0604020202020204" pitchFamily="34" charset="0"/>
              </a:rPr>
              <a:t>: The category name of the product (from the </a:t>
            </a:r>
            <a:r>
              <a:rPr lang="en-IN" sz="1800" dirty="0" err="1">
                <a:effectLst/>
                <a:latin typeface="Arial" panose="020B0604020202020204" pitchFamily="34" charset="0"/>
                <a:ea typeface="Arial" panose="020B0604020202020204" pitchFamily="34" charset="0"/>
              </a:rPr>
              <a:t>ProductLines</a:t>
            </a:r>
            <a:r>
              <a:rPr lang="en-IN" sz="1800" dirty="0">
                <a:effectLst/>
                <a:latin typeface="Arial" panose="020B0604020202020204" pitchFamily="34" charset="0"/>
                <a:ea typeface="Arial" panose="020B0604020202020204" pitchFamily="34" charset="0"/>
              </a:rPr>
              <a:t> table).</a:t>
            </a:r>
            <a:br>
              <a:rPr lang="en-IN" sz="1800" dirty="0">
                <a:effectLst/>
                <a:latin typeface="Calibri" panose="020F0502020204030204" pitchFamily="34" charset="0"/>
                <a:ea typeface="Calibri" panose="020F0502020204030204" pitchFamily="34" charset="0"/>
              </a:rPr>
            </a:br>
            <a:r>
              <a:rPr lang="en-IN" sz="1800" b="1" dirty="0" err="1">
                <a:solidFill>
                  <a:srgbClr val="000000"/>
                </a:solidFill>
                <a:effectLst/>
                <a:latin typeface="Arial" panose="020B0604020202020204" pitchFamily="34" charset="0"/>
                <a:ea typeface="Arial" panose="020B0604020202020204" pitchFamily="34" charset="0"/>
              </a:rPr>
              <a:t>total_sales</a:t>
            </a:r>
            <a:r>
              <a:rPr lang="en-IN" sz="1800" dirty="0">
                <a:solidFill>
                  <a:srgbClr val="000000"/>
                </a:solidFill>
                <a:effectLst/>
                <a:latin typeface="Arial" panose="020B0604020202020204" pitchFamily="34" charset="0"/>
                <a:ea typeface="Arial" panose="020B0604020202020204" pitchFamily="34" charset="0"/>
              </a:rPr>
              <a:t>: The total revenue generated by products within that category (calculated by summing the </a:t>
            </a:r>
            <a:r>
              <a:rPr lang="en-IN" sz="1800" dirty="0" err="1">
                <a:solidFill>
                  <a:srgbClr val="000000"/>
                </a:solidFill>
                <a:effectLst/>
                <a:latin typeface="Arial" panose="020B0604020202020204" pitchFamily="34" charset="0"/>
                <a:ea typeface="Arial" panose="020B0604020202020204" pitchFamily="34" charset="0"/>
              </a:rPr>
              <a:t>orderDetails.quantity</a:t>
            </a:r>
            <a:r>
              <a:rPr lang="en-IN" sz="1800" dirty="0">
                <a:solidFill>
                  <a:srgbClr val="000000"/>
                </a:solidFill>
                <a:effectLst/>
                <a:latin typeface="Arial" panose="020B0604020202020204" pitchFamily="34" charset="0"/>
                <a:ea typeface="Arial" panose="020B0604020202020204" pitchFamily="34" charset="0"/>
              </a:rPr>
              <a:t> * </a:t>
            </a:r>
            <a:r>
              <a:rPr lang="en-IN" sz="1800" dirty="0" err="1">
                <a:solidFill>
                  <a:srgbClr val="000000"/>
                </a:solidFill>
                <a:effectLst/>
                <a:latin typeface="Arial" panose="020B0604020202020204" pitchFamily="34" charset="0"/>
                <a:ea typeface="Arial" panose="020B0604020202020204" pitchFamily="34" charset="0"/>
              </a:rPr>
              <a:t>orderDetails.priceEach</a:t>
            </a:r>
            <a:r>
              <a:rPr lang="en-IN" sz="1800" dirty="0">
                <a:solidFill>
                  <a:srgbClr val="000000"/>
                </a:solidFill>
                <a:effectLst/>
                <a:latin typeface="Arial" panose="020B0604020202020204" pitchFamily="34" charset="0"/>
                <a:ea typeface="Arial" panose="020B0604020202020204" pitchFamily="34" charset="0"/>
              </a:rPr>
              <a:t> for each product in the category).</a:t>
            </a:r>
            <a:br>
              <a:rPr lang="en-IN" sz="1800" dirty="0">
                <a:effectLst/>
                <a:latin typeface="Calibri" panose="020F0502020204030204" pitchFamily="34" charset="0"/>
                <a:ea typeface="Calibri" panose="020F0502020204030204" pitchFamily="34" charset="0"/>
              </a:rPr>
            </a:br>
            <a:r>
              <a:rPr lang="en-IN" sz="1800" b="1" dirty="0" err="1">
                <a:solidFill>
                  <a:srgbClr val="000000"/>
                </a:solidFill>
                <a:effectLst/>
                <a:latin typeface="Arial" panose="020B0604020202020204" pitchFamily="34" charset="0"/>
                <a:ea typeface="Arial" panose="020B0604020202020204" pitchFamily="34" charset="0"/>
              </a:rPr>
              <a:t>number_of_orders</a:t>
            </a:r>
            <a:r>
              <a:rPr lang="en-IN" sz="1800" dirty="0">
                <a:solidFill>
                  <a:srgbClr val="000000"/>
                </a:solidFill>
                <a:effectLst/>
                <a:latin typeface="Arial" panose="020B0604020202020204" pitchFamily="34" charset="0"/>
                <a:ea typeface="Arial" panose="020B0604020202020204" pitchFamily="34" charset="0"/>
              </a:rPr>
              <a:t>: The total number of orders containing products from that category.</a:t>
            </a:r>
            <a:br>
              <a:rPr lang="en-IN" sz="1800" dirty="0">
                <a:effectLst/>
                <a:latin typeface="Calibri" panose="020F0502020204030204" pitchFamily="34" charset="0"/>
                <a:ea typeface="Calibri" panose="020F0502020204030204" pitchFamily="34" charset="0"/>
              </a:rPr>
            </a:br>
            <a:r>
              <a:rPr lang="en-IN" sz="1800" dirty="0">
                <a:effectLst/>
                <a:latin typeface="Arial" panose="020B0604020202020204" pitchFamily="34" charset="0"/>
                <a:ea typeface="Arial" panose="020B0604020202020204" pitchFamily="34" charset="0"/>
              </a:rPr>
              <a:t>(Hint: Tables to be used: Products, orders, order details and product lines)</a:t>
            </a:r>
            <a:endParaRPr lang="en-IN" dirty="0"/>
          </a:p>
        </p:txBody>
      </p:sp>
      <p:pic>
        <p:nvPicPr>
          <p:cNvPr id="12" name="Content Placeholder 11">
            <a:extLst>
              <a:ext uri="{FF2B5EF4-FFF2-40B4-BE49-F238E27FC236}">
                <a16:creationId xmlns:a16="http://schemas.microsoft.com/office/drawing/2014/main" id="{B2DC136F-6530-C324-E93B-DD058886D7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88396" y="2152044"/>
            <a:ext cx="6698750" cy="4906301"/>
          </a:xfrm>
        </p:spPr>
      </p:pic>
    </p:spTree>
    <p:extLst>
      <p:ext uri="{BB962C8B-B14F-4D97-AF65-F5344CB8AC3E}">
        <p14:creationId xmlns:p14="http://schemas.microsoft.com/office/powerpoint/2010/main" val="2809254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5F054-01C1-D0CE-F3CD-0AB44F73E21F}"/>
              </a:ext>
            </a:extLst>
          </p:cNvPr>
          <p:cNvSpPr>
            <a:spLocks noGrp="1"/>
          </p:cNvSpPr>
          <p:nvPr>
            <p:ph type="title"/>
          </p:nvPr>
        </p:nvSpPr>
        <p:spPr>
          <a:xfrm>
            <a:off x="838200" y="365125"/>
            <a:ext cx="10515600" cy="1460500"/>
          </a:xfrm>
        </p:spPr>
        <p:txBody>
          <a:bodyPr>
            <a:normAutofit/>
          </a:bodyPr>
          <a:lstStyle/>
          <a:p>
            <a:pPr marL="228600">
              <a:lnSpc>
                <a:spcPct val="107000"/>
              </a:lnSpc>
              <a:spcAft>
                <a:spcPts val="800"/>
              </a:spcAft>
            </a:pPr>
            <a:r>
              <a:rPr lang="en-IN" sz="2200" b="1" dirty="0">
                <a:solidFill>
                  <a:srgbClr val="000000"/>
                </a:solidFill>
                <a:effectLst/>
                <a:latin typeface="Arial" panose="020B0604020202020204" pitchFamily="34" charset="0"/>
                <a:ea typeface="Arial" panose="020B0604020202020204" pitchFamily="34" charset="0"/>
              </a:rPr>
              <a:t>Q.11. </a:t>
            </a:r>
            <a:r>
              <a:rPr lang="en-IN" sz="1800" dirty="0">
                <a:solidFill>
                  <a:srgbClr val="000000"/>
                </a:solidFill>
                <a:effectLst/>
                <a:latin typeface="Arial" panose="020B0604020202020204" pitchFamily="34" charset="0"/>
                <a:ea typeface="Arial" panose="020B0604020202020204" pitchFamily="34" charset="0"/>
              </a:rPr>
              <a:t>Create a stored procedure</a:t>
            </a:r>
            <a:r>
              <a:rPr lang="en-IN" sz="1800" dirty="0">
                <a:solidFill>
                  <a:srgbClr val="000000"/>
                </a:solidFill>
                <a:effectLst/>
                <a:latin typeface="Calibri" panose="020F0502020204030204" pitchFamily="34" charset="0"/>
                <a:ea typeface="Calibri" panose="020F0502020204030204" pitchFamily="34" charset="0"/>
              </a:rPr>
              <a:t> </a:t>
            </a:r>
            <a:r>
              <a:rPr lang="en-IN" sz="1800" dirty="0" err="1">
                <a:solidFill>
                  <a:srgbClr val="000000"/>
                </a:solidFill>
                <a:effectLst/>
                <a:latin typeface="Arial" panose="020B0604020202020204" pitchFamily="34" charset="0"/>
                <a:ea typeface="Arial" panose="020B0604020202020204" pitchFamily="34" charset="0"/>
              </a:rPr>
              <a:t>Get_country_payments</a:t>
            </a:r>
            <a:r>
              <a:rPr lang="en-IN" sz="1800" dirty="0">
                <a:solidFill>
                  <a:srgbClr val="000000"/>
                </a:solidFill>
                <a:effectLst/>
                <a:latin typeface="Arial" panose="020B0604020202020204" pitchFamily="34" charset="0"/>
                <a:ea typeface="Arial" panose="020B0604020202020204" pitchFamily="34" charset="0"/>
              </a:rPr>
              <a:t> which takes in year and country as inputs and gives year-wise, country-wise total amount as an output. Format the total amount to nearest thousand units (K)</a:t>
            </a:r>
            <a:br>
              <a:rPr lang="en-IN" sz="1800" dirty="0">
                <a:effectLst/>
                <a:latin typeface="Calibri" panose="020F0502020204030204" pitchFamily="34" charset="0"/>
                <a:ea typeface="Calibri" panose="020F0502020204030204" pitchFamily="34" charset="0"/>
              </a:rPr>
            </a:br>
            <a:r>
              <a:rPr lang="en-IN" sz="1800" dirty="0">
                <a:solidFill>
                  <a:srgbClr val="000000"/>
                </a:solidFill>
                <a:effectLst/>
                <a:latin typeface="Arial" panose="020B0604020202020204" pitchFamily="34" charset="0"/>
                <a:ea typeface="Arial" panose="020B0604020202020204" pitchFamily="34" charset="0"/>
              </a:rPr>
              <a:t>Tables: Customers, Payments</a:t>
            </a:r>
            <a:endParaRPr lang="en-IN" dirty="0"/>
          </a:p>
        </p:txBody>
      </p:sp>
      <p:pic>
        <p:nvPicPr>
          <p:cNvPr id="5" name="Content Placeholder 4">
            <a:extLst>
              <a:ext uri="{FF2B5EF4-FFF2-40B4-BE49-F238E27FC236}">
                <a16:creationId xmlns:a16="http://schemas.microsoft.com/office/drawing/2014/main" id="{40D7E40E-F924-AB40-DD86-3A7616FFAB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9126" y="2003425"/>
            <a:ext cx="6591763" cy="4173538"/>
          </a:xfrm>
        </p:spPr>
      </p:pic>
      <p:pic>
        <p:nvPicPr>
          <p:cNvPr id="7" name="Picture 6">
            <a:extLst>
              <a:ext uri="{FF2B5EF4-FFF2-40B4-BE49-F238E27FC236}">
                <a16:creationId xmlns:a16="http://schemas.microsoft.com/office/drawing/2014/main" id="{99DDAA23-A08F-BED7-C6B5-FBCB1F2F46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0889" y="2089930"/>
            <a:ext cx="4437133" cy="1125882"/>
          </a:xfrm>
          <a:prstGeom prst="rect">
            <a:avLst/>
          </a:prstGeom>
        </p:spPr>
      </p:pic>
    </p:spTree>
    <p:extLst>
      <p:ext uri="{BB962C8B-B14F-4D97-AF65-F5344CB8AC3E}">
        <p14:creationId xmlns:p14="http://schemas.microsoft.com/office/powerpoint/2010/main" val="168078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6103A-6360-C4E2-4BBF-323B22AFD827}"/>
              </a:ext>
            </a:extLst>
          </p:cNvPr>
          <p:cNvSpPr>
            <a:spLocks noGrp="1"/>
          </p:cNvSpPr>
          <p:nvPr>
            <p:ph type="title"/>
          </p:nvPr>
        </p:nvSpPr>
        <p:spPr>
          <a:xfrm>
            <a:off x="838200" y="365126"/>
            <a:ext cx="10515600" cy="991064"/>
          </a:xfrm>
        </p:spPr>
        <p:txBody>
          <a:bodyPr/>
          <a:lstStyle/>
          <a:p>
            <a:r>
              <a:rPr lang="en-IN" sz="2000" b="1" dirty="0">
                <a:effectLst/>
                <a:latin typeface="Arial" panose="020B0604020202020204" pitchFamily="34" charset="0"/>
                <a:ea typeface="Arial" panose="020B0604020202020204" pitchFamily="34" charset="0"/>
              </a:rPr>
              <a:t>Q.12. </a:t>
            </a:r>
            <a:r>
              <a:rPr lang="en-IN" sz="1800" dirty="0">
                <a:effectLst/>
                <a:latin typeface="Arial" panose="020B0604020202020204" pitchFamily="34" charset="0"/>
                <a:ea typeface="Arial" panose="020B0604020202020204" pitchFamily="34" charset="0"/>
              </a:rPr>
              <a:t>Using customers and orders tables, rank the customers based on their order frequency</a:t>
            </a:r>
            <a:endParaRPr lang="en-IN" dirty="0"/>
          </a:p>
        </p:txBody>
      </p:sp>
      <p:pic>
        <p:nvPicPr>
          <p:cNvPr id="5" name="Content Placeholder 4">
            <a:extLst>
              <a:ext uri="{FF2B5EF4-FFF2-40B4-BE49-F238E27FC236}">
                <a16:creationId xmlns:a16="http://schemas.microsoft.com/office/drawing/2014/main" id="{639E9595-661B-252C-88C9-7450EA9EB7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8574" y="1479479"/>
            <a:ext cx="6434851" cy="4697484"/>
          </a:xfrm>
        </p:spPr>
      </p:pic>
    </p:spTree>
    <p:extLst>
      <p:ext uri="{BB962C8B-B14F-4D97-AF65-F5344CB8AC3E}">
        <p14:creationId xmlns:p14="http://schemas.microsoft.com/office/powerpoint/2010/main" val="630997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A12C6-CCD3-C361-1E3F-F7ECEFD72F36}"/>
              </a:ext>
            </a:extLst>
          </p:cNvPr>
          <p:cNvSpPr>
            <a:spLocks noGrp="1"/>
          </p:cNvSpPr>
          <p:nvPr>
            <p:ph type="title"/>
          </p:nvPr>
        </p:nvSpPr>
        <p:spPr>
          <a:xfrm>
            <a:off x="838200" y="365126"/>
            <a:ext cx="10515600" cy="847226"/>
          </a:xfrm>
        </p:spPr>
        <p:txBody>
          <a:bodyPr/>
          <a:lstStyle/>
          <a:p>
            <a:r>
              <a:rPr lang="en-IN" sz="2000" b="1" dirty="0">
                <a:solidFill>
                  <a:srgbClr val="000000"/>
                </a:solidFill>
                <a:latin typeface="Arial" panose="020B0604020202020204" pitchFamily="34" charset="0"/>
                <a:ea typeface="Arial" panose="020B0604020202020204" pitchFamily="34" charset="0"/>
              </a:rPr>
              <a:t>Q.13. </a:t>
            </a:r>
            <a:r>
              <a:rPr lang="en-IN" sz="1800" dirty="0">
                <a:solidFill>
                  <a:srgbClr val="000000"/>
                </a:solidFill>
                <a:effectLst/>
                <a:latin typeface="Arial" panose="020B0604020202020204" pitchFamily="34" charset="0"/>
                <a:ea typeface="Arial" panose="020B0604020202020204" pitchFamily="34" charset="0"/>
              </a:rPr>
              <a:t>Calculate year-wise, month-name-wise count of orders and year-over-year (YoY) percentage change. Format the YoY values in no decimals and show them in % sign.</a:t>
            </a:r>
            <a:endParaRPr lang="en-IN" dirty="0"/>
          </a:p>
        </p:txBody>
      </p:sp>
      <p:pic>
        <p:nvPicPr>
          <p:cNvPr id="5" name="Content Placeholder 4">
            <a:extLst>
              <a:ext uri="{FF2B5EF4-FFF2-40B4-BE49-F238E27FC236}">
                <a16:creationId xmlns:a16="http://schemas.microsoft.com/office/drawing/2014/main" id="{58A2CFC7-0C7A-6CBA-46E1-7C4DD7152B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4428" y="1458930"/>
            <a:ext cx="6693114" cy="4718033"/>
          </a:xfrm>
        </p:spPr>
      </p:pic>
    </p:spTree>
    <p:extLst>
      <p:ext uri="{BB962C8B-B14F-4D97-AF65-F5344CB8AC3E}">
        <p14:creationId xmlns:p14="http://schemas.microsoft.com/office/powerpoint/2010/main" val="2197889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215AE-5966-A169-6C92-1ABA0D4BEC6B}"/>
              </a:ext>
            </a:extLst>
          </p:cNvPr>
          <p:cNvSpPr>
            <a:spLocks noGrp="1"/>
          </p:cNvSpPr>
          <p:nvPr>
            <p:ph type="title"/>
          </p:nvPr>
        </p:nvSpPr>
        <p:spPr/>
        <p:txBody>
          <a:bodyPr/>
          <a:lstStyle/>
          <a:p>
            <a:r>
              <a:rPr lang="en-IN" sz="2000" b="1" dirty="0">
                <a:solidFill>
                  <a:srgbClr val="000000"/>
                </a:solidFill>
                <a:effectLst/>
                <a:latin typeface="Arial" panose="020B0604020202020204" pitchFamily="34" charset="0"/>
                <a:ea typeface="Arial" panose="020B0604020202020204" pitchFamily="34" charset="0"/>
              </a:rPr>
              <a:t>Q.14</a:t>
            </a:r>
            <a:r>
              <a:rPr lang="en-IN" sz="1800" dirty="0">
                <a:solidFill>
                  <a:srgbClr val="000000"/>
                </a:solidFill>
                <a:effectLst/>
                <a:latin typeface="Arial" panose="020B0604020202020204" pitchFamily="34" charset="0"/>
                <a:ea typeface="Arial" panose="020B0604020202020204" pitchFamily="34" charset="0"/>
              </a:rPr>
              <a:t>. Find out how many product lines are there for which the buy price value is greater than the average of buy price value. Show the output as product line and its count.</a:t>
            </a:r>
            <a:endParaRPr lang="en-IN" dirty="0"/>
          </a:p>
        </p:txBody>
      </p:sp>
      <p:pic>
        <p:nvPicPr>
          <p:cNvPr id="5" name="Content Placeholder 4">
            <a:extLst>
              <a:ext uri="{FF2B5EF4-FFF2-40B4-BE49-F238E27FC236}">
                <a16:creationId xmlns:a16="http://schemas.microsoft.com/office/drawing/2014/main" id="{69BFA3F7-7005-8088-D624-90130DE385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3232" y="1957896"/>
            <a:ext cx="6525536" cy="4086795"/>
          </a:xfrm>
        </p:spPr>
      </p:pic>
    </p:spTree>
    <p:extLst>
      <p:ext uri="{BB962C8B-B14F-4D97-AF65-F5344CB8AC3E}">
        <p14:creationId xmlns:p14="http://schemas.microsoft.com/office/powerpoint/2010/main" val="3209272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308CC-D110-CB70-12CB-3800F4EBE2B0}"/>
              </a:ext>
            </a:extLst>
          </p:cNvPr>
          <p:cNvSpPr>
            <a:spLocks noGrp="1"/>
          </p:cNvSpPr>
          <p:nvPr>
            <p:ph type="title"/>
          </p:nvPr>
        </p:nvSpPr>
        <p:spPr>
          <a:xfrm>
            <a:off x="838200" y="365125"/>
            <a:ext cx="10515600" cy="1381482"/>
          </a:xfrm>
        </p:spPr>
        <p:txBody>
          <a:bodyPr>
            <a:normAutofit/>
          </a:bodyPr>
          <a:lstStyle/>
          <a:p>
            <a:pPr>
              <a:lnSpc>
                <a:spcPct val="107000"/>
              </a:lnSpc>
              <a:spcAft>
                <a:spcPts val="800"/>
              </a:spcAft>
            </a:pPr>
            <a:r>
              <a:rPr lang="en-IN" sz="2000" b="1" dirty="0">
                <a:solidFill>
                  <a:srgbClr val="000000"/>
                </a:solidFill>
                <a:effectLst/>
                <a:latin typeface="Arial" panose="020B0604020202020204" pitchFamily="34" charset="0"/>
                <a:ea typeface="Arial" panose="020B0604020202020204" pitchFamily="34" charset="0"/>
              </a:rPr>
              <a:t>Q.15. </a:t>
            </a:r>
            <a:r>
              <a:rPr lang="en-IN" sz="1800" dirty="0">
                <a:solidFill>
                  <a:srgbClr val="000000"/>
                </a:solidFill>
                <a:effectLst/>
                <a:latin typeface="Arial" panose="020B0604020202020204" pitchFamily="34" charset="0"/>
                <a:ea typeface="Arial" panose="020B0604020202020204" pitchFamily="34" charset="0"/>
              </a:rPr>
              <a:t>Create the table </a:t>
            </a:r>
            <a:r>
              <a:rPr lang="en-IN" sz="1800" dirty="0" err="1">
                <a:solidFill>
                  <a:srgbClr val="000000"/>
                </a:solidFill>
                <a:effectLst/>
                <a:latin typeface="Arial" panose="020B0604020202020204" pitchFamily="34" charset="0"/>
                <a:ea typeface="Arial" panose="020B0604020202020204" pitchFamily="34" charset="0"/>
              </a:rPr>
              <a:t>Emp_EH</a:t>
            </a:r>
            <a:r>
              <a:rPr lang="en-IN" sz="1800" dirty="0">
                <a:solidFill>
                  <a:srgbClr val="000000"/>
                </a:solidFill>
                <a:effectLst/>
                <a:latin typeface="Arial" panose="020B0604020202020204" pitchFamily="34" charset="0"/>
                <a:ea typeface="Arial" panose="020B0604020202020204" pitchFamily="34" charset="0"/>
              </a:rPr>
              <a:t>. Below are its fields.</a:t>
            </a:r>
            <a:br>
              <a:rPr lang="en-IN" sz="1800" dirty="0">
                <a:effectLst/>
                <a:latin typeface="Calibri" panose="020F0502020204030204" pitchFamily="34" charset="0"/>
                <a:ea typeface="Calibri" panose="020F0502020204030204" pitchFamily="34" charset="0"/>
              </a:rPr>
            </a:br>
            <a:r>
              <a:rPr lang="en-IN" sz="1800" dirty="0" err="1">
                <a:solidFill>
                  <a:srgbClr val="000000"/>
                </a:solidFill>
                <a:effectLst/>
                <a:latin typeface="Arial" panose="020B0604020202020204" pitchFamily="34" charset="0"/>
                <a:ea typeface="Arial" panose="020B0604020202020204" pitchFamily="34" charset="0"/>
                <a:cs typeface="Noto Sans Symbols"/>
              </a:rPr>
              <a:t>EmpID</a:t>
            </a:r>
            <a:r>
              <a:rPr lang="en-IN" sz="1800" dirty="0">
                <a:solidFill>
                  <a:srgbClr val="000000"/>
                </a:solidFill>
                <a:effectLst/>
                <a:latin typeface="Arial" panose="020B0604020202020204" pitchFamily="34" charset="0"/>
                <a:ea typeface="Arial" panose="020B0604020202020204" pitchFamily="34" charset="0"/>
                <a:cs typeface="Noto Sans Symbols"/>
              </a:rPr>
              <a:t> (Primary Key)</a:t>
            </a:r>
            <a:r>
              <a:rPr lang="en-IN" sz="1800" dirty="0">
                <a:solidFill>
                  <a:srgbClr val="000000"/>
                </a:solidFill>
                <a:latin typeface="Noto Sans Symbols"/>
                <a:ea typeface="Arial" panose="020B0604020202020204" pitchFamily="34" charset="0"/>
                <a:cs typeface="Noto Sans Symbols"/>
              </a:rPr>
              <a:t>,</a:t>
            </a:r>
            <a:r>
              <a:rPr lang="en-IN" sz="1800" dirty="0" err="1">
                <a:solidFill>
                  <a:srgbClr val="000000"/>
                </a:solidFill>
                <a:effectLst/>
                <a:latin typeface="Arial" panose="020B0604020202020204" pitchFamily="34" charset="0"/>
                <a:ea typeface="Arial" panose="020B0604020202020204" pitchFamily="34" charset="0"/>
                <a:cs typeface="Noto Sans Symbols"/>
              </a:rPr>
              <a:t>EmpName</a:t>
            </a:r>
            <a:r>
              <a:rPr lang="en-IN" sz="1800" dirty="0">
                <a:solidFill>
                  <a:srgbClr val="000000"/>
                </a:solidFill>
                <a:latin typeface="Noto Sans Symbols"/>
                <a:ea typeface="Arial" panose="020B0604020202020204" pitchFamily="34" charset="0"/>
                <a:cs typeface="Noto Sans Symbols"/>
              </a:rPr>
              <a:t>, </a:t>
            </a:r>
            <a:r>
              <a:rPr lang="en-IN" sz="1800" dirty="0" err="1">
                <a:solidFill>
                  <a:srgbClr val="000000"/>
                </a:solidFill>
                <a:effectLst/>
                <a:latin typeface="Arial" panose="020B0604020202020204" pitchFamily="34" charset="0"/>
                <a:ea typeface="Arial" panose="020B0604020202020204" pitchFamily="34" charset="0"/>
                <a:cs typeface="Noto Sans Symbols"/>
              </a:rPr>
              <a:t>EmailAddress</a:t>
            </a:r>
            <a:r>
              <a:rPr lang="en-IN" sz="1800" dirty="0">
                <a:solidFill>
                  <a:srgbClr val="000000"/>
                </a:solidFill>
                <a:effectLst/>
                <a:latin typeface="Arial" panose="020B0604020202020204" pitchFamily="34" charset="0"/>
                <a:ea typeface="Arial" panose="020B0604020202020204" pitchFamily="34" charset="0"/>
                <a:cs typeface="Noto Sans Symbols"/>
              </a:rPr>
              <a:t>,</a:t>
            </a:r>
            <a:br>
              <a:rPr lang="en-IN" sz="1800" dirty="0">
                <a:effectLst/>
                <a:latin typeface="Noto Sans Symbols"/>
                <a:ea typeface="Noto Sans Symbols"/>
                <a:cs typeface="Noto Sans Symbols"/>
              </a:rPr>
            </a:br>
            <a:r>
              <a:rPr lang="en-IN" sz="1800" dirty="0">
                <a:solidFill>
                  <a:srgbClr val="000000"/>
                </a:solidFill>
                <a:effectLst/>
                <a:latin typeface="Arial" panose="020B0604020202020204" pitchFamily="34" charset="0"/>
                <a:ea typeface="Arial" panose="020B0604020202020204" pitchFamily="34" charset="0"/>
              </a:rPr>
              <a:t>Create a procedure to accept the values for the columns in </a:t>
            </a:r>
            <a:r>
              <a:rPr lang="en-IN" sz="1800" dirty="0" err="1">
                <a:solidFill>
                  <a:srgbClr val="000000"/>
                </a:solidFill>
                <a:effectLst/>
                <a:latin typeface="Arial" panose="020B0604020202020204" pitchFamily="34" charset="0"/>
                <a:ea typeface="Arial" panose="020B0604020202020204" pitchFamily="34" charset="0"/>
              </a:rPr>
              <a:t>Emp_EH</a:t>
            </a:r>
            <a:r>
              <a:rPr lang="en-IN" sz="1800" dirty="0">
                <a:solidFill>
                  <a:srgbClr val="000000"/>
                </a:solidFill>
                <a:effectLst/>
                <a:latin typeface="Arial" panose="020B0604020202020204" pitchFamily="34" charset="0"/>
                <a:ea typeface="Arial" panose="020B0604020202020204" pitchFamily="34" charset="0"/>
              </a:rPr>
              <a:t>. Handle the error using the exception handling concept. Show the message as “Error occurred” in case of anything is wrong.</a:t>
            </a:r>
            <a:endParaRPr lang="en-IN" dirty="0"/>
          </a:p>
        </p:txBody>
      </p:sp>
      <p:pic>
        <p:nvPicPr>
          <p:cNvPr id="5" name="Content Placeholder 4">
            <a:extLst>
              <a:ext uri="{FF2B5EF4-FFF2-40B4-BE49-F238E27FC236}">
                <a16:creationId xmlns:a16="http://schemas.microsoft.com/office/drawing/2014/main" id="{0A460618-1896-730E-CB6A-372C059A6E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7820" y="2167847"/>
            <a:ext cx="4356243" cy="3041151"/>
          </a:xfrm>
        </p:spPr>
      </p:pic>
      <p:pic>
        <p:nvPicPr>
          <p:cNvPr id="7" name="Picture 6">
            <a:extLst>
              <a:ext uri="{FF2B5EF4-FFF2-40B4-BE49-F238E27FC236}">
                <a16:creationId xmlns:a16="http://schemas.microsoft.com/office/drawing/2014/main" id="{DC1D5C5B-B6EA-8C46-D145-C28AA81939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5447" y="2054832"/>
            <a:ext cx="5698732" cy="4171307"/>
          </a:xfrm>
          <a:prstGeom prst="rect">
            <a:avLst/>
          </a:prstGeom>
        </p:spPr>
      </p:pic>
    </p:spTree>
    <p:extLst>
      <p:ext uri="{BB962C8B-B14F-4D97-AF65-F5344CB8AC3E}">
        <p14:creationId xmlns:p14="http://schemas.microsoft.com/office/powerpoint/2010/main" val="2930816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CE4E6-F209-23D9-49A4-E165A2491CBC}"/>
              </a:ext>
            </a:extLst>
          </p:cNvPr>
          <p:cNvSpPr>
            <a:spLocks noGrp="1"/>
          </p:cNvSpPr>
          <p:nvPr>
            <p:ph type="title"/>
          </p:nvPr>
        </p:nvSpPr>
        <p:spPr>
          <a:xfrm>
            <a:off x="838200" y="365127"/>
            <a:ext cx="10515600" cy="1576690"/>
          </a:xfrm>
        </p:spPr>
        <p:txBody>
          <a:bodyPr>
            <a:normAutofit fontScale="90000"/>
          </a:bodyPr>
          <a:lstStyle/>
          <a:p>
            <a:pPr marL="270510">
              <a:lnSpc>
                <a:spcPct val="107000"/>
              </a:lnSpc>
              <a:spcAft>
                <a:spcPts val="800"/>
              </a:spcAft>
            </a:pPr>
            <a:r>
              <a:rPr lang="en-IN" sz="2000" b="1" dirty="0">
                <a:solidFill>
                  <a:srgbClr val="000000"/>
                </a:solidFill>
                <a:effectLst/>
                <a:latin typeface="Arial" panose="020B0604020202020204" pitchFamily="34" charset="0"/>
                <a:ea typeface="Arial" panose="020B0604020202020204" pitchFamily="34" charset="0"/>
              </a:rPr>
              <a:t>Q.16. </a:t>
            </a:r>
            <a:r>
              <a:rPr lang="en-IN" sz="1800" dirty="0">
                <a:solidFill>
                  <a:srgbClr val="000000"/>
                </a:solidFill>
                <a:effectLst/>
                <a:latin typeface="Arial" panose="020B0604020202020204" pitchFamily="34" charset="0"/>
                <a:ea typeface="Arial" panose="020B0604020202020204" pitchFamily="34" charset="0"/>
              </a:rPr>
              <a:t>Create the table </a:t>
            </a:r>
            <a:r>
              <a:rPr lang="en-IN" sz="1800" dirty="0" err="1">
                <a:solidFill>
                  <a:srgbClr val="000000"/>
                </a:solidFill>
                <a:effectLst/>
                <a:latin typeface="Arial" panose="020B0604020202020204" pitchFamily="34" charset="0"/>
                <a:ea typeface="Arial" panose="020B0604020202020204" pitchFamily="34" charset="0"/>
              </a:rPr>
              <a:t>Emp_BIT</a:t>
            </a:r>
            <a:r>
              <a:rPr lang="en-IN" sz="1800" dirty="0">
                <a:solidFill>
                  <a:srgbClr val="000000"/>
                </a:solidFill>
                <a:effectLst/>
                <a:latin typeface="Arial" panose="020B0604020202020204" pitchFamily="34" charset="0"/>
                <a:ea typeface="Arial" panose="020B0604020202020204" pitchFamily="34" charset="0"/>
              </a:rPr>
              <a:t>. Add the below fields in it.</a:t>
            </a:r>
            <a:br>
              <a:rPr lang="en-IN" sz="1800" dirty="0">
                <a:effectLst/>
                <a:latin typeface="Calibri" panose="020F0502020204030204" pitchFamily="34" charset="0"/>
                <a:ea typeface="Calibri" panose="020F0502020204030204" pitchFamily="34" charset="0"/>
              </a:rPr>
            </a:br>
            <a:r>
              <a:rPr lang="en-IN" sz="1800" dirty="0">
                <a:solidFill>
                  <a:srgbClr val="000000"/>
                </a:solidFill>
                <a:effectLst/>
                <a:latin typeface="Arial" panose="020B0604020202020204" pitchFamily="34" charset="0"/>
                <a:ea typeface="Arial" panose="020B0604020202020204" pitchFamily="34" charset="0"/>
                <a:cs typeface="Noto Sans Symbols"/>
              </a:rPr>
              <a:t>Name</a:t>
            </a:r>
            <a:r>
              <a:rPr lang="en-IN" sz="1800" dirty="0">
                <a:solidFill>
                  <a:srgbClr val="000000"/>
                </a:solidFill>
                <a:latin typeface="Noto Sans Symbols"/>
                <a:ea typeface="Arial" panose="020B0604020202020204" pitchFamily="34" charset="0"/>
                <a:cs typeface="Noto Sans Symbols"/>
              </a:rPr>
              <a:t>, </a:t>
            </a:r>
            <a:r>
              <a:rPr lang="en-IN" sz="1800" dirty="0">
                <a:solidFill>
                  <a:srgbClr val="000000"/>
                </a:solidFill>
                <a:effectLst/>
                <a:latin typeface="Arial" panose="020B0604020202020204" pitchFamily="34" charset="0"/>
                <a:ea typeface="Arial" panose="020B0604020202020204" pitchFamily="34" charset="0"/>
                <a:cs typeface="Noto Sans Symbols"/>
              </a:rPr>
              <a:t>Occupation</a:t>
            </a:r>
            <a:r>
              <a:rPr lang="en-IN" sz="1800" dirty="0">
                <a:solidFill>
                  <a:srgbClr val="000000"/>
                </a:solidFill>
                <a:latin typeface="Noto Sans Symbols"/>
                <a:ea typeface="Arial" panose="020B0604020202020204" pitchFamily="34" charset="0"/>
                <a:cs typeface="Noto Sans Symbols"/>
              </a:rPr>
              <a:t>, </a:t>
            </a:r>
            <a:r>
              <a:rPr lang="en-IN" sz="1800" dirty="0" err="1">
                <a:solidFill>
                  <a:srgbClr val="000000"/>
                </a:solidFill>
                <a:effectLst/>
                <a:latin typeface="Arial" panose="020B0604020202020204" pitchFamily="34" charset="0"/>
                <a:ea typeface="Arial" panose="020B0604020202020204" pitchFamily="34" charset="0"/>
                <a:cs typeface="Noto Sans Symbols"/>
              </a:rPr>
              <a:t>Working_date</a:t>
            </a:r>
            <a:r>
              <a:rPr lang="en-IN" sz="1800" dirty="0">
                <a:solidFill>
                  <a:srgbClr val="000000"/>
                </a:solidFill>
                <a:latin typeface="Noto Sans Symbols"/>
                <a:ea typeface="Arial" panose="020B0604020202020204" pitchFamily="34" charset="0"/>
                <a:cs typeface="Noto Sans Symbols"/>
              </a:rPr>
              <a:t>, </a:t>
            </a:r>
            <a:r>
              <a:rPr lang="en-IN" sz="1800" dirty="0" err="1">
                <a:solidFill>
                  <a:srgbClr val="000000"/>
                </a:solidFill>
                <a:effectLst/>
                <a:latin typeface="Arial" panose="020B0604020202020204" pitchFamily="34" charset="0"/>
                <a:ea typeface="Arial" panose="020B0604020202020204" pitchFamily="34" charset="0"/>
                <a:cs typeface="Noto Sans Symbols"/>
              </a:rPr>
              <a:t>Working_hours</a:t>
            </a:r>
            <a:br>
              <a:rPr lang="en-IN" sz="1800" dirty="0">
                <a:solidFill>
                  <a:srgbClr val="000000"/>
                </a:solidFill>
                <a:effectLst/>
                <a:latin typeface="Arial" panose="020B0604020202020204" pitchFamily="34" charset="0"/>
                <a:ea typeface="Arial" panose="020B0604020202020204" pitchFamily="34" charset="0"/>
                <a:cs typeface="Noto Sans Symbols"/>
              </a:rPr>
            </a:br>
            <a:br>
              <a:rPr lang="en-IN" sz="1800" dirty="0">
                <a:solidFill>
                  <a:srgbClr val="000000"/>
                </a:solidFill>
                <a:effectLst/>
                <a:latin typeface="Arial" panose="020B0604020202020204" pitchFamily="34" charset="0"/>
                <a:ea typeface="Arial" panose="020B0604020202020204" pitchFamily="34" charset="0"/>
                <a:cs typeface="Noto Sans Symbols"/>
              </a:rPr>
            </a:br>
            <a:r>
              <a:rPr lang="en-IN" sz="1800" dirty="0">
                <a:solidFill>
                  <a:srgbClr val="000000"/>
                </a:solidFill>
                <a:effectLst/>
                <a:latin typeface="Arial" panose="020B0604020202020204" pitchFamily="34" charset="0"/>
                <a:ea typeface="Arial" panose="020B0604020202020204" pitchFamily="34" charset="0"/>
              </a:rPr>
              <a:t>Create before insert the trigger to make sure any new value of </a:t>
            </a:r>
            <a:r>
              <a:rPr lang="en-IN" sz="1800" dirty="0" err="1">
                <a:solidFill>
                  <a:srgbClr val="000000"/>
                </a:solidFill>
                <a:effectLst/>
                <a:latin typeface="Arial" panose="020B0604020202020204" pitchFamily="34" charset="0"/>
                <a:ea typeface="Arial" panose="020B0604020202020204" pitchFamily="34" charset="0"/>
              </a:rPr>
              <a:t>Working_hours</a:t>
            </a:r>
            <a:r>
              <a:rPr lang="en-IN" sz="1800" dirty="0">
                <a:solidFill>
                  <a:srgbClr val="000000"/>
                </a:solidFill>
                <a:effectLst/>
                <a:latin typeface="Arial" panose="020B0604020202020204" pitchFamily="34" charset="0"/>
                <a:ea typeface="Arial" panose="020B0604020202020204" pitchFamily="34" charset="0"/>
              </a:rPr>
              <a:t>, if it is negative, then it should be inserted as positive.</a:t>
            </a:r>
            <a:endParaRPr lang="en-IN" dirty="0"/>
          </a:p>
        </p:txBody>
      </p:sp>
      <p:pic>
        <p:nvPicPr>
          <p:cNvPr id="9" name="Content Placeholder 8">
            <a:extLst>
              <a:ext uri="{FF2B5EF4-FFF2-40B4-BE49-F238E27FC236}">
                <a16:creationId xmlns:a16="http://schemas.microsoft.com/office/drawing/2014/main" id="{168FBBE2-A393-23D1-5303-4409865912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3994" y="1941817"/>
            <a:ext cx="5368726" cy="4351338"/>
          </a:xfrm>
        </p:spPr>
      </p:pic>
      <p:pic>
        <p:nvPicPr>
          <p:cNvPr id="13" name="Picture 12">
            <a:extLst>
              <a:ext uri="{FF2B5EF4-FFF2-40B4-BE49-F238E27FC236}">
                <a16:creationId xmlns:a16="http://schemas.microsoft.com/office/drawing/2014/main" id="{2DA3C2B7-7A05-6BB0-4213-61CB6039E4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8514" y="2231240"/>
            <a:ext cx="5177420" cy="3398998"/>
          </a:xfrm>
          <a:prstGeom prst="rect">
            <a:avLst/>
          </a:prstGeom>
        </p:spPr>
      </p:pic>
    </p:spTree>
    <p:extLst>
      <p:ext uri="{BB962C8B-B14F-4D97-AF65-F5344CB8AC3E}">
        <p14:creationId xmlns:p14="http://schemas.microsoft.com/office/powerpoint/2010/main" val="332017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296E5-90DA-7BDB-1FE1-F9579EB9E170}"/>
              </a:ext>
            </a:extLst>
          </p:cNvPr>
          <p:cNvSpPr>
            <a:spLocks noGrp="1"/>
          </p:cNvSpPr>
          <p:nvPr>
            <p:ph type="title"/>
          </p:nvPr>
        </p:nvSpPr>
        <p:spPr>
          <a:xfrm>
            <a:off x="838200" y="365126"/>
            <a:ext cx="10515600" cy="600646"/>
          </a:xfrm>
        </p:spPr>
        <p:txBody>
          <a:bodyPr>
            <a:normAutofit fontScale="90000"/>
          </a:bodyPr>
          <a:lstStyle/>
          <a:p>
            <a:r>
              <a:rPr lang="en-IN" sz="2200" b="1" dirty="0">
                <a:solidFill>
                  <a:srgbClr val="000000"/>
                </a:solidFill>
                <a:effectLst/>
                <a:latin typeface="Arial" panose="020B0604020202020204" pitchFamily="34" charset="0"/>
                <a:ea typeface="Arial" panose="020B0604020202020204" pitchFamily="34" charset="0"/>
              </a:rPr>
              <a:t>Q.2.  </a:t>
            </a:r>
            <a:r>
              <a:rPr lang="en-IN" sz="1800" dirty="0">
                <a:solidFill>
                  <a:srgbClr val="000000"/>
                </a:solidFill>
                <a:effectLst/>
                <a:latin typeface="Arial" panose="020B0604020202020204" pitchFamily="34" charset="0"/>
                <a:ea typeface="Arial" panose="020B0604020202020204" pitchFamily="34" charset="0"/>
              </a:rPr>
              <a:t>Show the unique product line values containing the word cars at the end </a:t>
            </a:r>
            <a:r>
              <a:rPr lang="en-IN" sz="1800" dirty="0">
                <a:effectLst/>
                <a:latin typeface="Arial" panose="020B0604020202020204" pitchFamily="34" charset="0"/>
                <a:ea typeface="Arial" panose="020B0604020202020204" pitchFamily="34" charset="0"/>
              </a:rPr>
              <a:t>from the </a:t>
            </a:r>
            <a:r>
              <a:rPr lang="en-IN" sz="1800" b="1" dirty="0">
                <a:effectLst/>
                <a:latin typeface="Arial" panose="020B0604020202020204" pitchFamily="34" charset="0"/>
                <a:ea typeface="Arial" panose="020B0604020202020204" pitchFamily="34" charset="0"/>
              </a:rPr>
              <a:t>products</a:t>
            </a:r>
            <a:r>
              <a:rPr lang="en-IN" sz="1800" b="1" dirty="0">
                <a:solidFill>
                  <a:srgbClr val="000000"/>
                </a:solidFill>
                <a:effectLst/>
                <a:latin typeface="Arial" panose="020B0604020202020204" pitchFamily="34" charset="0"/>
                <a:ea typeface="Arial" panose="020B0604020202020204" pitchFamily="34" charset="0"/>
              </a:rPr>
              <a:t> table</a:t>
            </a:r>
            <a:r>
              <a:rPr lang="en-IN" sz="1800" dirty="0">
                <a:solidFill>
                  <a:srgbClr val="000000"/>
                </a:solidFill>
                <a:effectLst/>
                <a:latin typeface="Arial" panose="020B0604020202020204" pitchFamily="34" charset="0"/>
                <a:ea typeface="Arial" panose="020B0604020202020204" pitchFamily="34" charset="0"/>
              </a:rPr>
              <a:t>.</a:t>
            </a:r>
            <a:endParaRPr lang="en-IN" dirty="0"/>
          </a:p>
        </p:txBody>
      </p:sp>
      <p:pic>
        <p:nvPicPr>
          <p:cNvPr id="5" name="Content Placeholder 4">
            <a:extLst>
              <a:ext uri="{FF2B5EF4-FFF2-40B4-BE49-F238E27FC236}">
                <a16:creationId xmlns:a16="http://schemas.microsoft.com/office/drawing/2014/main" id="{BF78E599-3647-1230-3857-5A80856BB9D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8920"/>
          <a:stretch/>
        </p:blipFill>
        <p:spPr>
          <a:xfrm>
            <a:off x="2815120" y="1767155"/>
            <a:ext cx="6195316" cy="3043139"/>
          </a:xfrm>
        </p:spPr>
      </p:pic>
    </p:spTree>
    <p:extLst>
      <p:ext uri="{BB962C8B-B14F-4D97-AF65-F5344CB8AC3E}">
        <p14:creationId xmlns:p14="http://schemas.microsoft.com/office/powerpoint/2010/main" val="4058198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50409-3642-6AC7-B8A2-6FDB4FC23BC1}"/>
              </a:ext>
            </a:extLst>
          </p:cNvPr>
          <p:cNvSpPr>
            <a:spLocks noGrp="1"/>
          </p:cNvSpPr>
          <p:nvPr>
            <p:ph type="title"/>
          </p:nvPr>
        </p:nvSpPr>
        <p:spPr>
          <a:xfrm>
            <a:off x="838200" y="359594"/>
            <a:ext cx="10515600" cy="1253448"/>
          </a:xfrm>
        </p:spPr>
        <p:txBody>
          <a:bodyPr>
            <a:normAutofit fontScale="90000"/>
          </a:bodyPr>
          <a:lstStyle/>
          <a:p>
            <a:pPr>
              <a:lnSpc>
                <a:spcPct val="107000"/>
              </a:lnSpc>
              <a:spcBef>
                <a:spcPts val="1400"/>
              </a:spcBef>
              <a:spcAft>
                <a:spcPts val="1400"/>
              </a:spcAft>
            </a:pPr>
            <a:r>
              <a:rPr lang="en-IN" sz="2200" b="1" dirty="0">
                <a:solidFill>
                  <a:srgbClr val="000000"/>
                </a:solidFill>
                <a:effectLst/>
                <a:latin typeface="Arial" panose="020B0604020202020204" pitchFamily="34" charset="0"/>
                <a:ea typeface="Arial" panose="020B0604020202020204" pitchFamily="34" charset="0"/>
              </a:rPr>
              <a:t>Q.3. </a:t>
            </a:r>
            <a:r>
              <a:rPr lang="en-IN" sz="1800" dirty="0">
                <a:solidFill>
                  <a:srgbClr val="000000"/>
                </a:solidFill>
                <a:effectLst/>
                <a:latin typeface="Arial" panose="020B0604020202020204" pitchFamily="34" charset="0"/>
                <a:ea typeface="Arial" panose="020B0604020202020204" pitchFamily="34" charset="0"/>
              </a:rPr>
              <a:t>Using a CASE statement, segment customers into three categories based on their country:</a:t>
            </a:r>
            <a:r>
              <a:rPr lang="en-IN" sz="1800" b="1" dirty="0">
                <a:solidFill>
                  <a:srgbClr val="000000"/>
                </a:solidFill>
                <a:effectLst/>
                <a:latin typeface="Arial" panose="020B0604020202020204" pitchFamily="34" charset="0"/>
                <a:ea typeface="Arial" panose="020B0604020202020204" pitchFamily="34" charset="0"/>
              </a:rPr>
              <a:t>(Refer Customers table)</a:t>
            </a:r>
            <a:br>
              <a:rPr lang="en-IN" sz="1800" dirty="0">
                <a:effectLst/>
                <a:latin typeface="Calibri" panose="020F0502020204030204" pitchFamily="34" charset="0"/>
                <a:ea typeface="Calibri" panose="020F0502020204030204" pitchFamily="34" charset="0"/>
              </a:rPr>
            </a:br>
            <a:r>
              <a:rPr lang="en-IN" sz="1800" dirty="0">
                <a:solidFill>
                  <a:srgbClr val="000000"/>
                </a:solidFill>
                <a:effectLst/>
                <a:latin typeface="Arial" panose="020B0604020202020204" pitchFamily="34" charset="0"/>
                <a:ea typeface="Arial" panose="020B0604020202020204" pitchFamily="34" charset="0"/>
              </a:rPr>
              <a:t>   "North America" for customers from USA or Canada” , "Europe" for customers from UK, France, or Germany”</a:t>
            </a:r>
            <a:br>
              <a:rPr lang="en-IN" sz="1800" dirty="0">
                <a:effectLst/>
                <a:latin typeface="Calibri" panose="020F0502020204030204" pitchFamily="34" charset="0"/>
                <a:ea typeface="Calibri" panose="020F0502020204030204" pitchFamily="34" charset="0"/>
              </a:rPr>
            </a:br>
            <a:r>
              <a:rPr lang="en-IN" sz="1800" dirty="0">
                <a:solidFill>
                  <a:srgbClr val="000000"/>
                </a:solidFill>
                <a:effectLst/>
                <a:latin typeface="Arial" panose="020B0604020202020204" pitchFamily="34" charset="0"/>
                <a:ea typeface="Arial" panose="020B0604020202020204" pitchFamily="34" charset="0"/>
              </a:rPr>
              <a:t>     "Other" for all remaining countries”</a:t>
            </a:r>
            <a:r>
              <a:rPr lang="en-IN" sz="1800" dirty="0">
                <a:solidFill>
                  <a:srgbClr val="000000"/>
                </a:solidFill>
                <a:latin typeface="Calibri" panose="020F0502020204030204" pitchFamily="34" charset="0"/>
                <a:ea typeface="Calibri" panose="020F0502020204030204" pitchFamily="34" charset="0"/>
              </a:rPr>
              <a:t>,  </a:t>
            </a:r>
            <a:r>
              <a:rPr lang="en-IN" sz="1800" dirty="0">
                <a:solidFill>
                  <a:srgbClr val="000000"/>
                </a:solidFill>
                <a:effectLst/>
                <a:latin typeface="Arial" panose="020B0604020202020204" pitchFamily="34" charset="0"/>
                <a:ea typeface="Arial" panose="020B0604020202020204" pitchFamily="34" charset="0"/>
              </a:rPr>
              <a:t>Select the customer number, customer name, and the assigned region as "</a:t>
            </a:r>
            <a:r>
              <a:rPr lang="en-IN" sz="1800" dirty="0" err="1">
                <a:solidFill>
                  <a:srgbClr val="000000"/>
                </a:solidFill>
                <a:effectLst/>
                <a:latin typeface="Arial" panose="020B0604020202020204" pitchFamily="34" charset="0"/>
                <a:ea typeface="Arial" panose="020B0604020202020204" pitchFamily="34" charset="0"/>
              </a:rPr>
              <a:t>CustomerSegment</a:t>
            </a:r>
            <a:r>
              <a:rPr lang="en-IN" sz="1800" dirty="0">
                <a:solidFill>
                  <a:srgbClr val="000000"/>
                </a:solidFill>
                <a:effectLst/>
                <a:latin typeface="Arial" panose="020B0604020202020204" pitchFamily="34" charset="0"/>
                <a:ea typeface="Arial" panose="020B0604020202020204" pitchFamily="34" charset="0"/>
              </a:rPr>
              <a:t>".</a:t>
            </a:r>
            <a:endParaRPr lang="en-IN" dirty="0"/>
          </a:p>
        </p:txBody>
      </p:sp>
      <p:pic>
        <p:nvPicPr>
          <p:cNvPr id="5" name="Content Placeholder 4">
            <a:extLst>
              <a:ext uri="{FF2B5EF4-FFF2-40B4-BE49-F238E27FC236}">
                <a16:creationId xmlns:a16="http://schemas.microsoft.com/office/drawing/2014/main" id="{B863C0F5-43FE-F785-F748-AEFC6C91DE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2508" y="1736725"/>
            <a:ext cx="6904234" cy="4440238"/>
          </a:xfrm>
        </p:spPr>
      </p:pic>
    </p:spTree>
    <p:extLst>
      <p:ext uri="{BB962C8B-B14F-4D97-AF65-F5344CB8AC3E}">
        <p14:creationId xmlns:p14="http://schemas.microsoft.com/office/powerpoint/2010/main" val="1983881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85D51-0C27-55FA-4999-DF2D922389A8}"/>
              </a:ext>
            </a:extLst>
          </p:cNvPr>
          <p:cNvSpPr>
            <a:spLocks noGrp="1"/>
          </p:cNvSpPr>
          <p:nvPr>
            <p:ph type="title"/>
          </p:nvPr>
        </p:nvSpPr>
        <p:spPr>
          <a:xfrm>
            <a:off x="838200" y="365125"/>
            <a:ext cx="10515600" cy="908871"/>
          </a:xfrm>
        </p:spPr>
        <p:txBody>
          <a:bodyPr>
            <a:normAutofit/>
          </a:bodyPr>
          <a:lstStyle/>
          <a:p>
            <a:r>
              <a:rPr lang="en-IN" sz="2000" b="1" dirty="0">
                <a:latin typeface="+mn-lt"/>
              </a:rPr>
              <a:t>Q.4. </a:t>
            </a:r>
            <a:r>
              <a:rPr lang="en-IN" sz="1800" dirty="0">
                <a:solidFill>
                  <a:srgbClr val="1F1F1F"/>
                </a:solidFill>
                <a:effectLst/>
                <a:highlight>
                  <a:srgbClr val="FFFFFF"/>
                </a:highlight>
                <a:latin typeface="Arial" panose="020B0604020202020204" pitchFamily="34" charset="0"/>
                <a:ea typeface="Arial" panose="020B0604020202020204" pitchFamily="34" charset="0"/>
              </a:rPr>
              <a:t>Using the </a:t>
            </a:r>
            <a:r>
              <a:rPr lang="en-IN" sz="1800" b="1" dirty="0" err="1">
                <a:solidFill>
                  <a:srgbClr val="1F1F1F"/>
                </a:solidFill>
                <a:effectLst/>
                <a:highlight>
                  <a:srgbClr val="FFFFFF"/>
                </a:highlight>
                <a:latin typeface="Arial" panose="020B0604020202020204" pitchFamily="34" charset="0"/>
                <a:ea typeface="Arial" panose="020B0604020202020204" pitchFamily="34" charset="0"/>
              </a:rPr>
              <a:t>OrderDetails</a:t>
            </a:r>
            <a:r>
              <a:rPr lang="en-IN" sz="1800" b="1" dirty="0">
                <a:solidFill>
                  <a:srgbClr val="1F1F1F"/>
                </a:solidFill>
                <a:effectLst/>
                <a:highlight>
                  <a:srgbClr val="FFFFFF"/>
                </a:highlight>
                <a:latin typeface="Arial" panose="020B0604020202020204" pitchFamily="34" charset="0"/>
                <a:ea typeface="Arial" panose="020B0604020202020204" pitchFamily="34" charset="0"/>
              </a:rPr>
              <a:t> table</a:t>
            </a:r>
            <a:r>
              <a:rPr lang="en-IN" sz="1800" dirty="0">
                <a:solidFill>
                  <a:srgbClr val="1F1F1F"/>
                </a:solidFill>
                <a:effectLst/>
                <a:highlight>
                  <a:srgbClr val="FFFFFF"/>
                </a:highlight>
                <a:latin typeface="Arial" panose="020B0604020202020204" pitchFamily="34" charset="0"/>
                <a:ea typeface="Arial" panose="020B0604020202020204" pitchFamily="34" charset="0"/>
              </a:rPr>
              <a:t>, identify the top 10 products (by </a:t>
            </a:r>
            <a:r>
              <a:rPr lang="en-IN" sz="1800" dirty="0" err="1">
                <a:solidFill>
                  <a:srgbClr val="1F1F1F"/>
                </a:solidFill>
                <a:effectLst/>
                <a:highlight>
                  <a:srgbClr val="FFFFFF"/>
                </a:highlight>
                <a:latin typeface="Arial" panose="020B0604020202020204" pitchFamily="34" charset="0"/>
                <a:ea typeface="Arial" panose="020B0604020202020204" pitchFamily="34" charset="0"/>
              </a:rPr>
              <a:t>productCode</a:t>
            </a:r>
            <a:r>
              <a:rPr lang="en-IN" sz="1800" dirty="0">
                <a:solidFill>
                  <a:srgbClr val="1F1F1F"/>
                </a:solidFill>
                <a:effectLst/>
                <a:highlight>
                  <a:srgbClr val="FFFFFF"/>
                </a:highlight>
                <a:latin typeface="Arial" panose="020B0604020202020204" pitchFamily="34" charset="0"/>
                <a:ea typeface="Arial" panose="020B0604020202020204" pitchFamily="34" charset="0"/>
              </a:rPr>
              <a:t>) with the highest total order quantity across all orders.</a:t>
            </a:r>
            <a:endParaRPr lang="en-IN" dirty="0"/>
          </a:p>
        </p:txBody>
      </p:sp>
      <p:pic>
        <p:nvPicPr>
          <p:cNvPr id="5" name="Content Placeholder 4">
            <a:extLst>
              <a:ext uri="{FF2B5EF4-FFF2-40B4-BE49-F238E27FC236}">
                <a16:creationId xmlns:a16="http://schemas.microsoft.com/office/drawing/2014/main" id="{4D0EF0AC-38F5-72FA-8C3C-1C9057A788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9910" y="1633591"/>
            <a:ext cx="4890499" cy="4561726"/>
          </a:xfrm>
        </p:spPr>
      </p:pic>
    </p:spTree>
    <p:extLst>
      <p:ext uri="{BB962C8B-B14F-4D97-AF65-F5344CB8AC3E}">
        <p14:creationId xmlns:p14="http://schemas.microsoft.com/office/powerpoint/2010/main" val="1748880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7B7BB-A598-20A8-DE08-F1786AEF4C27}"/>
              </a:ext>
            </a:extLst>
          </p:cNvPr>
          <p:cNvSpPr>
            <a:spLocks noGrp="1"/>
          </p:cNvSpPr>
          <p:nvPr>
            <p:ph type="title"/>
          </p:nvPr>
        </p:nvSpPr>
        <p:spPr/>
        <p:txBody>
          <a:bodyPr>
            <a:normAutofit/>
          </a:bodyPr>
          <a:lstStyle/>
          <a:p>
            <a:r>
              <a:rPr lang="en-IN" sz="2000" b="1" dirty="0">
                <a:solidFill>
                  <a:srgbClr val="000000"/>
                </a:solidFill>
                <a:effectLst/>
                <a:latin typeface="Arial" panose="020B0604020202020204" pitchFamily="34" charset="0"/>
                <a:ea typeface="Arial" panose="020B0604020202020204" pitchFamily="34" charset="0"/>
              </a:rPr>
              <a:t>Q.5..</a:t>
            </a:r>
            <a:r>
              <a:rPr lang="en-IN" sz="1800" dirty="0">
                <a:solidFill>
                  <a:srgbClr val="000000"/>
                </a:solidFill>
                <a:effectLst/>
                <a:latin typeface="Arial" panose="020B0604020202020204" pitchFamily="34" charset="0"/>
                <a:ea typeface="Arial" panose="020B0604020202020204" pitchFamily="34" charset="0"/>
              </a:rPr>
              <a:t>Company wants to analyse payment frequency by month. Extract the month name from the payment date to count the total number of payments for each month and include only those months with a payment count exceeding 20. Sort the results by total number of payments in descending order. </a:t>
            </a:r>
            <a:r>
              <a:rPr lang="en-IN" sz="1800" dirty="0">
                <a:effectLst/>
                <a:latin typeface="Arial" panose="020B0604020202020204" pitchFamily="34" charset="0"/>
                <a:ea typeface="Arial" panose="020B0604020202020204" pitchFamily="34" charset="0"/>
              </a:rPr>
              <a:t> </a:t>
            </a:r>
            <a:r>
              <a:rPr lang="en-IN" sz="1800" b="1" dirty="0">
                <a:effectLst/>
                <a:latin typeface="Arial" panose="020B0604020202020204" pitchFamily="34" charset="0"/>
                <a:ea typeface="Arial" panose="020B0604020202020204" pitchFamily="34" charset="0"/>
              </a:rPr>
              <a:t>(Refer Payments table).</a:t>
            </a:r>
            <a:r>
              <a:rPr lang="en-IN" sz="1800" dirty="0">
                <a:solidFill>
                  <a:srgbClr val="000000"/>
                </a:solidFill>
                <a:effectLst/>
                <a:latin typeface="Arial" panose="020B0604020202020204" pitchFamily="34" charset="0"/>
                <a:ea typeface="Arial" panose="020B0604020202020204" pitchFamily="34" charset="0"/>
              </a:rPr>
              <a:t> </a:t>
            </a:r>
            <a:endParaRPr lang="en-IN" dirty="0"/>
          </a:p>
        </p:txBody>
      </p:sp>
      <p:pic>
        <p:nvPicPr>
          <p:cNvPr id="5" name="Content Placeholder 4">
            <a:extLst>
              <a:ext uri="{FF2B5EF4-FFF2-40B4-BE49-F238E27FC236}">
                <a16:creationId xmlns:a16="http://schemas.microsoft.com/office/drawing/2014/main" id="{41C6082C-8ED0-E41B-2BF2-612C9166B1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6216" y="1880171"/>
            <a:ext cx="6154841" cy="4035915"/>
          </a:xfrm>
        </p:spPr>
      </p:pic>
    </p:spTree>
    <p:extLst>
      <p:ext uri="{BB962C8B-B14F-4D97-AF65-F5344CB8AC3E}">
        <p14:creationId xmlns:p14="http://schemas.microsoft.com/office/powerpoint/2010/main" val="1443227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04E1A-49CC-72BA-A9E2-1D37E96D4C7B}"/>
              </a:ext>
            </a:extLst>
          </p:cNvPr>
          <p:cNvSpPr>
            <a:spLocks noGrp="1"/>
          </p:cNvSpPr>
          <p:nvPr>
            <p:ph type="title"/>
          </p:nvPr>
        </p:nvSpPr>
        <p:spPr>
          <a:xfrm>
            <a:off x="838200" y="365126"/>
            <a:ext cx="10515600" cy="2193139"/>
          </a:xfrm>
        </p:spPr>
        <p:txBody>
          <a:bodyPr>
            <a:normAutofit fontScale="90000"/>
          </a:bodyPr>
          <a:lstStyle/>
          <a:p>
            <a:pPr marL="342900" lvl="0" indent="-342900">
              <a:lnSpc>
                <a:spcPct val="107000"/>
              </a:lnSpc>
              <a:spcAft>
                <a:spcPts val="800"/>
              </a:spcAft>
            </a:pPr>
            <a:r>
              <a:rPr lang="en-IN" sz="2000" b="1" dirty="0">
                <a:solidFill>
                  <a:srgbClr val="000000"/>
                </a:solidFill>
                <a:effectLst/>
                <a:latin typeface="Arial" panose="020B0604020202020204" pitchFamily="34" charset="0"/>
                <a:ea typeface="Arial" panose="020B0604020202020204" pitchFamily="34" charset="0"/>
              </a:rPr>
              <a:t>Q.6.a.</a:t>
            </a:r>
            <a:r>
              <a:rPr lang="en-IN" sz="1800" dirty="0">
                <a:solidFill>
                  <a:srgbClr val="000000"/>
                </a:solidFill>
                <a:effectLst/>
                <a:latin typeface="Arial" panose="020B0604020202020204" pitchFamily="34" charset="0"/>
                <a:ea typeface="Arial" panose="020B0604020202020204" pitchFamily="34" charset="0"/>
              </a:rPr>
              <a:t>Create a table named </a:t>
            </a:r>
            <a:r>
              <a:rPr lang="en-IN" sz="1800" b="1" dirty="0">
                <a:solidFill>
                  <a:srgbClr val="000000"/>
                </a:solidFill>
                <a:effectLst/>
                <a:latin typeface="Arial" panose="020B0604020202020204" pitchFamily="34" charset="0"/>
                <a:ea typeface="Arial" panose="020B0604020202020204" pitchFamily="34" charset="0"/>
              </a:rPr>
              <a:t>Customers</a:t>
            </a:r>
            <a:r>
              <a:rPr lang="en-IN" sz="1800" dirty="0">
                <a:solidFill>
                  <a:srgbClr val="000000"/>
                </a:solidFill>
                <a:effectLst/>
                <a:latin typeface="Arial" panose="020B0604020202020204" pitchFamily="34" charset="0"/>
                <a:ea typeface="Arial" panose="020B0604020202020204" pitchFamily="34" charset="0"/>
              </a:rPr>
              <a:t> to store customer information. Include the following columns: </a:t>
            </a:r>
            <a:br>
              <a:rPr lang="en-IN" sz="1800" dirty="0">
                <a:effectLst/>
                <a:latin typeface="Calibri" panose="020F0502020204030204" pitchFamily="34" charset="0"/>
                <a:ea typeface="Calibri" panose="020F0502020204030204" pitchFamily="34" charset="0"/>
              </a:rPr>
            </a:br>
            <a:r>
              <a:rPr lang="en-IN" sz="1800" dirty="0" err="1">
                <a:effectLst/>
                <a:latin typeface="Arial" panose="020B0604020202020204" pitchFamily="34" charset="0"/>
                <a:ea typeface="Arial" panose="020B0604020202020204" pitchFamily="34" charset="0"/>
              </a:rPr>
              <a:t>customer_id</a:t>
            </a:r>
            <a:r>
              <a:rPr lang="en-IN" sz="1800" dirty="0">
                <a:effectLst/>
                <a:latin typeface="Arial" panose="020B0604020202020204" pitchFamily="34" charset="0"/>
                <a:ea typeface="Arial" panose="020B0604020202020204" pitchFamily="34" charset="0"/>
              </a:rPr>
              <a:t>: This should be an integer set as the PRIMARY KEY and AUTO_INCREMENT.</a:t>
            </a:r>
            <a:br>
              <a:rPr lang="en-IN" sz="1800" dirty="0">
                <a:effectLst/>
                <a:latin typeface="Calibri" panose="020F0502020204030204" pitchFamily="34" charset="0"/>
                <a:ea typeface="Calibri" panose="020F0502020204030204" pitchFamily="34" charset="0"/>
              </a:rPr>
            </a:br>
            <a:r>
              <a:rPr lang="en-IN" sz="1800" dirty="0" err="1">
                <a:effectLst/>
                <a:latin typeface="Arial" panose="020B0604020202020204" pitchFamily="34" charset="0"/>
                <a:ea typeface="Arial" panose="020B0604020202020204" pitchFamily="34" charset="0"/>
              </a:rPr>
              <a:t>first_name</a:t>
            </a:r>
            <a:r>
              <a:rPr lang="en-IN" sz="1800" dirty="0">
                <a:effectLst/>
                <a:latin typeface="Arial" panose="020B0604020202020204" pitchFamily="34" charset="0"/>
                <a:ea typeface="Arial" panose="020B0604020202020204" pitchFamily="34" charset="0"/>
              </a:rPr>
              <a:t>: This should be a VARCHAR(50) to store the customer's first name.</a:t>
            </a:r>
            <a:br>
              <a:rPr lang="en-IN" sz="1800" dirty="0">
                <a:effectLst/>
                <a:latin typeface="Calibri" panose="020F0502020204030204" pitchFamily="34" charset="0"/>
                <a:ea typeface="Calibri" panose="020F0502020204030204" pitchFamily="34" charset="0"/>
              </a:rPr>
            </a:br>
            <a:r>
              <a:rPr lang="en-IN" sz="1800" dirty="0" err="1">
                <a:effectLst/>
                <a:latin typeface="Arial" panose="020B0604020202020204" pitchFamily="34" charset="0"/>
                <a:ea typeface="Arial" panose="020B0604020202020204" pitchFamily="34" charset="0"/>
              </a:rPr>
              <a:t>last_name</a:t>
            </a:r>
            <a:r>
              <a:rPr lang="en-IN" sz="1800" dirty="0">
                <a:effectLst/>
                <a:latin typeface="Arial" panose="020B0604020202020204" pitchFamily="34" charset="0"/>
                <a:ea typeface="Arial" panose="020B0604020202020204" pitchFamily="34" charset="0"/>
              </a:rPr>
              <a:t>: This should be a VARCHAR(50) to store the customer's last name.</a:t>
            </a:r>
            <a:br>
              <a:rPr lang="en-IN" sz="1800" dirty="0">
                <a:effectLst/>
                <a:latin typeface="Calibri" panose="020F0502020204030204" pitchFamily="34" charset="0"/>
                <a:ea typeface="Calibri" panose="020F0502020204030204" pitchFamily="34" charset="0"/>
              </a:rPr>
            </a:br>
            <a:r>
              <a:rPr lang="en-IN" sz="1800" dirty="0">
                <a:effectLst/>
                <a:latin typeface="Arial" panose="020B0604020202020204" pitchFamily="34" charset="0"/>
                <a:ea typeface="Arial" panose="020B0604020202020204" pitchFamily="34" charset="0"/>
              </a:rPr>
              <a:t>email: This should be a VARCHAR(255) set as UNIQUE to ensure no duplicate email addresses exist.</a:t>
            </a:r>
            <a:br>
              <a:rPr lang="en-IN" sz="1800" dirty="0">
                <a:effectLst/>
                <a:latin typeface="Calibri" panose="020F0502020204030204" pitchFamily="34" charset="0"/>
                <a:ea typeface="Calibri" panose="020F0502020204030204" pitchFamily="34" charset="0"/>
              </a:rPr>
            </a:br>
            <a:r>
              <a:rPr lang="en-IN" sz="1800" dirty="0" err="1">
                <a:effectLst/>
                <a:latin typeface="Arial" panose="020B0604020202020204" pitchFamily="34" charset="0"/>
                <a:ea typeface="Arial" panose="020B0604020202020204" pitchFamily="34" charset="0"/>
              </a:rPr>
              <a:t>phone_number</a:t>
            </a:r>
            <a:r>
              <a:rPr lang="en-IN" sz="1800" dirty="0">
                <a:effectLst/>
                <a:latin typeface="Arial" panose="020B0604020202020204" pitchFamily="34" charset="0"/>
                <a:ea typeface="Arial" panose="020B0604020202020204" pitchFamily="34" charset="0"/>
              </a:rPr>
              <a:t>: This can be a VARCHAR(20) to allow for different phone number formats.</a:t>
            </a:r>
            <a:br>
              <a:rPr lang="en-IN" sz="1800" dirty="0">
                <a:effectLst/>
                <a:latin typeface="Calibri" panose="020F0502020204030204" pitchFamily="34" charset="0"/>
                <a:ea typeface="Calibri" panose="020F0502020204030204" pitchFamily="34" charset="0"/>
              </a:rPr>
            </a:br>
            <a:r>
              <a:rPr lang="en-IN" sz="1800" u="sng" dirty="0">
                <a:effectLst/>
                <a:latin typeface="Arial" panose="020B0604020202020204" pitchFamily="34" charset="0"/>
                <a:ea typeface="Arial" panose="020B0604020202020204" pitchFamily="34" charset="0"/>
              </a:rPr>
              <a:t>Add a NOT NULL constraint to the </a:t>
            </a:r>
            <a:r>
              <a:rPr lang="en-IN" sz="1800" u="sng" dirty="0" err="1">
                <a:effectLst/>
                <a:latin typeface="Arial" panose="020B0604020202020204" pitchFamily="34" charset="0"/>
                <a:ea typeface="Arial" panose="020B0604020202020204" pitchFamily="34" charset="0"/>
              </a:rPr>
              <a:t>first_name</a:t>
            </a:r>
            <a:r>
              <a:rPr lang="en-IN" sz="1800" u="sng" dirty="0">
                <a:effectLst/>
                <a:latin typeface="Arial" panose="020B0604020202020204" pitchFamily="34" charset="0"/>
                <a:ea typeface="Arial" panose="020B0604020202020204" pitchFamily="34" charset="0"/>
              </a:rPr>
              <a:t> and </a:t>
            </a:r>
            <a:r>
              <a:rPr lang="en-IN" sz="1800" u="sng" dirty="0" err="1">
                <a:effectLst/>
                <a:latin typeface="Arial" panose="020B0604020202020204" pitchFamily="34" charset="0"/>
                <a:ea typeface="Arial" panose="020B0604020202020204" pitchFamily="34" charset="0"/>
              </a:rPr>
              <a:t>last_name</a:t>
            </a:r>
            <a:r>
              <a:rPr lang="en-IN" sz="1800" u="sng" dirty="0">
                <a:effectLst/>
                <a:latin typeface="Arial" panose="020B0604020202020204" pitchFamily="34" charset="0"/>
                <a:ea typeface="Arial" panose="020B0604020202020204" pitchFamily="34" charset="0"/>
              </a:rPr>
              <a:t> columns to ensure they always have a value</a:t>
            </a:r>
            <a:endParaRPr lang="en-IN" dirty="0"/>
          </a:p>
        </p:txBody>
      </p:sp>
      <p:pic>
        <p:nvPicPr>
          <p:cNvPr id="9" name="Content Placeholder 8">
            <a:extLst>
              <a:ext uri="{FF2B5EF4-FFF2-40B4-BE49-F238E27FC236}">
                <a16:creationId xmlns:a16="http://schemas.microsoft.com/office/drawing/2014/main" id="{A81BAFFB-5E0A-9B0E-809B-37B6BCDBF27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13316" b="51005"/>
          <a:stretch/>
        </p:blipFill>
        <p:spPr>
          <a:xfrm>
            <a:off x="2345932" y="2864044"/>
            <a:ext cx="7500135" cy="2871383"/>
          </a:xfrm>
        </p:spPr>
      </p:pic>
    </p:spTree>
    <p:extLst>
      <p:ext uri="{BB962C8B-B14F-4D97-AF65-F5344CB8AC3E}">
        <p14:creationId xmlns:p14="http://schemas.microsoft.com/office/powerpoint/2010/main" val="1387675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0EE9A-DC18-96CC-0002-34A31C4A4B36}"/>
              </a:ext>
            </a:extLst>
          </p:cNvPr>
          <p:cNvSpPr>
            <a:spLocks noGrp="1"/>
          </p:cNvSpPr>
          <p:nvPr>
            <p:ph type="title"/>
          </p:nvPr>
        </p:nvSpPr>
        <p:spPr>
          <a:xfrm>
            <a:off x="838200" y="681038"/>
            <a:ext cx="10515600" cy="2616965"/>
          </a:xfrm>
        </p:spPr>
        <p:txBody>
          <a:bodyPr>
            <a:normAutofit fontScale="90000"/>
          </a:bodyPr>
          <a:lstStyle/>
          <a:p>
            <a:pPr lvl="0">
              <a:lnSpc>
                <a:spcPct val="107000"/>
              </a:lnSpc>
              <a:spcAft>
                <a:spcPts val="800"/>
              </a:spcAft>
            </a:pPr>
            <a:r>
              <a:rPr lang="en-IN" sz="2200" b="1" dirty="0">
                <a:latin typeface="+mn-lt"/>
              </a:rPr>
              <a:t>Q.6.b.</a:t>
            </a:r>
            <a:r>
              <a:rPr lang="en-IN" sz="2200" b="1" dirty="0">
                <a:solidFill>
                  <a:srgbClr val="000000"/>
                </a:solidFill>
                <a:effectLst/>
                <a:latin typeface="+mn-lt"/>
                <a:ea typeface="Arial" panose="020B0604020202020204" pitchFamily="34" charset="0"/>
              </a:rPr>
              <a:t> </a:t>
            </a:r>
            <a:r>
              <a:rPr lang="en-IN" sz="1800" dirty="0">
                <a:solidFill>
                  <a:srgbClr val="000000"/>
                </a:solidFill>
                <a:effectLst/>
                <a:latin typeface="Arial" panose="020B0604020202020204" pitchFamily="34" charset="0"/>
                <a:ea typeface="Arial" panose="020B0604020202020204" pitchFamily="34" charset="0"/>
              </a:rPr>
              <a:t>Create a table named </a:t>
            </a:r>
            <a:r>
              <a:rPr lang="en-IN" sz="1800" b="1" dirty="0">
                <a:solidFill>
                  <a:srgbClr val="000000"/>
                </a:solidFill>
                <a:effectLst/>
                <a:latin typeface="Arial" panose="020B0604020202020204" pitchFamily="34" charset="0"/>
                <a:ea typeface="Arial" panose="020B0604020202020204" pitchFamily="34" charset="0"/>
              </a:rPr>
              <a:t>Orders</a:t>
            </a:r>
            <a:r>
              <a:rPr lang="en-IN" sz="1800" dirty="0">
                <a:solidFill>
                  <a:srgbClr val="000000"/>
                </a:solidFill>
                <a:effectLst/>
                <a:latin typeface="Arial" panose="020B0604020202020204" pitchFamily="34" charset="0"/>
                <a:ea typeface="Arial" panose="020B0604020202020204" pitchFamily="34" charset="0"/>
              </a:rPr>
              <a:t> to store information about customer orders. Include the following columns:</a:t>
            </a:r>
            <a:br>
              <a:rPr lang="en-IN" sz="1800" dirty="0">
                <a:effectLst/>
                <a:latin typeface="Calibri" panose="020F0502020204030204" pitchFamily="34" charset="0"/>
                <a:ea typeface="Calibri" panose="020F0502020204030204" pitchFamily="34" charset="0"/>
              </a:rPr>
            </a:br>
            <a:r>
              <a:rPr lang="en-IN" sz="1800" dirty="0">
                <a:effectLst/>
                <a:latin typeface="Arial" panose="020B0604020202020204" pitchFamily="34" charset="0"/>
                <a:ea typeface="Arial" panose="020B0604020202020204" pitchFamily="34" charset="0"/>
              </a:rPr>
              <a:t>    	</a:t>
            </a:r>
            <a:r>
              <a:rPr lang="en-IN" sz="1800" dirty="0" err="1">
                <a:effectLst/>
                <a:latin typeface="Arial" panose="020B0604020202020204" pitchFamily="34" charset="0"/>
                <a:ea typeface="Arial" panose="020B0604020202020204" pitchFamily="34" charset="0"/>
              </a:rPr>
              <a:t>order_id</a:t>
            </a:r>
            <a:r>
              <a:rPr lang="en-IN" sz="1800" dirty="0">
                <a:effectLst/>
                <a:latin typeface="Arial" panose="020B0604020202020204" pitchFamily="34" charset="0"/>
                <a:ea typeface="Arial" panose="020B0604020202020204" pitchFamily="34" charset="0"/>
              </a:rPr>
              <a:t>: This should be an integer set as the PRIMARY KEY and AUTO_INCREMENT.</a:t>
            </a:r>
            <a:br>
              <a:rPr lang="en-IN" sz="1800" dirty="0">
                <a:effectLst/>
                <a:latin typeface="Calibri" panose="020F0502020204030204" pitchFamily="34" charset="0"/>
                <a:ea typeface="Calibri" panose="020F0502020204030204" pitchFamily="34" charset="0"/>
              </a:rPr>
            </a:br>
            <a:r>
              <a:rPr lang="en-IN" sz="1800" dirty="0" err="1">
                <a:effectLst/>
                <a:latin typeface="Arial" panose="020B0604020202020204" pitchFamily="34" charset="0"/>
                <a:ea typeface="Arial" panose="020B0604020202020204" pitchFamily="34" charset="0"/>
              </a:rPr>
              <a:t>customer_id</a:t>
            </a:r>
            <a:r>
              <a:rPr lang="en-IN" sz="1800" dirty="0">
                <a:effectLst/>
                <a:latin typeface="Arial" panose="020B0604020202020204" pitchFamily="34" charset="0"/>
                <a:ea typeface="Arial" panose="020B0604020202020204" pitchFamily="34" charset="0"/>
              </a:rPr>
              <a:t>: This should be an integer referencing the </a:t>
            </a:r>
            <a:r>
              <a:rPr lang="en-IN" sz="1800" dirty="0" err="1">
                <a:effectLst/>
                <a:latin typeface="Arial" panose="020B0604020202020204" pitchFamily="34" charset="0"/>
                <a:ea typeface="Arial" panose="020B0604020202020204" pitchFamily="34" charset="0"/>
              </a:rPr>
              <a:t>customer_id</a:t>
            </a:r>
            <a:r>
              <a:rPr lang="en-IN" sz="1800" dirty="0">
                <a:effectLst/>
                <a:latin typeface="Arial" panose="020B0604020202020204" pitchFamily="34" charset="0"/>
                <a:ea typeface="Arial" panose="020B0604020202020204" pitchFamily="34" charset="0"/>
              </a:rPr>
              <a:t> in the Customers table  (FOREIGN KEY).</a:t>
            </a:r>
            <a:br>
              <a:rPr lang="en-IN" sz="1800" dirty="0">
                <a:effectLst/>
                <a:latin typeface="Calibri" panose="020F0502020204030204" pitchFamily="34" charset="0"/>
                <a:ea typeface="Calibri" panose="020F0502020204030204" pitchFamily="34" charset="0"/>
              </a:rPr>
            </a:br>
            <a:r>
              <a:rPr lang="en-IN" sz="1800" dirty="0" err="1">
                <a:effectLst/>
                <a:latin typeface="Arial" panose="020B0604020202020204" pitchFamily="34" charset="0"/>
                <a:ea typeface="Arial" panose="020B0604020202020204" pitchFamily="34" charset="0"/>
              </a:rPr>
              <a:t>order_date</a:t>
            </a:r>
            <a:r>
              <a:rPr lang="en-IN" sz="1800" dirty="0">
                <a:effectLst/>
                <a:latin typeface="Arial" panose="020B0604020202020204" pitchFamily="34" charset="0"/>
                <a:ea typeface="Arial" panose="020B0604020202020204" pitchFamily="34" charset="0"/>
              </a:rPr>
              <a:t>: This should be a DATE data type to store the order date.</a:t>
            </a:r>
            <a:br>
              <a:rPr lang="en-IN" sz="1800" dirty="0">
                <a:effectLst/>
                <a:latin typeface="Calibri" panose="020F0502020204030204" pitchFamily="34" charset="0"/>
                <a:ea typeface="Calibri" panose="020F0502020204030204" pitchFamily="34" charset="0"/>
              </a:rPr>
            </a:br>
            <a:r>
              <a:rPr lang="en-IN" sz="1800" dirty="0" err="1">
                <a:effectLst/>
                <a:latin typeface="Arial" panose="020B0604020202020204" pitchFamily="34" charset="0"/>
                <a:ea typeface="Arial" panose="020B0604020202020204" pitchFamily="34" charset="0"/>
              </a:rPr>
              <a:t>total_amount</a:t>
            </a:r>
            <a:r>
              <a:rPr lang="en-IN" sz="1800" dirty="0">
                <a:effectLst/>
                <a:latin typeface="Arial" panose="020B0604020202020204" pitchFamily="34" charset="0"/>
                <a:ea typeface="Arial" panose="020B0604020202020204" pitchFamily="34" charset="0"/>
              </a:rPr>
              <a:t>: This should be a DECIMAL(10,2) to store the total order amount.   	</a:t>
            </a:r>
            <a:br>
              <a:rPr lang="en-IN" sz="1800" dirty="0">
                <a:effectLst/>
                <a:latin typeface="Calibri" panose="020F0502020204030204" pitchFamily="34" charset="0"/>
                <a:ea typeface="Calibri" panose="020F0502020204030204" pitchFamily="34" charset="0"/>
              </a:rPr>
            </a:br>
            <a:r>
              <a:rPr lang="en-IN" sz="1800" dirty="0">
                <a:effectLst/>
                <a:latin typeface="Arial" panose="020B0604020202020204" pitchFamily="34" charset="0"/>
                <a:ea typeface="Arial" panose="020B0604020202020204" pitchFamily="34" charset="0"/>
              </a:rPr>
              <a:t>Constraints:</a:t>
            </a:r>
            <a:br>
              <a:rPr lang="en-IN" sz="1800" dirty="0">
                <a:effectLst/>
                <a:latin typeface="Calibri" panose="020F0502020204030204" pitchFamily="34" charset="0"/>
                <a:ea typeface="Calibri" panose="020F0502020204030204" pitchFamily="34" charset="0"/>
              </a:rPr>
            </a:br>
            <a:r>
              <a:rPr lang="en-IN" sz="1800" dirty="0">
                <a:solidFill>
                  <a:srgbClr val="000000"/>
                </a:solidFill>
                <a:effectLst/>
                <a:latin typeface="Arial" panose="020B0604020202020204" pitchFamily="34" charset="0"/>
                <a:ea typeface="Arial" panose="020B0604020202020204" pitchFamily="34" charset="0"/>
              </a:rPr>
              <a:t>Set a FOREIGN KEY constraint on </a:t>
            </a:r>
            <a:r>
              <a:rPr lang="en-IN" sz="1800" dirty="0" err="1">
                <a:solidFill>
                  <a:srgbClr val="000000"/>
                </a:solidFill>
                <a:effectLst/>
                <a:latin typeface="Arial" panose="020B0604020202020204" pitchFamily="34" charset="0"/>
                <a:ea typeface="Arial" panose="020B0604020202020204" pitchFamily="34" charset="0"/>
              </a:rPr>
              <a:t>customer_id</a:t>
            </a:r>
            <a:r>
              <a:rPr lang="en-IN" sz="1800" dirty="0">
                <a:solidFill>
                  <a:srgbClr val="000000"/>
                </a:solidFill>
                <a:effectLst/>
                <a:latin typeface="Arial" panose="020B0604020202020204" pitchFamily="34" charset="0"/>
                <a:ea typeface="Arial" panose="020B0604020202020204" pitchFamily="34" charset="0"/>
              </a:rPr>
              <a:t> to reference the Customers table.</a:t>
            </a:r>
            <a:br>
              <a:rPr lang="en-IN" sz="1800" dirty="0">
                <a:effectLst/>
                <a:latin typeface="Calibri" panose="020F0502020204030204" pitchFamily="34" charset="0"/>
                <a:ea typeface="Calibri" panose="020F0502020204030204" pitchFamily="34" charset="0"/>
              </a:rPr>
            </a:br>
            <a:r>
              <a:rPr lang="en-IN" sz="1800" dirty="0">
                <a:solidFill>
                  <a:srgbClr val="000000"/>
                </a:solidFill>
                <a:effectLst/>
                <a:latin typeface="Arial" panose="020B0604020202020204" pitchFamily="34" charset="0"/>
                <a:ea typeface="Arial" panose="020B0604020202020204" pitchFamily="34" charset="0"/>
              </a:rPr>
              <a:t>Add a CHECK constraint to ensure the </a:t>
            </a:r>
            <a:r>
              <a:rPr lang="en-IN" sz="1800" dirty="0" err="1">
                <a:solidFill>
                  <a:srgbClr val="000000"/>
                </a:solidFill>
                <a:effectLst/>
                <a:latin typeface="Arial" panose="020B0604020202020204" pitchFamily="34" charset="0"/>
                <a:ea typeface="Arial" panose="020B0604020202020204" pitchFamily="34" charset="0"/>
              </a:rPr>
              <a:t>total_amount</a:t>
            </a:r>
            <a:r>
              <a:rPr lang="en-IN" sz="1800" dirty="0">
                <a:solidFill>
                  <a:srgbClr val="000000"/>
                </a:solidFill>
                <a:effectLst/>
                <a:latin typeface="Arial" panose="020B0604020202020204" pitchFamily="34" charset="0"/>
                <a:ea typeface="Arial" panose="020B0604020202020204" pitchFamily="34" charset="0"/>
              </a:rPr>
              <a:t> is always a positive value.</a:t>
            </a:r>
            <a:endParaRPr lang="en-IN" dirty="0"/>
          </a:p>
        </p:txBody>
      </p:sp>
      <p:pic>
        <p:nvPicPr>
          <p:cNvPr id="5" name="Content Placeholder 4">
            <a:extLst>
              <a:ext uri="{FF2B5EF4-FFF2-40B4-BE49-F238E27FC236}">
                <a16:creationId xmlns:a16="http://schemas.microsoft.com/office/drawing/2014/main" id="{2EC1E8AC-1298-AC01-9887-266BEBA4896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48548"/>
          <a:stretch/>
        </p:blipFill>
        <p:spPr>
          <a:xfrm>
            <a:off x="3040296" y="3226084"/>
            <a:ext cx="6781798" cy="3113071"/>
          </a:xfrm>
        </p:spPr>
      </p:pic>
    </p:spTree>
    <p:extLst>
      <p:ext uri="{BB962C8B-B14F-4D97-AF65-F5344CB8AC3E}">
        <p14:creationId xmlns:p14="http://schemas.microsoft.com/office/powerpoint/2010/main" val="148554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62D67-CBB7-F24E-7CD7-CEAC0A063951}"/>
              </a:ext>
            </a:extLst>
          </p:cNvPr>
          <p:cNvSpPr>
            <a:spLocks noGrp="1"/>
          </p:cNvSpPr>
          <p:nvPr>
            <p:ph type="title"/>
          </p:nvPr>
        </p:nvSpPr>
        <p:spPr/>
        <p:txBody>
          <a:bodyPr/>
          <a:lstStyle/>
          <a:p>
            <a:r>
              <a:rPr lang="en-IN" sz="2000" b="1" dirty="0">
                <a:solidFill>
                  <a:srgbClr val="000000"/>
                </a:solidFill>
                <a:effectLst/>
                <a:latin typeface="Arial" panose="020B0604020202020204" pitchFamily="34" charset="0"/>
                <a:ea typeface="Arial" panose="020B0604020202020204" pitchFamily="34" charset="0"/>
              </a:rPr>
              <a:t>Q.7. </a:t>
            </a:r>
            <a:r>
              <a:rPr lang="en-IN" sz="1800" dirty="0">
                <a:solidFill>
                  <a:srgbClr val="000000"/>
                </a:solidFill>
                <a:effectLst/>
                <a:latin typeface="Arial" panose="020B0604020202020204" pitchFamily="34" charset="0"/>
                <a:ea typeface="Arial" panose="020B0604020202020204" pitchFamily="34" charset="0"/>
              </a:rPr>
              <a:t>List the top 5 countries (by order count) that Classic Models ships to. (</a:t>
            </a:r>
            <a:r>
              <a:rPr lang="en-IN" sz="1800" b="1" dirty="0">
                <a:solidFill>
                  <a:srgbClr val="000000"/>
                </a:solidFill>
                <a:effectLst/>
                <a:latin typeface="Arial" panose="020B0604020202020204" pitchFamily="34" charset="0"/>
                <a:ea typeface="Arial" panose="020B0604020202020204" pitchFamily="34" charset="0"/>
              </a:rPr>
              <a:t>Use the Customers and Orders tables</a:t>
            </a:r>
            <a:r>
              <a:rPr lang="en-IN" sz="1800" dirty="0">
                <a:solidFill>
                  <a:srgbClr val="000000"/>
                </a:solidFill>
                <a:effectLst/>
                <a:latin typeface="Arial" panose="020B0604020202020204" pitchFamily="34" charset="0"/>
                <a:ea typeface="Arial" panose="020B0604020202020204" pitchFamily="34" charset="0"/>
              </a:rPr>
              <a:t>)</a:t>
            </a:r>
            <a:endParaRPr lang="en-IN" dirty="0"/>
          </a:p>
        </p:txBody>
      </p:sp>
      <p:pic>
        <p:nvPicPr>
          <p:cNvPr id="5" name="Content Placeholder 4">
            <a:extLst>
              <a:ext uri="{FF2B5EF4-FFF2-40B4-BE49-F238E27FC236}">
                <a16:creationId xmlns:a16="http://schemas.microsoft.com/office/drawing/2014/main" id="{5DEFCA20-CDC2-7004-9371-1849B0C0D2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0458" y="2034283"/>
            <a:ext cx="6618283" cy="3743671"/>
          </a:xfrm>
        </p:spPr>
      </p:pic>
    </p:spTree>
    <p:extLst>
      <p:ext uri="{BB962C8B-B14F-4D97-AF65-F5344CB8AC3E}">
        <p14:creationId xmlns:p14="http://schemas.microsoft.com/office/powerpoint/2010/main" val="32790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5F3A2-6696-E9EC-64DF-0D819C632AA3}"/>
              </a:ext>
            </a:extLst>
          </p:cNvPr>
          <p:cNvSpPr>
            <a:spLocks noGrp="1"/>
          </p:cNvSpPr>
          <p:nvPr>
            <p:ph type="title"/>
          </p:nvPr>
        </p:nvSpPr>
        <p:spPr>
          <a:xfrm>
            <a:off x="838200" y="365125"/>
            <a:ext cx="10515600" cy="1576691"/>
          </a:xfrm>
        </p:spPr>
        <p:txBody>
          <a:bodyPr>
            <a:normAutofit fontScale="90000"/>
          </a:bodyPr>
          <a:lstStyle/>
          <a:p>
            <a:pPr marL="228600">
              <a:lnSpc>
                <a:spcPct val="107000"/>
              </a:lnSpc>
              <a:spcAft>
                <a:spcPts val="800"/>
              </a:spcAft>
            </a:pPr>
            <a:r>
              <a:rPr lang="en-IN" sz="2000" b="1" dirty="0">
                <a:effectLst/>
                <a:latin typeface="Arial" panose="020B0604020202020204" pitchFamily="34" charset="0"/>
                <a:ea typeface="Arial" panose="020B0604020202020204" pitchFamily="34" charset="0"/>
              </a:rPr>
              <a:t>Q.8. </a:t>
            </a:r>
            <a:r>
              <a:rPr lang="en-IN" sz="1800" dirty="0">
                <a:effectLst/>
                <a:latin typeface="Arial" panose="020B0604020202020204" pitchFamily="34" charset="0"/>
                <a:ea typeface="Arial" panose="020B0604020202020204" pitchFamily="34" charset="0"/>
              </a:rPr>
              <a:t>Create a table</a:t>
            </a:r>
            <a:r>
              <a:rPr lang="en-IN" sz="1800" dirty="0">
                <a:solidFill>
                  <a:srgbClr val="000000"/>
                </a:solidFill>
                <a:effectLst/>
                <a:latin typeface="Arial" panose="020B0604020202020204" pitchFamily="34" charset="0"/>
                <a:ea typeface="Arial" panose="020B0604020202020204" pitchFamily="34" charset="0"/>
              </a:rPr>
              <a:t> </a:t>
            </a:r>
            <a:r>
              <a:rPr lang="en-IN" sz="1800" b="1" dirty="0">
                <a:solidFill>
                  <a:srgbClr val="000000"/>
                </a:solidFill>
                <a:effectLst/>
                <a:latin typeface="Arial" panose="020B0604020202020204" pitchFamily="34" charset="0"/>
                <a:ea typeface="Arial" panose="020B0604020202020204" pitchFamily="34" charset="0"/>
              </a:rPr>
              <a:t>project </a:t>
            </a:r>
            <a:r>
              <a:rPr lang="en-IN" sz="1800" dirty="0">
                <a:solidFill>
                  <a:srgbClr val="000000"/>
                </a:solidFill>
                <a:effectLst/>
                <a:latin typeface="Arial" panose="020B0604020202020204" pitchFamily="34" charset="0"/>
                <a:ea typeface="Arial" panose="020B0604020202020204" pitchFamily="34" charset="0"/>
              </a:rPr>
              <a:t>with the below fields.</a:t>
            </a:r>
            <a:br>
              <a:rPr lang="en-IN" sz="1800" dirty="0">
                <a:effectLst/>
                <a:latin typeface="Calibri" panose="020F0502020204030204" pitchFamily="34" charset="0"/>
                <a:ea typeface="Calibri" panose="020F0502020204030204" pitchFamily="34" charset="0"/>
              </a:rPr>
            </a:br>
            <a:r>
              <a:rPr lang="en-IN" sz="1800" dirty="0" err="1">
                <a:solidFill>
                  <a:srgbClr val="000000"/>
                </a:solidFill>
                <a:effectLst/>
                <a:latin typeface="Arial" panose="020B0604020202020204" pitchFamily="34" charset="0"/>
                <a:ea typeface="Arial" panose="020B0604020202020204" pitchFamily="34" charset="0"/>
                <a:cs typeface="Noto Sans Symbols"/>
              </a:rPr>
              <a:t>EmployeeID</a:t>
            </a:r>
            <a:r>
              <a:rPr lang="en-IN" sz="1800" dirty="0">
                <a:effectLst/>
                <a:latin typeface="Arial" panose="020B0604020202020204" pitchFamily="34" charset="0"/>
                <a:ea typeface="Arial" panose="020B0604020202020204" pitchFamily="34" charset="0"/>
                <a:cs typeface="Noto Sans Symbols"/>
              </a:rPr>
              <a:t>: integer set as the PRIMARY KEY and AUTO_INCREMENT.</a:t>
            </a:r>
            <a:br>
              <a:rPr lang="en-IN" sz="1800" dirty="0">
                <a:effectLst/>
                <a:latin typeface="Noto Sans Symbols"/>
                <a:ea typeface="Noto Sans Symbols"/>
                <a:cs typeface="Noto Sans Symbols"/>
              </a:rPr>
            </a:br>
            <a:r>
              <a:rPr lang="en-IN" sz="1800" dirty="0" err="1">
                <a:solidFill>
                  <a:srgbClr val="000000"/>
                </a:solidFill>
                <a:effectLst/>
                <a:latin typeface="Arial" panose="020B0604020202020204" pitchFamily="34" charset="0"/>
                <a:ea typeface="Arial" panose="020B0604020202020204" pitchFamily="34" charset="0"/>
                <a:cs typeface="Noto Sans Symbols"/>
              </a:rPr>
              <a:t>FullName</a:t>
            </a:r>
            <a:r>
              <a:rPr lang="en-IN" sz="1800" dirty="0">
                <a:solidFill>
                  <a:srgbClr val="000000"/>
                </a:solidFill>
                <a:effectLst/>
                <a:latin typeface="Arial" panose="020B0604020202020204" pitchFamily="34" charset="0"/>
                <a:ea typeface="Arial" panose="020B0604020202020204" pitchFamily="34" charset="0"/>
                <a:cs typeface="Noto Sans Symbols"/>
              </a:rPr>
              <a:t>: varchar(50) with no</a:t>
            </a:r>
            <a:r>
              <a:rPr lang="en-IN" sz="1800" dirty="0">
                <a:effectLst/>
                <a:latin typeface="Arial" panose="020B0604020202020204" pitchFamily="34" charset="0"/>
                <a:ea typeface="Arial" panose="020B0604020202020204" pitchFamily="34" charset="0"/>
                <a:cs typeface="Noto Sans Symbols"/>
              </a:rPr>
              <a:t> null values</a:t>
            </a:r>
            <a:br>
              <a:rPr lang="en-IN" sz="1800" dirty="0">
                <a:effectLst/>
                <a:latin typeface="Noto Sans Symbols"/>
                <a:ea typeface="Noto Sans Symbols"/>
                <a:cs typeface="Noto Sans Symbols"/>
              </a:rPr>
            </a:br>
            <a:r>
              <a:rPr lang="en-IN" sz="1800" dirty="0">
                <a:solidFill>
                  <a:srgbClr val="000000"/>
                </a:solidFill>
                <a:effectLst/>
                <a:latin typeface="Arial" panose="020B0604020202020204" pitchFamily="34" charset="0"/>
                <a:ea typeface="Arial" panose="020B0604020202020204" pitchFamily="34" charset="0"/>
                <a:cs typeface="Noto Sans Symbols"/>
              </a:rPr>
              <a:t>Gender: Values should be only </a:t>
            </a:r>
            <a:r>
              <a:rPr lang="en-IN" sz="1800" dirty="0">
                <a:effectLst/>
                <a:latin typeface="Arial" panose="020B0604020202020204" pitchFamily="34" charset="0"/>
                <a:ea typeface="Arial" panose="020B0604020202020204" pitchFamily="34" charset="0"/>
                <a:cs typeface="Noto Sans Symbols"/>
              </a:rPr>
              <a:t>‘</a:t>
            </a:r>
            <a:r>
              <a:rPr lang="en-IN" sz="1800" dirty="0">
                <a:solidFill>
                  <a:srgbClr val="000000"/>
                </a:solidFill>
                <a:effectLst/>
                <a:latin typeface="Arial" panose="020B0604020202020204" pitchFamily="34" charset="0"/>
                <a:ea typeface="Arial" panose="020B0604020202020204" pitchFamily="34" charset="0"/>
                <a:cs typeface="Noto Sans Symbols"/>
              </a:rPr>
              <a:t>Mal</a:t>
            </a:r>
            <a:r>
              <a:rPr lang="en-IN" sz="1800" dirty="0">
                <a:effectLst/>
                <a:latin typeface="Arial" panose="020B0604020202020204" pitchFamily="34" charset="0"/>
                <a:ea typeface="Arial" panose="020B0604020202020204" pitchFamily="34" charset="0"/>
                <a:cs typeface="Noto Sans Symbols"/>
              </a:rPr>
              <a:t>e’ </a:t>
            </a:r>
            <a:r>
              <a:rPr lang="en-IN" sz="1800" dirty="0">
                <a:solidFill>
                  <a:srgbClr val="000000"/>
                </a:solidFill>
                <a:effectLst/>
                <a:latin typeface="Arial" panose="020B0604020202020204" pitchFamily="34" charset="0"/>
                <a:ea typeface="Arial" panose="020B0604020202020204" pitchFamily="34" charset="0"/>
                <a:cs typeface="Noto Sans Symbols"/>
              </a:rPr>
              <a:t> or </a:t>
            </a:r>
            <a:r>
              <a:rPr lang="en-IN" sz="1800" dirty="0">
                <a:effectLst/>
                <a:latin typeface="Arial" panose="020B0604020202020204" pitchFamily="34" charset="0"/>
                <a:ea typeface="Arial" panose="020B0604020202020204" pitchFamily="34" charset="0"/>
                <a:cs typeface="Noto Sans Symbols"/>
              </a:rPr>
              <a:t>‘</a:t>
            </a:r>
            <a:r>
              <a:rPr lang="en-IN" sz="1800" dirty="0">
                <a:solidFill>
                  <a:srgbClr val="000000"/>
                </a:solidFill>
                <a:effectLst/>
                <a:latin typeface="Arial" panose="020B0604020202020204" pitchFamily="34" charset="0"/>
                <a:ea typeface="Arial" panose="020B0604020202020204" pitchFamily="34" charset="0"/>
                <a:cs typeface="Noto Sans Symbols"/>
              </a:rPr>
              <a:t>Female</a:t>
            </a:r>
            <a:r>
              <a:rPr lang="en-IN" sz="1800" dirty="0">
                <a:effectLst/>
                <a:latin typeface="Arial" panose="020B0604020202020204" pitchFamily="34" charset="0"/>
                <a:ea typeface="Arial" panose="020B0604020202020204" pitchFamily="34" charset="0"/>
                <a:cs typeface="Noto Sans Symbols"/>
              </a:rPr>
              <a:t>’</a:t>
            </a:r>
            <a:br>
              <a:rPr lang="en-IN" sz="1800" dirty="0">
                <a:effectLst/>
                <a:latin typeface="Noto Sans Symbols"/>
                <a:ea typeface="Noto Sans Symbols"/>
                <a:cs typeface="Noto Sans Symbols"/>
              </a:rPr>
            </a:br>
            <a:r>
              <a:rPr lang="en-IN" sz="1800" dirty="0" err="1">
                <a:solidFill>
                  <a:srgbClr val="000000"/>
                </a:solidFill>
                <a:effectLst/>
                <a:latin typeface="Arial" panose="020B0604020202020204" pitchFamily="34" charset="0"/>
                <a:ea typeface="Arial" panose="020B0604020202020204" pitchFamily="34" charset="0"/>
                <a:cs typeface="Noto Sans Symbols"/>
              </a:rPr>
              <a:t>ManagerID</a:t>
            </a:r>
            <a:r>
              <a:rPr lang="en-IN" sz="1800" dirty="0">
                <a:solidFill>
                  <a:srgbClr val="000000"/>
                </a:solidFill>
                <a:effectLst/>
                <a:latin typeface="Arial" panose="020B0604020202020204" pitchFamily="34" charset="0"/>
                <a:ea typeface="Arial" panose="020B0604020202020204" pitchFamily="34" charset="0"/>
                <a:cs typeface="Noto Sans Symbols"/>
              </a:rPr>
              <a:t>: integer </a:t>
            </a:r>
            <a:endParaRPr lang="en-IN" dirty="0"/>
          </a:p>
        </p:txBody>
      </p:sp>
      <p:pic>
        <p:nvPicPr>
          <p:cNvPr id="14" name="Content Placeholder 13">
            <a:extLst>
              <a:ext uri="{FF2B5EF4-FFF2-40B4-BE49-F238E27FC236}">
                <a16:creationId xmlns:a16="http://schemas.microsoft.com/office/drawing/2014/main" id="{B011AF79-B94B-8851-E2EA-064B8E3012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0334" y="1941816"/>
            <a:ext cx="6311332" cy="4726111"/>
          </a:xfrm>
        </p:spPr>
      </p:pic>
    </p:spTree>
    <p:extLst>
      <p:ext uri="{BB962C8B-B14F-4D97-AF65-F5344CB8AC3E}">
        <p14:creationId xmlns:p14="http://schemas.microsoft.com/office/powerpoint/2010/main" val="230150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1045</Words>
  <Application>Microsoft Office PowerPoint</Application>
  <PresentationFormat>Widescreen</PresentationFormat>
  <Paragraphs>17</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Noto Sans Symbols</vt:lpstr>
      <vt:lpstr>Office Theme</vt:lpstr>
      <vt:lpstr>Q.1. Fetch the employee number, first name and last name of those employees who are working as Sales Reps reporting to the employee with employee number 1102 (Refer to employee table).</vt:lpstr>
      <vt:lpstr>Q.2.  Show the unique product line values containing the word cars at the end from the products table.</vt:lpstr>
      <vt:lpstr>Q.3. Using a CASE statement, segment customers into three categories based on their country:(Refer Customers table)    "North America" for customers from USA or Canada” , "Europe" for customers from UK, France, or Germany”      "Other" for all remaining countries”,  Select the customer number, customer name, and the assigned region as "CustomerSegment".</vt:lpstr>
      <vt:lpstr>Q.4. Using the OrderDetails table, identify the top 10 products (by productCode) with the highest total order quantity across all orders.</vt:lpstr>
      <vt:lpstr>Q.5..Company wants to analyse payment frequency by month. Extract the month name from the payment date to count the total number of payments for each month and include only those months with a payment count exceeding 20. Sort the results by total number of payments in descending order.  (Refer Payments table). </vt:lpstr>
      <vt:lpstr>Q.6.a.Create a table named Customers to store customer information. Include the following columns:  customer_id: This should be an integer set as the PRIMARY KEY and AUTO_INCREMENT. first_name: This should be a VARCHAR(50) to store the customer's first name. last_name: This should be a VARCHAR(50) to store the customer's last name. email: This should be a VARCHAR(255) set as UNIQUE to ensure no duplicate email addresses exist. phone_number: This can be a VARCHAR(20) to allow for different phone number formats. Add a NOT NULL constraint to the first_name and last_name columns to ensure they always have a value</vt:lpstr>
      <vt:lpstr>Q.6.b. Create a table named Orders to store information about customer orders. Include the following columns:      order_id: This should be an integer set as the PRIMARY KEY and AUTO_INCREMENT. customer_id: This should be an integer referencing the customer_id in the Customers table  (FOREIGN KEY). order_date: This should be a DATE data type to store the order date. total_amount: This should be a DECIMAL(10,2) to store the total order amount.     Constraints: Set a FOREIGN KEY constraint on customer_id to reference the Customers table. Add a CHECK constraint to ensure the total_amount is always a positive value.</vt:lpstr>
      <vt:lpstr>Q.7. List the top 5 countries (by order count) that Classic Models ships to. (Use the Customers and Orders tables)</vt:lpstr>
      <vt:lpstr>Q.8. Create a table project with the below fields. EmployeeID: integer set as the PRIMARY KEY and AUTO_INCREMENT. FullName: varchar(50) with no null values Gender: Values should be only ‘Male’  or ‘Female’ ManagerID: integer </vt:lpstr>
      <vt:lpstr>Q.9. Create table facility. Add the below fields into it. Facility_ID,Name,State,Country i) Alter the table by adding the primary key and auto increment to Facility_ID column. ii) Add a new column city after name with data type as varchar which should not accept any null values.</vt:lpstr>
      <vt:lpstr>Q.10 Create a view named product_category_sales that provides insights into sales performance by product category. This view should include the following information: productLine: The category name of the product (from the ProductLines table). total_sales: The total revenue generated by products within that category (calculated by summing the orderDetails.quantity * orderDetails.priceEach for each product in the category). number_of_orders: The total number of orders containing products from that category. (Hint: Tables to be used: Products, orders, order details and product lines)</vt:lpstr>
      <vt:lpstr>Q.11. Create a stored procedure Get_country_payments which takes in year and country as inputs and gives year-wise, country-wise total amount as an output. Format the total amount to nearest thousand units (K) Tables: Customers, Payments</vt:lpstr>
      <vt:lpstr>Q.12. Using customers and orders tables, rank the customers based on their order frequency</vt:lpstr>
      <vt:lpstr>Q.13. Calculate year-wise, month-name-wise count of orders and year-over-year (YoY) percentage change. Format the YoY values in no decimals and show them in % sign.</vt:lpstr>
      <vt:lpstr>Q.14. Find out how many product lines are there for which the buy price value is greater than the average of buy price value. Show the output as product line and its count.</vt:lpstr>
      <vt:lpstr>Q.15. Create the table Emp_EH. Below are its fields. EmpID (Primary Key),EmpName, EmailAddress, Create a procedure to accept the values for the columns in Emp_EH. Handle the error using the exception handling concept. Show the message as “Error occurred” in case of anything is wrong.</vt:lpstr>
      <vt:lpstr>Q.16. Create the table Emp_BIT. Add the below fields in it. Name, Occupation, Working_date, Working_hours  Create before insert the trigger to make sure any new value of Working_hours, if it is negative, then it should be inserted as positive.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Imran Masud</dc:creator>
  <cp:lastModifiedBy>Imran Masud</cp:lastModifiedBy>
  <cp:revision>5</cp:revision>
  <dcterms:created xsi:type="dcterms:W3CDTF">2025-03-22T10:20:12Z</dcterms:created>
  <dcterms:modified xsi:type="dcterms:W3CDTF">2025-03-23T08:52:11Z</dcterms:modified>
</cp:coreProperties>
</file>