
<file path=[Content_Types].xml><?xml version="1.0" encoding="utf-8"?>
<Types xmlns="http://schemas.openxmlformats.org/package/2006/content-types">
  <Default Extension="mp4" ContentType="video/unknown"/>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s/slide14.xml" ContentType="application/vnd.openxmlformats-officedocument.presentationml.slide+xml"/>
  <Override PartName="/ppt/theme/theme2.xml" ContentType="application/vnd.openxmlformats-officedocument.them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9144000" cy="5143500"/>
  <p:defaultTextStyle>
    <a:defPPr>
      <a:defRPr/>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15" d="100"/>
          <a:sy n="115" d="100"/>
        </p:scale>
        <p:origin x="420" y="80"/>
      </p:cViewPr>
      <p:guideLst>
        <p:guide pos="2880"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CDFCF0-4B39-5B7D-536F-F7A0EA87A0C2}"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2AC932F-5D22-50D8-CC29-4590BDF58218}"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38F541-2EBF-8B3D-42BE-6E344BB5120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259065-4097-D5E5-E765-796DA806AD3C}"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53ED06-EBDA-A939-7985-A21A836FD221}"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F3D480-23D4-49A3-AD35-5397187E323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8623FE-F585-3E3F-D019-A1C98F8E24D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871751-0BAB-EDD8-4839-91EC26A42493}"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87741B-D2AB-48C1-A8BC-35F78453A766}"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78767F-9F42-4191-DC04-F592E0354078}"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DF2CF9-E4AD-770D-23A3-5983515F38EB}"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1B33F8-724A-BA9C-1646-DAAF5DA235F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15FFFB-00D4-A533-E006-2AA5FC1A5D23}"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04EBF8-26FA-23B6-3F87-CA40F3E4D35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09E8D78-98AC-DEBD-3D9E-10EA0FFE9200}"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685800" y="1594485"/>
            <a:ext cx="7772400" cy="1080135"/>
          </a:xfrm>
          <a:prstGeom prst="rect">
            <a:avLst/>
          </a:prstGeom>
        </p:spPr>
        <p:txBody>
          <a:bodyPr wrap="square" lIns="0" tIns="0" rIns="0" bIns="0">
            <a:spAutoFit/>
          </a:bodyPr>
          <a:lstStyle>
            <a:lvl1pPr>
              <a:defRPr sz="3200" b="1" i="0">
                <a:solidFill>
                  <a:srgbClr val="EF6B00"/>
                </a:solidFill>
                <a:latin typeface="Liberation Sans Narrow"/>
                <a:cs typeface="Liberation Sans Narrow"/>
              </a:defRPr>
            </a:lvl1pPr>
          </a:lstStyle>
          <a:p>
            <a:pPr>
              <a:defRPr/>
            </a:pPr>
            <a:endParaRPr/>
          </a:p>
        </p:txBody>
      </p:sp>
      <p:sp>
        <p:nvSpPr>
          <p:cNvPr id="3" name="Holder 3"/>
          <p:cNvSpPr>
            <a:spLocks noGrp="1"/>
          </p:cNvSpPr>
          <p:nvPr>
            <p:ph type="subTitle" idx="4"/>
          </p:nvPr>
        </p:nvSpPr>
        <p:spPr bwMode="auto">
          <a:xfrm>
            <a:off x="1371600" y="2880360"/>
            <a:ext cx="6400800" cy="1285875"/>
          </a:xfrm>
          <a:prstGeom prst="rect">
            <a:avLst/>
          </a:prstGeom>
        </p:spPr>
        <p:txBody>
          <a:bodyPr wrap="square" lIns="0" tIns="0" rIns="0" bIns="0">
            <a:spAutoFit/>
          </a:bodyPr>
          <a:lstStyle>
            <a:lvl1pPr>
              <a:defRPr b="0" i="0">
                <a:solidFill>
                  <a:schemeClr val="tx1"/>
                </a:solidFill>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 userDrawn="1">
  <p:cSld name="Title and Content">
    <p:bg>
      <p:bgPr shadeToTitle="0">
        <a:solidFill>
          <a:schemeClr val="bg1"/>
        </a:solidFill>
      </p:bgPr>
    </p:bg>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3200" b="1" i="0">
                <a:solidFill>
                  <a:srgbClr val="EF6B00"/>
                </a:solidFill>
                <a:latin typeface="Liberation Sans Narrow"/>
                <a:cs typeface="Liberation Sans Narrow"/>
              </a:defRPr>
            </a:lvl1pPr>
          </a:lstStyle>
          <a:p>
            <a:pPr>
              <a:defRPr/>
            </a:pPr>
            <a:endParaRPr/>
          </a:p>
        </p:txBody>
      </p:sp>
      <p:sp>
        <p:nvSpPr>
          <p:cNvPr id="3" name="Holder 3"/>
          <p:cNvSpPr>
            <a:spLocks noGrp="1"/>
          </p:cNvSpPr>
          <p:nvPr>
            <p:ph type="body" idx="1"/>
          </p:nvPr>
        </p:nvSpPr>
        <p:spPr bwMode="auto"/>
        <p:txBody>
          <a:bodyPr lIns="0" tIns="0" rIns="0" bIns="0"/>
          <a:lstStyle>
            <a:lvl1pPr>
              <a:defRPr b="0" i="0">
                <a:solidFill>
                  <a:schemeClr val="tx1"/>
                </a:solidFill>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3200" b="1" i="0">
                <a:solidFill>
                  <a:srgbClr val="EF6B00"/>
                </a:solidFill>
                <a:latin typeface="Liberation Sans Narrow"/>
                <a:cs typeface="Liberation Sans Narrow"/>
              </a:defRPr>
            </a:lvl1pPr>
          </a:lstStyle>
          <a:p>
            <a:pPr>
              <a:defRPr/>
            </a:pPr>
            <a:endParaRPr/>
          </a:p>
        </p:txBody>
      </p:sp>
      <p:sp>
        <p:nvSpPr>
          <p:cNvPr id="3" name="Holder 3"/>
          <p:cNvSpPr>
            <a:spLocks noGrp="1"/>
          </p:cNvSpPr>
          <p:nvPr>
            <p:ph sz="half" idx="2"/>
          </p:nvPr>
        </p:nvSpPr>
        <p:spPr bwMode="auto">
          <a:xfrm>
            <a:off x="457200" y="1183005"/>
            <a:ext cx="3977640" cy="33947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4709160" y="1183005"/>
            <a:ext cx="3977640" cy="33947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3200" b="1" i="0">
                <a:solidFill>
                  <a:srgbClr val="EF6B00"/>
                </a:solidFill>
                <a:latin typeface="Liberation Sans Narrow"/>
                <a:cs typeface="Liberation Sans Narrow"/>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 userDrawn="1">
  <p:cSld name="Blank">
    <p:bg>
      <p:bgPr shadeToTitle="0">
        <a:solidFill>
          <a:schemeClr val="bg1"/>
        </a:solidFill>
      </p:bgPr>
    </p:bg>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6" name="bg object 16"/>
          <p:cNvSpPr/>
          <p:nvPr/>
        </p:nvSpPr>
        <p:spPr bwMode="auto">
          <a:xfrm>
            <a:off x="-74" y="5045689"/>
            <a:ext cx="9144000" cy="98425"/>
          </a:xfrm>
          <a:custGeom>
            <a:avLst/>
            <a:gdLst/>
            <a:ahLst/>
            <a:cxnLst/>
            <a:rect l="l" t="t" r="r" b="b"/>
            <a:pathLst>
              <a:path w="9144000" h="98425" fill="norm" stroke="1" extrusionOk="0">
                <a:moveTo>
                  <a:pt x="9143981" y="97799"/>
                </a:moveTo>
                <a:lnTo>
                  <a:pt x="0" y="97799"/>
                </a:lnTo>
                <a:lnTo>
                  <a:pt x="0" y="0"/>
                </a:lnTo>
                <a:lnTo>
                  <a:pt x="9143981" y="0"/>
                </a:lnTo>
                <a:lnTo>
                  <a:pt x="9143981" y="97799"/>
                </a:lnTo>
                <a:close/>
              </a:path>
            </a:pathLst>
          </a:custGeom>
          <a:solidFill>
            <a:srgbClr val="4DB6AC"/>
          </a:solidFill>
        </p:spPr>
        <p:txBody>
          <a:bodyPr wrap="square" lIns="0" tIns="0" rIns="0" bIns="0" rtlCol="0"/>
          <a:lstStyle/>
          <a:p>
            <a:pPr>
              <a:defRPr/>
            </a:pPr>
            <a:endParaRPr/>
          </a:p>
        </p:txBody>
      </p:sp>
      <p:sp>
        <p:nvSpPr>
          <p:cNvPr id="2" name="Holder 2"/>
          <p:cNvSpPr>
            <a:spLocks noGrp="1"/>
          </p:cNvSpPr>
          <p:nvPr>
            <p:ph type="title"/>
          </p:nvPr>
        </p:nvSpPr>
        <p:spPr bwMode="auto">
          <a:xfrm>
            <a:off x="384724" y="206156"/>
            <a:ext cx="7234263" cy="873313"/>
          </a:xfrm>
          <a:prstGeom prst="rect">
            <a:avLst/>
          </a:prstGeom>
        </p:spPr>
        <p:txBody>
          <a:bodyPr wrap="square" lIns="0" tIns="0" rIns="0" bIns="0">
            <a:spAutoFit/>
          </a:bodyPr>
          <a:lstStyle>
            <a:lvl1pPr>
              <a:defRPr sz="3200" b="1" i="0">
                <a:solidFill>
                  <a:srgbClr val="EF6B00"/>
                </a:solidFill>
                <a:latin typeface="Liberation Sans Narrow"/>
                <a:cs typeface="Liberation Sans Narrow"/>
              </a:defRPr>
            </a:lvl1pPr>
          </a:lstStyle>
          <a:p>
            <a:pPr>
              <a:defRPr/>
            </a:pPr>
            <a:endParaRPr/>
          </a:p>
        </p:txBody>
      </p:sp>
      <p:sp>
        <p:nvSpPr>
          <p:cNvPr id="3" name="Holder 3"/>
          <p:cNvSpPr>
            <a:spLocks noGrp="1"/>
          </p:cNvSpPr>
          <p:nvPr>
            <p:ph type="body" idx="1"/>
          </p:nvPr>
        </p:nvSpPr>
        <p:spPr bwMode="auto">
          <a:xfrm>
            <a:off x="268836" y="1364068"/>
            <a:ext cx="8308340" cy="2830829"/>
          </a:xfrm>
          <a:prstGeom prst="rect">
            <a:avLst/>
          </a:prstGeom>
        </p:spPr>
        <p:txBody>
          <a:bodyPr wrap="square" lIns="0" tIns="0" rIns="0" bIns="0">
            <a:spAutoFit/>
          </a:bodyPr>
          <a:lstStyle>
            <a:lvl1pPr>
              <a:defRPr b="0" i="0">
                <a:solidFill>
                  <a:schemeClr val="tx1"/>
                </a:solidFill>
              </a:defRPr>
            </a:lvl1pPr>
          </a:lstStyle>
          <a:p>
            <a:pPr>
              <a:defRPr/>
            </a:pPr>
            <a:endParaRPr/>
          </a:p>
        </p:txBody>
      </p:sp>
      <p:sp>
        <p:nvSpPr>
          <p:cNvPr id="4" name="Holder 4"/>
          <p:cNvSpPr>
            <a:spLocks noGrp="1"/>
          </p:cNvSpPr>
          <p:nvPr>
            <p:ph type="ftr" sz="quarter" idx="5"/>
          </p:nvPr>
        </p:nvSpPr>
        <p:spPr bwMode="auto">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11/13/2024</a:t>
            </a:fld>
            <a:endParaRPr lang="en-US"/>
          </a:p>
        </p:txBody>
      </p:sp>
      <p:sp>
        <p:nvSpPr>
          <p:cNvPr id="6" name="Holder 6"/>
          <p:cNvSpPr>
            <a:spLocks noGrp="1"/>
          </p:cNvSpPr>
          <p:nvPr>
            <p:ph type="sldNum" sz="quarter" idx="7"/>
          </p:nvPr>
        </p:nvSpPr>
        <p:spPr bwMode="auto">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microsoft.com/office/2007/relationships/media" Target="../media/media1.mp4"/><Relationship Id="rId5" Type="http://schemas.openxmlformats.org/officeDocument/2006/relationships/video" Target="../media/media1.mp4" /></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7007711" y="3176893"/>
            <a:ext cx="562610" cy="0"/>
          </a:xfrm>
          <a:custGeom>
            <a:avLst/>
            <a:gdLst/>
            <a:ahLst/>
            <a:cxnLst/>
            <a:rect l="l" t="t" r="r" b="b"/>
            <a:pathLst>
              <a:path w="562609" fill="norm" stroke="1" extrusionOk="0">
                <a:moveTo>
                  <a:pt x="0" y="0"/>
                </a:moveTo>
                <a:lnTo>
                  <a:pt x="562198" y="0"/>
                </a:lnTo>
              </a:path>
            </a:pathLst>
          </a:custGeom>
          <a:ln w="76199">
            <a:solidFill>
              <a:srgbClr val="B3A77C"/>
            </a:solidFill>
          </a:ln>
        </p:spPr>
        <p:txBody>
          <a:bodyPr wrap="square" lIns="0" tIns="0" rIns="0" bIns="0" rtlCol="0"/>
          <a:lstStyle/>
          <a:p>
            <a:pPr>
              <a:defRPr/>
            </a:pPr>
            <a:endParaRPr/>
          </a:p>
        </p:txBody>
      </p:sp>
      <p:sp>
        <p:nvSpPr>
          <p:cNvPr id="3" name="object 3"/>
          <p:cNvSpPr/>
          <p:nvPr/>
        </p:nvSpPr>
        <p:spPr bwMode="auto">
          <a:xfrm>
            <a:off x="1575031" y="3158243"/>
            <a:ext cx="562610" cy="0"/>
          </a:xfrm>
          <a:custGeom>
            <a:avLst/>
            <a:gdLst/>
            <a:ahLst/>
            <a:cxnLst/>
            <a:rect l="l" t="t" r="r" b="b"/>
            <a:pathLst>
              <a:path w="562610" fill="norm" stroke="1" extrusionOk="0">
                <a:moveTo>
                  <a:pt x="0" y="0"/>
                </a:moveTo>
                <a:lnTo>
                  <a:pt x="562198" y="0"/>
                </a:lnTo>
              </a:path>
            </a:pathLst>
          </a:custGeom>
          <a:ln w="76199">
            <a:solidFill>
              <a:srgbClr val="B3A77C"/>
            </a:solidFill>
          </a:ln>
        </p:spPr>
        <p:txBody>
          <a:bodyPr wrap="square" lIns="0" tIns="0" rIns="0" bIns="0" rtlCol="0"/>
          <a:lstStyle/>
          <a:p>
            <a:pPr>
              <a:defRPr/>
            </a:pPr>
            <a:endParaRPr/>
          </a:p>
        </p:txBody>
      </p:sp>
      <p:sp>
        <p:nvSpPr>
          <p:cNvPr id="4" name="object 4"/>
          <p:cNvSpPr/>
          <p:nvPr/>
        </p:nvSpPr>
        <p:spPr bwMode="auto">
          <a:xfrm>
            <a:off x="1004142" y="1022022"/>
            <a:ext cx="7136764" cy="0"/>
          </a:xfrm>
          <a:custGeom>
            <a:avLst/>
            <a:gdLst/>
            <a:ahLst/>
            <a:cxnLst/>
            <a:rect l="l" t="t" r="r" b="b"/>
            <a:pathLst>
              <a:path w="7136765" fill="norm" stroke="1" extrusionOk="0">
                <a:moveTo>
                  <a:pt x="7136640" y="0"/>
                </a:moveTo>
                <a:lnTo>
                  <a:pt x="0" y="0"/>
                </a:lnTo>
              </a:path>
            </a:pathLst>
          </a:custGeom>
          <a:ln w="76199">
            <a:solidFill>
              <a:srgbClr val="4DB6AC"/>
            </a:solidFill>
          </a:ln>
        </p:spPr>
        <p:txBody>
          <a:bodyPr wrap="square" lIns="0" tIns="0" rIns="0" bIns="0" rtlCol="0"/>
          <a:lstStyle/>
          <a:p>
            <a:pPr>
              <a:defRPr/>
            </a:pPr>
            <a:endParaRPr/>
          </a:p>
        </p:txBody>
      </p:sp>
      <p:sp>
        <p:nvSpPr>
          <p:cNvPr id="5" name="object 5"/>
          <p:cNvSpPr/>
          <p:nvPr/>
        </p:nvSpPr>
        <p:spPr bwMode="auto">
          <a:xfrm>
            <a:off x="1004142" y="1174422"/>
            <a:ext cx="7136764" cy="0"/>
          </a:xfrm>
          <a:custGeom>
            <a:avLst/>
            <a:gdLst/>
            <a:ahLst/>
            <a:cxnLst/>
            <a:rect l="l" t="t" r="r" b="b"/>
            <a:pathLst>
              <a:path w="7136765" fill="norm" stroke="1" extrusionOk="0">
                <a:moveTo>
                  <a:pt x="7136640" y="0"/>
                </a:moveTo>
                <a:lnTo>
                  <a:pt x="0" y="0"/>
                </a:lnTo>
              </a:path>
            </a:pathLst>
          </a:custGeom>
          <a:ln w="9524">
            <a:solidFill>
              <a:srgbClr val="4DB6AC"/>
            </a:solidFill>
          </a:ln>
        </p:spPr>
        <p:txBody>
          <a:bodyPr wrap="square" lIns="0" tIns="0" rIns="0" bIns="0" rtlCol="0"/>
          <a:lstStyle/>
          <a:p>
            <a:pPr>
              <a:defRPr/>
            </a:pPr>
            <a:endParaRPr/>
          </a:p>
        </p:txBody>
      </p:sp>
      <p:sp>
        <p:nvSpPr>
          <p:cNvPr id="6" name="object 6"/>
          <p:cNvSpPr/>
          <p:nvPr/>
        </p:nvSpPr>
        <p:spPr bwMode="auto">
          <a:xfrm>
            <a:off x="1004148" y="4121491"/>
            <a:ext cx="7136764" cy="0"/>
          </a:xfrm>
          <a:custGeom>
            <a:avLst/>
            <a:gdLst/>
            <a:ahLst/>
            <a:cxnLst/>
            <a:rect l="l" t="t" r="r" b="b"/>
            <a:pathLst>
              <a:path w="7136765" fill="norm" stroke="1" extrusionOk="0">
                <a:moveTo>
                  <a:pt x="0" y="0"/>
                </a:moveTo>
                <a:lnTo>
                  <a:pt x="7136660" y="0"/>
                </a:lnTo>
              </a:path>
            </a:pathLst>
          </a:custGeom>
          <a:ln w="76199">
            <a:solidFill>
              <a:srgbClr val="4DB6AC"/>
            </a:solidFill>
          </a:ln>
        </p:spPr>
        <p:txBody>
          <a:bodyPr wrap="square" lIns="0" tIns="0" rIns="0" bIns="0" rtlCol="0"/>
          <a:lstStyle/>
          <a:p>
            <a:pPr>
              <a:defRPr/>
            </a:pPr>
            <a:endParaRPr/>
          </a:p>
        </p:txBody>
      </p:sp>
      <p:sp>
        <p:nvSpPr>
          <p:cNvPr id="7" name="object 7"/>
          <p:cNvSpPr/>
          <p:nvPr/>
        </p:nvSpPr>
        <p:spPr bwMode="auto">
          <a:xfrm>
            <a:off x="1004148" y="3969091"/>
            <a:ext cx="7136764" cy="0"/>
          </a:xfrm>
          <a:custGeom>
            <a:avLst/>
            <a:gdLst/>
            <a:ahLst/>
            <a:cxnLst/>
            <a:rect l="l" t="t" r="r" b="b"/>
            <a:pathLst>
              <a:path w="7136765" fill="norm" stroke="1" extrusionOk="0">
                <a:moveTo>
                  <a:pt x="0" y="0"/>
                </a:moveTo>
                <a:lnTo>
                  <a:pt x="7136660" y="0"/>
                </a:lnTo>
              </a:path>
            </a:pathLst>
          </a:custGeom>
          <a:ln w="9524">
            <a:solidFill>
              <a:srgbClr val="4DB6AC"/>
            </a:solidFill>
          </a:ln>
        </p:spPr>
        <p:txBody>
          <a:bodyPr wrap="square" lIns="0" tIns="0" rIns="0" bIns="0" rtlCol="0"/>
          <a:lstStyle/>
          <a:p>
            <a:pPr>
              <a:defRPr/>
            </a:pPr>
            <a:endParaRPr/>
          </a:p>
        </p:txBody>
      </p:sp>
      <p:sp>
        <p:nvSpPr>
          <p:cNvPr id="8" name="object 8"/>
          <p:cNvSpPr txBox="1"/>
          <p:nvPr/>
        </p:nvSpPr>
        <p:spPr bwMode="auto">
          <a:xfrm>
            <a:off x="2905535" y="1227074"/>
            <a:ext cx="3115945" cy="1236236"/>
          </a:xfrm>
          <a:prstGeom prst="rect">
            <a:avLst/>
          </a:prstGeom>
        </p:spPr>
        <p:txBody>
          <a:bodyPr vert="horz" wrap="square" lIns="0" tIns="12700" rIns="0" bIns="0" rtlCol="0">
            <a:spAutoFit/>
          </a:bodyPr>
          <a:lstStyle/>
          <a:p>
            <a:pPr algn="ctr">
              <a:lnSpc>
                <a:spcPct val="100000"/>
              </a:lnSpc>
              <a:spcBef>
                <a:spcPts val="100"/>
              </a:spcBef>
              <a:defRPr/>
            </a:pPr>
            <a:r>
              <a:rPr sz="1900" b="1">
                <a:latin typeface="Georgia"/>
                <a:cs typeface="Georgia"/>
              </a:rPr>
              <a:t>IOT</a:t>
            </a:r>
            <a:r>
              <a:rPr sz="1900" b="1" spc="-85">
                <a:latin typeface="Georgia"/>
                <a:cs typeface="Georgia"/>
              </a:rPr>
              <a:t> </a:t>
            </a:r>
            <a:r>
              <a:rPr sz="1900" b="1">
                <a:latin typeface="Georgia"/>
                <a:cs typeface="Georgia"/>
              </a:rPr>
              <a:t>Enabled</a:t>
            </a:r>
            <a:r>
              <a:rPr sz="1900" b="1" spc="-85">
                <a:latin typeface="Georgia"/>
                <a:cs typeface="Georgia"/>
              </a:rPr>
              <a:t> </a:t>
            </a:r>
            <a:r>
              <a:rPr sz="1900" b="1" spc="-10">
                <a:latin typeface="Georgia"/>
                <a:cs typeface="Georgia"/>
              </a:rPr>
              <a:t>Prototyping</a:t>
            </a:r>
            <a:endParaRPr sz="1900">
              <a:latin typeface="Georgia"/>
              <a:cs typeface="Georgia"/>
            </a:endParaRPr>
          </a:p>
          <a:p>
            <a:pPr marL="635" algn="ctr">
              <a:lnSpc>
                <a:spcPct val="100000"/>
              </a:lnSpc>
              <a:spcBef>
                <a:spcPts val="55"/>
              </a:spcBef>
              <a:defRPr/>
            </a:pPr>
            <a:r>
              <a:rPr sz="1500">
                <a:latin typeface="Georgia"/>
                <a:cs typeface="Georgia"/>
              </a:rPr>
              <a:t>Subject</a:t>
            </a:r>
            <a:r>
              <a:rPr sz="1500" spc="90">
                <a:latin typeface="Georgia"/>
                <a:cs typeface="Georgia"/>
              </a:rPr>
              <a:t> </a:t>
            </a:r>
            <a:r>
              <a:rPr sz="1500">
                <a:latin typeface="Georgia"/>
                <a:cs typeface="Georgia"/>
              </a:rPr>
              <a:t>Code:</a:t>
            </a:r>
            <a:r>
              <a:rPr sz="1500" spc="90">
                <a:latin typeface="Georgia"/>
                <a:cs typeface="Georgia"/>
              </a:rPr>
              <a:t> </a:t>
            </a:r>
            <a:r>
              <a:rPr sz="1500" spc="-10">
                <a:latin typeface="Georgia"/>
                <a:cs typeface="Georgia"/>
              </a:rPr>
              <a:t>22IEP38</a:t>
            </a:r>
            <a:endParaRPr lang="en-IN" sz="1500" spc="-10">
              <a:latin typeface="Georgia"/>
              <a:cs typeface="Georgia"/>
            </a:endParaRPr>
          </a:p>
          <a:p>
            <a:pPr marL="635" algn="ctr">
              <a:lnSpc>
                <a:spcPct val="100000"/>
              </a:lnSpc>
              <a:spcBef>
                <a:spcPts val="55"/>
              </a:spcBef>
              <a:defRPr/>
            </a:pPr>
            <a:endParaRPr lang="en-IN" sz="1500" spc="-10">
              <a:solidFill>
                <a:srgbClr val="F7AC2A"/>
              </a:solidFill>
              <a:latin typeface="Georgia"/>
              <a:cs typeface="Arial"/>
            </a:endParaRPr>
          </a:p>
          <a:p>
            <a:pPr marL="635" algn="ctr">
              <a:lnSpc>
                <a:spcPct val="100000"/>
              </a:lnSpc>
              <a:spcBef>
                <a:spcPts val="55"/>
              </a:spcBef>
              <a:defRPr/>
            </a:pPr>
            <a:r>
              <a:rPr lang="en-IN" sz="2800" b="1" i="1" spc="-10">
                <a:solidFill>
                  <a:srgbClr val="F7AC2A"/>
                </a:solidFill>
                <a:latin typeface="Arial"/>
                <a:cs typeface="Arial"/>
              </a:rPr>
              <a:t>Waste Segregator</a:t>
            </a:r>
            <a:endParaRPr lang="en-IN" sz="2800" b="1" i="1">
              <a:latin typeface="Arial"/>
              <a:cs typeface="Arial"/>
            </a:endParaRPr>
          </a:p>
        </p:txBody>
      </p:sp>
      <p:pic>
        <p:nvPicPr>
          <p:cNvPr id="9" name="object 9"/>
          <p:cNvPicPr/>
          <p:nvPr/>
        </p:nvPicPr>
        <p:blipFill>
          <a:blip r:embed="rId3"/>
          <a:stretch/>
        </p:blipFill>
        <p:spPr bwMode="auto">
          <a:xfrm>
            <a:off x="78974" y="143807"/>
            <a:ext cx="1292625" cy="1208743"/>
          </a:xfrm>
          <a:prstGeom prst="rect">
            <a:avLst/>
          </a:prstGeom>
        </p:spPr>
      </p:pic>
      <p:sp>
        <p:nvSpPr>
          <p:cNvPr id="10" name="object 10"/>
          <p:cNvSpPr txBox="1">
            <a:spLocks noGrp="1"/>
          </p:cNvSpPr>
          <p:nvPr>
            <p:ph type="title"/>
          </p:nvPr>
        </p:nvSpPr>
        <p:spPr bwMode="auto">
          <a:prstGeom prst="rect">
            <a:avLst/>
          </a:prstGeom>
        </p:spPr>
        <p:txBody>
          <a:bodyPr vert="horz" wrap="square" lIns="0" tIns="12700" rIns="0" bIns="0" rtlCol="0">
            <a:spAutoFit/>
          </a:bodyPr>
          <a:lstStyle/>
          <a:p>
            <a:pPr marL="1141095" algn="ctr">
              <a:lnSpc>
                <a:spcPct val="100000"/>
              </a:lnSpc>
              <a:spcBef>
                <a:spcPts val="100"/>
              </a:spcBef>
              <a:defRPr/>
            </a:pPr>
            <a:r>
              <a:rPr sz="2100">
                <a:solidFill>
                  <a:srgbClr val="001F60"/>
                </a:solidFill>
                <a:latin typeface="Bookman Uralic"/>
                <a:cs typeface="Bookman Uralic"/>
              </a:rPr>
              <a:t>St</a:t>
            </a:r>
            <a:r>
              <a:rPr sz="2100" spc="-40">
                <a:solidFill>
                  <a:srgbClr val="001F60"/>
                </a:solidFill>
                <a:latin typeface="Bookman Uralic"/>
                <a:cs typeface="Bookman Uralic"/>
              </a:rPr>
              <a:t> </a:t>
            </a:r>
            <a:r>
              <a:rPr sz="2100">
                <a:solidFill>
                  <a:srgbClr val="001F60"/>
                </a:solidFill>
                <a:latin typeface="Bookman Uralic"/>
                <a:cs typeface="Bookman Uralic"/>
              </a:rPr>
              <a:t>Joseph</a:t>
            </a:r>
            <a:r>
              <a:rPr sz="2100" spc="-25">
                <a:solidFill>
                  <a:srgbClr val="001F60"/>
                </a:solidFill>
                <a:latin typeface="Bookman Uralic"/>
                <a:cs typeface="Bookman Uralic"/>
              </a:rPr>
              <a:t> </a:t>
            </a:r>
            <a:r>
              <a:rPr sz="2100">
                <a:solidFill>
                  <a:srgbClr val="001F60"/>
                </a:solidFill>
                <a:latin typeface="Bookman Uralic"/>
                <a:cs typeface="Bookman Uralic"/>
              </a:rPr>
              <a:t>Engineering</a:t>
            </a:r>
            <a:r>
              <a:rPr sz="2100" spc="-30">
                <a:solidFill>
                  <a:srgbClr val="001F60"/>
                </a:solidFill>
                <a:latin typeface="Bookman Uralic"/>
                <a:cs typeface="Bookman Uralic"/>
              </a:rPr>
              <a:t> </a:t>
            </a:r>
            <a:r>
              <a:rPr sz="2100">
                <a:solidFill>
                  <a:srgbClr val="001F60"/>
                </a:solidFill>
                <a:latin typeface="Bookman Uralic"/>
                <a:cs typeface="Bookman Uralic"/>
              </a:rPr>
              <a:t>College</a:t>
            </a:r>
            <a:r>
              <a:rPr sz="2100" spc="-25">
                <a:solidFill>
                  <a:srgbClr val="001F60"/>
                </a:solidFill>
                <a:latin typeface="Bookman Uralic"/>
                <a:cs typeface="Bookman Uralic"/>
              </a:rPr>
              <a:t> </a:t>
            </a:r>
            <a:r>
              <a:rPr sz="2100">
                <a:solidFill>
                  <a:srgbClr val="001F60"/>
                </a:solidFill>
                <a:latin typeface="Bookman Uralic"/>
                <a:cs typeface="Bookman Uralic"/>
              </a:rPr>
              <a:t>–</a:t>
            </a:r>
            <a:r>
              <a:rPr sz="2100" spc="-25">
                <a:solidFill>
                  <a:srgbClr val="001F60"/>
                </a:solidFill>
                <a:latin typeface="Bookman Uralic"/>
                <a:cs typeface="Bookman Uralic"/>
              </a:rPr>
              <a:t> </a:t>
            </a:r>
            <a:r>
              <a:rPr sz="2100" spc="-10">
                <a:solidFill>
                  <a:srgbClr val="001F60"/>
                </a:solidFill>
                <a:latin typeface="Bookman Uralic"/>
                <a:cs typeface="Bookman Uralic"/>
              </a:rPr>
              <a:t>Mangaluru</a:t>
            </a:r>
            <a:r>
              <a:rPr sz="1500" b="0" spc="-10">
                <a:solidFill>
                  <a:srgbClr val="000000"/>
                </a:solidFill>
                <a:latin typeface="DejaVu Sans"/>
                <a:cs typeface="DejaVu Sans"/>
              </a:rPr>
              <a:t>.</a:t>
            </a:r>
            <a:endParaRPr sz="1500">
              <a:latin typeface="DejaVu Sans"/>
              <a:cs typeface="DejaVu Sans"/>
            </a:endParaRPr>
          </a:p>
          <a:p>
            <a:pPr marL="1141095" algn="ctr">
              <a:lnSpc>
                <a:spcPct val="100000"/>
              </a:lnSpc>
              <a:spcBef>
                <a:spcPts val="20"/>
              </a:spcBef>
              <a:defRPr/>
            </a:pPr>
            <a:r>
              <a:rPr sz="1500">
                <a:solidFill>
                  <a:srgbClr val="000000"/>
                </a:solidFill>
                <a:latin typeface="Bookman Uralic"/>
                <a:cs typeface="Bookman Uralic"/>
              </a:rPr>
              <a:t>An</a:t>
            </a:r>
            <a:r>
              <a:rPr sz="1500" spc="-10">
                <a:solidFill>
                  <a:srgbClr val="000000"/>
                </a:solidFill>
                <a:latin typeface="Bookman Uralic"/>
                <a:cs typeface="Bookman Uralic"/>
              </a:rPr>
              <a:t> </a:t>
            </a:r>
            <a:r>
              <a:rPr sz="1500">
                <a:solidFill>
                  <a:srgbClr val="000000"/>
                </a:solidFill>
                <a:latin typeface="Bookman Uralic"/>
                <a:cs typeface="Bookman Uralic"/>
              </a:rPr>
              <a:t>Autonomous</a:t>
            </a:r>
            <a:r>
              <a:rPr sz="1500" spc="-5">
                <a:solidFill>
                  <a:srgbClr val="000000"/>
                </a:solidFill>
                <a:latin typeface="Bookman Uralic"/>
                <a:cs typeface="Bookman Uralic"/>
              </a:rPr>
              <a:t> </a:t>
            </a:r>
            <a:r>
              <a:rPr sz="1500" spc="-10">
                <a:solidFill>
                  <a:srgbClr val="000000"/>
                </a:solidFill>
                <a:latin typeface="Bookman Uralic"/>
                <a:cs typeface="Bookman Uralic"/>
              </a:rPr>
              <a:t>Institution</a:t>
            </a:r>
            <a:endParaRPr sz="1500">
              <a:latin typeface="Bookman Uralic"/>
              <a:cs typeface="Bookman Uralic"/>
            </a:endParaRPr>
          </a:p>
        </p:txBody>
      </p:sp>
      <p:pic>
        <p:nvPicPr>
          <p:cNvPr id="11" name="object 11"/>
          <p:cNvPicPr/>
          <p:nvPr/>
        </p:nvPicPr>
        <p:blipFill>
          <a:blip r:embed="rId4"/>
          <a:stretch/>
        </p:blipFill>
        <p:spPr bwMode="auto">
          <a:xfrm>
            <a:off x="8001000" y="143808"/>
            <a:ext cx="997281" cy="1083266"/>
          </a:xfrm>
          <a:prstGeom prst="rect">
            <a:avLst/>
          </a:prstGeom>
        </p:spPr>
      </p:pic>
      <p:sp>
        <p:nvSpPr>
          <p:cNvPr id="12" name="object 12"/>
          <p:cNvSpPr txBox="1"/>
          <p:nvPr/>
        </p:nvSpPr>
        <p:spPr bwMode="auto">
          <a:xfrm>
            <a:off x="301237" y="4361707"/>
            <a:ext cx="2047239" cy="330200"/>
          </a:xfrm>
          <a:prstGeom prst="rect">
            <a:avLst/>
          </a:prstGeom>
        </p:spPr>
        <p:txBody>
          <a:bodyPr vert="horz" wrap="square" lIns="0" tIns="12700" rIns="0" bIns="0" rtlCol="0">
            <a:spAutoFit/>
          </a:bodyPr>
          <a:lstStyle/>
          <a:p>
            <a:pPr marL="38100">
              <a:lnSpc>
                <a:spcPct val="100000"/>
              </a:lnSpc>
              <a:spcBef>
                <a:spcPts val="100"/>
              </a:spcBef>
              <a:tabLst>
                <a:tab pos="1474470" algn="l"/>
              </a:tabLst>
              <a:defRPr/>
            </a:pPr>
            <a:r>
              <a:rPr sz="2000" spc="-55">
                <a:solidFill>
                  <a:srgbClr val="4985E8"/>
                </a:solidFill>
                <a:latin typeface="Verdana"/>
                <a:cs typeface="Verdana"/>
              </a:rPr>
              <a:t>CLASS-</a:t>
            </a:r>
            <a:r>
              <a:rPr sz="2000" spc="-120">
                <a:solidFill>
                  <a:srgbClr val="4985E8"/>
                </a:solidFill>
                <a:latin typeface="Verdana"/>
                <a:cs typeface="Verdana"/>
              </a:rPr>
              <a:t> </a:t>
            </a:r>
            <a:r>
              <a:rPr sz="2000" spc="-25">
                <a:solidFill>
                  <a:srgbClr val="4985E8"/>
                </a:solidFill>
                <a:latin typeface="Verdana"/>
                <a:cs typeface="Verdana"/>
              </a:rPr>
              <a:t>3</a:t>
            </a:r>
            <a:r>
              <a:rPr sz="1950" spc="-37" baseline="30000">
                <a:solidFill>
                  <a:srgbClr val="4985E8"/>
                </a:solidFill>
                <a:latin typeface="Verdana"/>
                <a:cs typeface="Verdana"/>
              </a:rPr>
              <a:t>rd</a:t>
            </a:r>
            <a:r>
              <a:rPr sz="1950" baseline="30000">
                <a:solidFill>
                  <a:srgbClr val="4985E8"/>
                </a:solidFill>
                <a:latin typeface="Verdana"/>
                <a:cs typeface="Verdana"/>
              </a:rPr>
              <a:t>	</a:t>
            </a:r>
            <a:r>
              <a:rPr sz="2000" spc="-25">
                <a:solidFill>
                  <a:srgbClr val="4985E8"/>
                </a:solidFill>
                <a:latin typeface="Verdana"/>
                <a:cs typeface="Verdana"/>
              </a:rPr>
              <a:t>SEM</a:t>
            </a:r>
            <a:endParaRPr sz="2000">
              <a:latin typeface="Verdana"/>
              <a:cs typeface="Verdana"/>
            </a:endParaRPr>
          </a:p>
        </p:txBody>
      </p:sp>
      <p:sp>
        <p:nvSpPr>
          <p:cNvPr id="13" name="object 13"/>
          <p:cNvSpPr txBox="1"/>
          <p:nvPr/>
        </p:nvSpPr>
        <p:spPr bwMode="auto">
          <a:xfrm>
            <a:off x="2550720" y="4361707"/>
            <a:ext cx="5831280" cy="320600"/>
          </a:xfrm>
          <a:prstGeom prst="rect">
            <a:avLst/>
          </a:prstGeom>
        </p:spPr>
        <p:txBody>
          <a:bodyPr vert="horz" wrap="square" lIns="0" tIns="12700" rIns="0" bIns="0" rtlCol="0">
            <a:spAutoFit/>
          </a:bodyPr>
          <a:lstStyle/>
          <a:p>
            <a:pPr marL="12700">
              <a:lnSpc>
                <a:spcPct val="100000"/>
              </a:lnSpc>
              <a:spcBef>
                <a:spcPts val="100"/>
              </a:spcBef>
              <a:tabLst>
                <a:tab pos="1383665" algn="l"/>
              </a:tabLst>
              <a:defRPr/>
            </a:pPr>
            <a:r>
              <a:rPr lang="en-IN" sz="2000" spc="-10">
                <a:solidFill>
                  <a:srgbClr val="4985E8"/>
                </a:solidFill>
                <a:latin typeface="Verdana"/>
                <a:cs typeface="Verdana"/>
              </a:rPr>
              <a:t>         SECTION: I             </a:t>
            </a:r>
            <a:r>
              <a:rPr lang="en-IN" sz="2000">
                <a:solidFill>
                  <a:srgbClr val="4985E8"/>
                </a:solidFill>
                <a:latin typeface="Verdana"/>
                <a:cs typeface="Verdana"/>
              </a:rPr>
              <a:t>	</a:t>
            </a:r>
            <a:r>
              <a:rPr lang="en-IN" sz="2000" spc="-50">
                <a:solidFill>
                  <a:srgbClr val="4985E8"/>
                </a:solidFill>
                <a:latin typeface="Verdana"/>
                <a:cs typeface="Verdana"/>
              </a:rPr>
              <a:t>BRANCH:CSBS</a:t>
            </a:r>
            <a:endParaRPr lang="en-IN" sz="2000">
              <a:latin typeface="Verdana"/>
              <a:cs typeface="Verdana"/>
            </a:endParaRPr>
          </a:p>
        </p:txBody>
      </p:sp>
      <p:sp>
        <p:nvSpPr>
          <p:cNvPr id="14" name="object 14"/>
          <p:cNvSpPr txBox="1"/>
          <p:nvPr/>
        </p:nvSpPr>
        <p:spPr bwMode="auto">
          <a:xfrm flipH="0" flipV="0">
            <a:off x="3352799" y="2962035"/>
            <a:ext cx="2820838" cy="390249"/>
          </a:xfrm>
          <a:prstGeom prst="rect">
            <a:avLst/>
          </a:prstGeom>
        </p:spPr>
        <p:txBody>
          <a:bodyPr vert="horz" wrap="square" lIns="0" tIns="12699" rIns="0" bIns="0" rtlCol="0">
            <a:spAutoFit/>
          </a:bodyPr>
          <a:lstStyle/>
          <a:p>
            <a:pPr marL="65405">
              <a:lnSpc>
                <a:spcPts val="1435"/>
              </a:lnSpc>
              <a:spcBef>
                <a:spcPts val="100"/>
              </a:spcBef>
              <a:defRPr/>
            </a:pPr>
            <a:r>
              <a:rPr lang="en-IN" sz="1800" i="1">
                <a:solidFill>
                  <a:srgbClr val="00B050"/>
                </a:solidFill>
                <a:latin typeface="Arial"/>
                <a:cs typeface="Arial"/>
              </a:rPr>
              <a:t>    </a:t>
            </a:r>
            <a:r>
              <a:rPr sz="1800" i="1">
                <a:solidFill>
                  <a:srgbClr val="00B050"/>
                </a:solidFill>
                <a:latin typeface="Arial"/>
                <a:cs typeface="Arial"/>
              </a:rPr>
              <a:t>Guided</a:t>
            </a:r>
            <a:r>
              <a:rPr sz="1800" i="1" spc="-30">
                <a:solidFill>
                  <a:srgbClr val="00B050"/>
                </a:solidFill>
                <a:latin typeface="Arial"/>
                <a:cs typeface="Arial"/>
              </a:rPr>
              <a:t> </a:t>
            </a:r>
            <a:r>
              <a:rPr sz="1800" i="1" spc="-25">
                <a:solidFill>
                  <a:srgbClr val="00B050"/>
                </a:solidFill>
                <a:latin typeface="Arial"/>
                <a:cs typeface="Arial"/>
              </a:rPr>
              <a:t>by</a:t>
            </a:r>
            <a:endParaRPr sz="1800" i="1" spc="-25">
              <a:solidFill>
                <a:srgbClr val="00B050"/>
              </a:solidFill>
              <a:latin typeface="Arial"/>
              <a:cs typeface="Arial"/>
            </a:endParaRPr>
          </a:p>
          <a:p>
            <a:pPr marL="65405">
              <a:lnSpc>
                <a:spcPts val="1435"/>
              </a:lnSpc>
              <a:spcBef>
                <a:spcPts val="100"/>
              </a:spcBef>
              <a:defRPr/>
            </a:pPr>
            <a:r>
              <a:rPr lang="en-US" sz="1800" i="1">
                <a:solidFill>
                  <a:srgbClr val="00B050"/>
                </a:solidFill>
              </a:rPr>
              <a:t>JAYASHREE M</a:t>
            </a:r>
            <a:endParaRPr i="1">
              <a:solidFill>
                <a:srgbClr val="00B050"/>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268836" y="209550"/>
            <a:ext cx="8308340" cy="5170646"/>
          </a:xfrm>
        </p:spPr>
        <p:txBody>
          <a:bodyPr/>
          <a:lstStyle/>
          <a:p>
            <a:pPr>
              <a:defRPr/>
            </a:pPr>
            <a:r>
              <a:rPr lang="en-IN" sz="1400"/>
              <a:t>// Check moisture level</a:t>
            </a:r>
            <a:endParaRPr/>
          </a:p>
          <a:p>
            <a:pPr>
              <a:defRPr/>
            </a:pPr>
            <a:r>
              <a:rPr lang="en-IN" sz="1400"/>
              <a:t>    int </a:t>
            </a:r>
            <a:r>
              <a:rPr lang="en-IN" sz="1400"/>
              <a:t>moistureValue</a:t>
            </a:r>
            <a:r>
              <a:rPr lang="en-IN" sz="1400"/>
              <a:t> = </a:t>
            </a:r>
            <a:r>
              <a:rPr lang="en-IN" sz="1400"/>
              <a:t>analogRead</a:t>
            </a:r>
            <a:r>
              <a:rPr lang="en-IN" sz="1400"/>
              <a:t>(SOIL_MOISTURE_PIN);</a:t>
            </a:r>
            <a:endParaRPr/>
          </a:p>
          <a:p>
            <a:pPr>
              <a:defRPr/>
            </a:pPr>
            <a:r>
              <a:rPr lang="en-IN" sz="1400"/>
              <a:t>    </a:t>
            </a:r>
            <a:r>
              <a:rPr lang="en-IN" sz="1400"/>
              <a:t>lcd.clear</a:t>
            </a:r>
            <a:r>
              <a:rPr lang="en-IN" sz="1400"/>
              <a:t>();</a:t>
            </a:r>
            <a:endParaRPr/>
          </a:p>
          <a:p>
            <a:pPr>
              <a:defRPr/>
            </a:pPr>
            <a:r>
              <a:rPr lang="en-IN" sz="1400"/>
              <a:t>    </a:t>
            </a:r>
            <a:r>
              <a:rPr lang="en-IN" sz="1400"/>
              <a:t>lcd.setCursor</a:t>
            </a:r>
            <a:r>
              <a:rPr lang="en-IN" sz="1400"/>
              <a:t>(0, 0);</a:t>
            </a:r>
            <a:endParaRPr/>
          </a:p>
          <a:p>
            <a:pPr>
              <a:defRPr/>
            </a:pPr>
            <a:endParaRPr lang="en-IN" sz="1400"/>
          </a:p>
          <a:p>
            <a:pPr>
              <a:defRPr/>
            </a:pPr>
            <a:r>
              <a:rPr lang="en-IN" sz="1400"/>
              <a:t>    if (</a:t>
            </a:r>
            <a:r>
              <a:rPr lang="en-IN" sz="1400"/>
              <a:t>moistureValue</a:t>
            </a:r>
            <a:r>
              <a:rPr lang="en-IN" sz="1400"/>
              <a:t> &lt;4000) { // Wet waste</a:t>
            </a:r>
            <a:endParaRPr/>
          </a:p>
          <a:p>
            <a:pPr>
              <a:defRPr/>
            </a:pPr>
            <a:r>
              <a:rPr lang="en-IN" sz="1400"/>
              <a:t>      </a:t>
            </a:r>
            <a:r>
              <a:rPr lang="en-IN" sz="1400"/>
              <a:t>servo.write</a:t>
            </a:r>
            <a:r>
              <a:rPr lang="en-IN" sz="1400"/>
              <a:t>(160); // Turn left for wet waste</a:t>
            </a:r>
            <a:endParaRPr/>
          </a:p>
          <a:p>
            <a:pPr>
              <a:defRPr/>
            </a:pPr>
            <a:r>
              <a:rPr lang="en-IN" sz="1400"/>
              <a:t>      </a:t>
            </a:r>
            <a:r>
              <a:rPr lang="en-IN" sz="1400"/>
              <a:t>lcd.print</a:t>
            </a:r>
            <a:r>
              <a:rPr lang="en-IN" sz="1400"/>
              <a:t>("WET");</a:t>
            </a:r>
            <a:endParaRPr/>
          </a:p>
          <a:p>
            <a:pPr>
              <a:defRPr/>
            </a:pPr>
            <a:r>
              <a:rPr lang="en-IN" sz="1400"/>
              <a:t>      </a:t>
            </a:r>
            <a:r>
              <a:rPr lang="en-IN" sz="1400"/>
              <a:t>Serial.println</a:t>
            </a:r>
            <a:r>
              <a:rPr lang="en-IN" sz="1400"/>
              <a:t>(" ==&gt; Wet Waste");</a:t>
            </a:r>
            <a:endParaRPr/>
          </a:p>
          <a:p>
            <a:pPr>
              <a:defRPr/>
            </a:pPr>
            <a:r>
              <a:rPr lang="en-IN" sz="1400"/>
              <a:t>      </a:t>
            </a:r>
            <a:r>
              <a:rPr lang="en-IN" sz="1400"/>
              <a:t>Serial.println</a:t>
            </a:r>
            <a:r>
              <a:rPr lang="en-IN" sz="1400"/>
              <a:t>(</a:t>
            </a:r>
            <a:r>
              <a:rPr lang="en-IN" sz="1400"/>
              <a:t>moistureValue</a:t>
            </a:r>
            <a:r>
              <a:rPr lang="en-IN" sz="1400"/>
              <a:t>); </a:t>
            </a:r>
            <a:endParaRPr/>
          </a:p>
          <a:p>
            <a:pPr>
              <a:defRPr/>
            </a:pPr>
            <a:r>
              <a:rPr lang="en-IN" sz="1400"/>
              <a:t>      // Turn left for wet waste</a:t>
            </a:r>
            <a:endParaRPr/>
          </a:p>
          <a:p>
            <a:pPr>
              <a:defRPr/>
            </a:pPr>
            <a:r>
              <a:rPr lang="en-IN" sz="1400"/>
              <a:t>    } else { // Dry waste</a:t>
            </a:r>
            <a:endParaRPr/>
          </a:p>
          <a:p>
            <a:pPr>
              <a:defRPr/>
            </a:pPr>
            <a:r>
              <a:rPr lang="en-IN" sz="1400"/>
              <a:t>      </a:t>
            </a:r>
            <a:r>
              <a:rPr lang="en-IN" sz="1400"/>
              <a:t>servo.write</a:t>
            </a:r>
            <a:r>
              <a:rPr lang="en-IN" sz="1400"/>
              <a:t>(20);</a:t>
            </a:r>
            <a:endParaRPr/>
          </a:p>
          <a:p>
            <a:pPr>
              <a:defRPr/>
            </a:pPr>
            <a:r>
              <a:rPr lang="en-IN" sz="1400"/>
              <a:t>      </a:t>
            </a:r>
            <a:r>
              <a:rPr lang="en-IN" sz="1400"/>
              <a:t>lcd.print</a:t>
            </a:r>
            <a:r>
              <a:rPr lang="en-IN" sz="1400"/>
              <a:t>("DRY");</a:t>
            </a:r>
            <a:endParaRPr/>
          </a:p>
          <a:p>
            <a:pPr>
              <a:defRPr/>
            </a:pPr>
            <a:r>
              <a:rPr lang="en-IN" sz="1400"/>
              <a:t>      </a:t>
            </a:r>
            <a:r>
              <a:rPr lang="en-IN" sz="1400"/>
              <a:t>Serial.println</a:t>
            </a:r>
            <a:r>
              <a:rPr lang="en-IN" sz="1400"/>
              <a:t>(" ==&gt; Dry Waste");</a:t>
            </a:r>
            <a:endParaRPr/>
          </a:p>
          <a:p>
            <a:pPr>
              <a:defRPr/>
            </a:pPr>
            <a:r>
              <a:rPr lang="en-IN" sz="1400"/>
              <a:t>      </a:t>
            </a:r>
            <a:r>
              <a:rPr lang="en-IN" sz="1400"/>
              <a:t>Serial.println</a:t>
            </a:r>
            <a:r>
              <a:rPr lang="en-IN" sz="1400"/>
              <a:t>(</a:t>
            </a:r>
            <a:r>
              <a:rPr lang="en-IN" sz="1400"/>
              <a:t>moistureValue</a:t>
            </a:r>
            <a:r>
              <a:rPr lang="en-IN" sz="1400"/>
              <a:t>); </a:t>
            </a:r>
            <a:endParaRPr/>
          </a:p>
          <a:p>
            <a:pPr>
              <a:defRPr/>
            </a:pPr>
            <a:r>
              <a:rPr lang="en-IN" sz="1400"/>
              <a:t>       // Turn right for dry waste</a:t>
            </a:r>
            <a:endParaRPr/>
          </a:p>
          <a:p>
            <a:pPr>
              <a:defRPr/>
            </a:pPr>
            <a:r>
              <a:rPr lang="en-IN" sz="1400"/>
              <a:t>    }</a:t>
            </a:r>
            <a:endParaRPr/>
          </a:p>
          <a:p>
            <a:pPr>
              <a:defRPr/>
            </a:pPr>
            <a:endParaRPr lang="en-IN" sz="1400"/>
          </a:p>
          <a:p>
            <a:pPr>
              <a:defRPr/>
            </a:pPr>
            <a:r>
              <a:rPr lang="en-IN" sz="1400"/>
              <a:t>    delay(3000); // Hold servo position</a:t>
            </a:r>
            <a:endParaRPr/>
          </a:p>
          <a:p>
            <a:pPr>
              <a:defRPr/>
            </a:pPr>
            <a:r>
              <a:rPr lang="en-IN" sz="1400"/>
              <a:t>    </a:t>
            </a:r>
            <a:r>
              <a:rPr lang="en-IN" sz="1400"/>
              <a:t>servo.write</a:t>
            </a:r>
            <a:r>
              <a:rPr lang="en-IN" sz="1400"/>
              <a:t>(90); // Reset servo position</a:t>
            </a:r>
            <a:endParaRPr/>
          </a:p>
          <a:p>
            <a:pPr>
              <a:defRPr/>
            </a:pPr>
            <a:endParaRPr lang="en-IN" sz="1400"/>
          </a:p>
          <a:p>
            <a:pPr>
              <a:defRPr/>
            </a:pPr>
            <a:endParaRPr lang="en-IN" sz="1400"/>
          </a:p>
          <a:p>
            <a:pPr>
              <a:defRPr/>
            </a:pPr>
            <a:r>
              <a:rPr lang="en-IN" sz="1400"/>
              <a:t>    </a:t>
            </a:r>
            <a:endParaRPr lang="en-IN"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268836" y="209550"/>
            <a:ext cx="8308340" cy="4955203"/>
          </a:xfrm>
        </p:spPr>
        <p:txBody>
          <a:bodyPr/>
          <a:lstStyle/>
          <a:p>
            <a:pPr>
              <a:defRPr/>
            </a:pPr>
            <a:r>
              <a:rPr lang="en-IN" sz="1400"/>
              <a:t> // Measure weight</a:t>
            </a:r>
            <a:endParaRPr/>
          </a:p>
          <a:p>
            <a:pPr>
              <a:defRPr/>
            </a:pPr>
            <a:r>
              <a:rPr lang="en-IN" sz="1400"/>
              <a:t>    float weight = </a:t>
            </a:r>
            <a:r>
              <a:rPr lang="en-IN" sz="1400"/>
              <a:t>loadCell.get_units</a:t>
            </a:r>
            <a:r>
              <a:rPr lang="en-IN" sz="1400"/>
              <a:t>(10);</a:t>
            </a:r>
            <a:endParaRPr/>
          </a:p>
          <a:p>
            <a:pPr>
              <a:defRPr/>
            </a:pPr>
            <a:r>
              <a:rPr lang="en-IN" sz="1400"/>
              <a:t>    //it is showing an error value of 200grams in weight sensor so </a:t>
            </a:r>
            <a:r>
              <a:rPr lang="en-IN" sz="1400"/>
              <a:t>i</a:t>
            </a:r>
            <a:r>
              <a:rPr lang="en-IN" sz="1400"/>
              <a:t> have added this condition to avoid that</a:t>
            </a:r>
            <a:endParaRPr/>
          </a:p>
          <a:p>
            <a:pPr>
              <a:defRPr/>
            </a:pPr>
            <a:r>
              <a:rPr lang="en-IN" sz="1400"/>
              <a:t>    weight = weight - 300;</a:t>
            </a:r>
            <a:endParaRPr/>
          </a:p>
          <a:p>
            <a:pPr>
              <a:defRPr/>
            </a:pPr>
            <a:r>
              <a:rPr lang="en-IN" sz="1400"/>
              <a:t>    if(weight &lt; 0) {</a:t>
            </a:r>
            <a:endParaRPr/>
          </a:p>
          <a:p>
            <a:pPr>
              <a:defRPr/>
            </a:pPr>
            <a:r>
              <a:rPr lang="en-IN" sz="1400"/>
              <a:t>      weight = 0;</a:t>
            </a:r>
            <a:endParaRPr/>
          </a:p>
          <a:p>
            <a:pPr>
              <a:defRPr/>
            </a:pPr>
            <a:r>
              <a:rPr lang="en-IN" sz="1400"/>
              <a:t>    }</a:t>
            </a:r>
            <a:endParaRPr/>
          </a:p>
          <a:p>
            <a:pPr>
              <a:defRPr/>
            </a:pPr>
            <a:r>
              <a:rPr lang="en-IN" sz="1400"/>
              <a:t>    </a:t>
            </a:r>
            <a:r>
              <a:rPr lang="en-IN" sz="1400"/>
              <a:t>lcd.clear</a:t>
            </a:r>
            <a:r>
              <a:rPr lang="en-IN" sz="1400"/>
              <a:t>();</a:t>
            </a:r>
            <a:endParaRPr/>
          </a:p>
          <a:p>
            <a:pPr>
              <a:defRPr/>
            </a:pPr>
            <a:r>
              <a:rPr lang="en-IN" sz="1400"/>
              <a:t>    </a:t>
            </a:r>
            <a:r>
              <a:rPr lang="en-IN" sz="1400"/>
              <a:t>lcd.setCursor</a:t>
            </a:r>
            <a:r>
              <a:rPr lang="en-IN" sz="1400"/>
              <a:t>(0, 0);</a:t>
            </a:r>
            <a:endParaRPr/>
          </a:p>
          <a:p>
            <a:pPr>
              <a:defRPr/>
            </a:pPr>
            <a:r>
              <a:rPr lang="en-IN" sz="1400"/>
              <a:t>    </a:t>
            </a:r>
            <a:r>
              <a:rPr lang="en-IN" sz="1400"/>
              <a:t>lcd.print</a:t>
            </a:r>
            <a:r>
              <a:rPr lang="en-IN" sz="1400"/>
              <a:t>("Weight: ");</a:t>
            </a:r>
            <a:endParaRPr/>
          </a:p>
          <a:p>
            <a:pPr>
              <a:defRPr/>
            </a:pPr>
            <a:r>
              <a:rPr lang="en-IN" sz="1400"/>
              <a:t>    </a:t>
            </a:r>
            <a:r>
              <a:rPr lang="en-IN" sz="1400"/>
              <a:t>lcd.print</a:t>
            </a:r>
            <a:r>
              <a:rPr lang="en-IN" sz="1400"/>
              <a:t>(weight);</a:t>
            </a:r>
            <a:endParaRPr/>
          </a:p>
          <a:p>
            <a:pPr>
              <a:defRPr/>
            </a:pPr>
            <a:r>
              <a:rPr lang="en-IN" sz="1400"/>
              <a:t>    </a:t>
            </a:r>
            <a:r>
              <a:rPr lang="en-IN" sz="1400"/>
              <a:t>lcd.print</a:t>
            </a:r>
            <a:r>
              <a:rPr lang="en-IN" sz="1400"/>
              <a:t>(" g");</a:t>
            </a:r>
            <a:endParaRPr/>
          </a:p>
          <a:p>
            <a:pPr>
              <a:defRPr/>
            </a:pPr>
            <a:r>
              <a:rPr lang="en-IN" sz="1400"/>
              <a:t>     //print moisture value on serial monitor</a:t>
            </a:r>
            <a:endParaRPr/>
          </a:p>
          <a:p>
            <a:pPr>
              <a:defRPr/>
            </a:pPr>
            <a:r>
              <a:rPr lang="en-IN" sz="1400"/>
              <a:t>    </a:t>
            </a:r>
            <a:r>
              <a:rPr lang="en-IN" sz="1400"/>
              <a:t>Serial.print</a:t>
            </a:r>
            <a:r>
              <a:rPr lang="en-IN" sz="1400"/>
              <a:t>("Moisture Value: ");</a:t>
            </a:r>
            <a:endParaRPr/>
          </a:p>
          <a:p>
            <a:pPr>
              <a:defRPr/>
            </a:pPr>
            <a:r>
              <a:rPr lang="en-IN" sz="1400"/>
              <a:t>       </a:t>
            </a:r>
            <a:r>
              <a:rPr lang="en-IN" sz="1400"/>
              <a:t>Serial.println</a:t>
            </a:r>
            <a:r>
              <a:rPr lang="en-IN" sz="1400"/>
              <a:t>(</a:t>
            </a:r>
            <a:r>
              <a:rPr lang="en-IN" sz="1400"/>
              <a:t>moistureValue</a:t>
            </a:r>
            <a:r>
              <a:rPr lang="en-IN" sz="1400"/>
              <a:t>);</a:t>
            </a:r>
            <a:endParaRPr/>
          </a:p>
          <a:p>
            <a:pPr>
              <a:defRPr/>
            </a:pPr>
            <a:r>
              <a:rPr lang="en-IN" sz="1400"/>
              <a:t>       </a:t>
            </a:r>
            <a:r>
              <a:rPr lang="en-IN" sz="1400"/>
              <a:t>Serial.print</a:t>
            </a:r>
            <a:r>
              <a:rPr lang="en-IN" sz="1400"/>
              <a:t>("Weight Value");</a:t>
            </a:r>
            <a:endParaRPr/>
          </a:p>
          <a:p>
            <a:pPr>
              <a:defRPr/>
            </a:pPr>
            <a:r>
              <a:rPr lang="en-IN" sz="1400"/>
              <a:t>       </a:t>
            </a:r>
            <a:r>
              <a:rPr lang="en-IN" sz="1400"/>
              <a:t>Serial.println</a:t>
            </a:r>
            <a:r>
              <a:rPr lang="en-IN" sz="1400"/>
              <a:t>(weight);</a:t>
            </a:r>
            <a:endParaRPr/>
          </a:p>
          <a:p>
            <a:pPr>
              <a:defRPr/>
            </a:pPr>
            <a:r>
              <a:rPr lang="en-IN" sz="1400"/>
              <a:t>  }</a:t>
            </a:r>
            <a:endParaRPr/>
          </a:p>
          <a:p>
            <a:pPr>
              <a:defRPr/>
            </a:pPr>
            <a:endParaRPr lang="en-IN" sz="1400"/>
          </a:p>
          <a:p>
            <a:pPr>
              <a:defRPr/>
            </a:pPr>
            <a:r>
              <a:rPr lang="en-IN" sz="1400"/>
              <a:t>  delay(2000); // General delay between operations</a:t>
            </a:r>
            <a:endParaRPr/>
          </a:p>
          <a:p>
            <a:pPr>
              <a:defRPr/>
            </a:pPr>
            <a:r>
              <a:rPr lang="en-IN" sz="1400"/>
              <a:t>}</a:t>
            </a:r>
            <a:endParaRPr/>
          </a:p>
          <a:p>
            <a:pPr>
              <a:defRPr/>
            </a:pPr>
            <a:endParaRPr lang="en-IN" sz="1400"/>
          </a:p>
          <a:p>
            <a:pPr>
              <a:defRPr/>
            </a:pPr>
            <a:r>
              <a:rPr lang="en-IN" sz="1400"/>
              <a:t>    </a:t>
            </a:r>
            <a:endParaRPr lang="en-IN"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228600" y="209550"/>
            <a:ext cx="4111076" cy="519430"/>
          </a:xfrm>
          <a:prstGeom prst="rect">
            <a:avLst/>
          </a:prstGeom>
        </p:spPr>
        <p:txBody>
          <a:bodyPr vert="horz" wrap="square" lIns="0" tIns="17780" rIns="0" bIns="0" rtlCol="0">
            <a:spAutoFit/>
          </a:bodyPr>
          <a:lstStyle/>
          <a:p>
            <a:pPr marL="12700">
              <a:lnSpc>
                <a:spcPct val="100000"/>
              </a:lnSpc>
              <a:spcBef>
                <a:spcPts val="140"/>
              </a:spcBef>
              <a:defRPr/>
            </a:pPr>
            <a:r>
              <a:rPr spc="-100"/>
              <a:t>Final</a:t>
            </a:r>
            <a:r>
              <a:rPr spc="-40"/>
              <a:t> </a:t>
            </a:r>
            <a:r>
              <a:rPr spc="-130"/>
              <a:t>Project</a:t>
            </a:r>
            <a:r>
              <a:rPr spc="-40"/>
              <a:t> </a:t>
            </a:r>
            <a:r>
              <a:rPr spc="-55"/>
              <a:t>Model</a:t>
            </a:r>
            <a:endParaRPr/>
          </a:p>
        </p:txBody>
      </p:sp>
      <p:pic>
        <p:nvPicPr>
          <p:cNvPr id="4" name="Picture 3"/>
          <p:cNvPicPr>
            <a:picLocks noChangeAspect="1"/>
          </p:cNvPicPr>
          <p:nvPr/>
        </p:nvPicPr>
        <p:blipFill>
          <a:blip r:embed="rId3"/>
          <a:stretch/>
        </p:blipFill>
        <p:spPr bwMode="auto">
          <a:xfrm>
            <a:off x="2893065" y="819150"/>
            <a:ext cx="2893219" cy="3810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prstGeom prst="rect">
            <a:avLst/>
          </a:prstGeom>
        </p:spPr>
        <p:txBody>
          <a:bodyPr vert="horz" wrap="square" lIns="0" tIns="313213" rIns="0" bIns="0" rtlCol="0">
            <a:spAutoFit/>
          </a:bodyPr>
          <a:lstStyle/>
          <a:p>
            <a:pPr marL="12700">
              <a:lnSpc>
                <a:spcPct val="100000"/>
              </a:lnSpc>
              <a:spcBef>
                <a:spcPts val="140"/>
              </a:spcBef>
              <a:defRPr/>
            </a:pPr>
            <a:r>
              <a:rPr spc="-175"/>
              <a:t>Results</a:t>
            </a:r>
            <a:r>
              <a:rPr spc="-40"/>
              <a:t> </a:t>
            </a:r>
            <a:r>
              <a:rPr spc="-165"/>
              <a:t>and</a:t>
            </a:r>
            <a:r>
              <a:rPr spc="-30"/>
              <a:t> </a:t>
            </a:r>
            <a:r>
              <a:rPr spc="-190"/>
              <a:t>Discussion</a:t>
            </a:r>
            <a:endParaRPr/>
          </a:p>
        </p:txBody>
      </p:sp>
      <p:pic>
        <p:nvPicPr>
          <p:cNvPr id="3" name="WhatsApp Video 2024-11-13 at 20.26.21_fdd7ca3c">
            <a:hlinkClick r:id="" action="ppaction://media"/>
          </p:cNvPr>
          <p:cNvPicPr>
            <a:picLocks noChangeAspect="1"/>
          </p:cNvPicPr>
          <p:nvPr>
            <a:videoFile r:link="rId5"/>
            <p:extLst>
              <p:ext uri="{DAA4B4D4-6D71-4841-9C94-3DE7FCFB9230}">
                <p14:media xmlns:p14="http://schemas.microsoft.com/office/powerpoint/2010/main" r:embed="rId4"/>
              </p:ext>
            </p:extLst>
          </p:nvPr>
        </p:nvPicPr>
        <p:blipFill>
          <a:blip r:embed="rId3"/>
          <a:stretch/>
        </p:blipFill>
        <p:spPr bwMode="auto">
          <a:xfrm>
            <a:off x="2590800" y="1276350"/>
            <a:ext cx="3581400" cy="3429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0959"/>
    </mc:Choice>
    <mc:Fallback>
      <p:transition advClick="1" advTm="109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95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prstGeom prst="rect">
            <a:avLst/>
          </a:prstGeom>
        </p:spPr>
        <p:txBody>
          <a:bodyPr vert="horz" wrap="square" lIns="0" tIns="17780" rIns="0" bIns="0" rtlCol="0">
            <a:spAutoFit/>
          </a:bodyPr>
          <a:lstStyle/>
          <a:p>
            <a:pPr marL="12700">
              <a:lnSpc>
                <a:spcPct val="100000"/>
              </a:lnSpc>
              <a:spcBef>
                <a:spcPts val="140"/>
              </a:spcBef>
              <a:defRPr/>
            </a:pPr>
            <a:r>
              <a:rPr spc="-114"/>
              <a:t>Future</a:t>
            </a:r>
            <a:r>
              <a:rPr spc="-35"/>
              <a:t> </a:t>
            </a:r>
            <a:r>
              <a:rPr spc="-210"/>
              <a:t>Scope</a:t>
            </a:r>
            <a:endParaRPr/>
          </a:p>
        </p:txBody>
      </p:sp>
      <p:sp>
        <p:nvSpPr>
          <p:cNvPr id="3" name="Text Placeholder 2"/>
          <p:cNvSpPr>
            <a:spLocks noGrp="1"/>
          </p:cNvSpPr>
          <p:nvPr>
            <p:ph type="body" idx="1"/>
          </p:nvPr>
        </p:nvSpPr>
        <p:spPr bwMode="auto">
          <a:xfrm>
            <a:off x="268835" y="1364067"/>
            <a:ext cx="8309059" cy="3353159"/>
          </a:xfrm>
        </p:spPr>
        <p:txBody>
          <a:bodyPr/>
          <a:lstStyle/>
          <a:p>
            <a:pPr marL="285750" indent="-285750">
              <a:buFont typeface="Wingdings"/>
              <a:buChar char="Ø"/>
              <a:defRPr/>
            </a:pPr>
            <a:r>
              <a:rPr lang="en-US" sz="2000" b="1"/>
              <a:t>Data Collection</a:t>
            </a:r>
            <a:r>
              <a:rPr lang="en-US" sz="2000"/>
              <a:t>: Record waste data in a database for analysis and waste management optimization.</a:t>
            </a:r>
            <a:endParaRPr sz="2000"/>
          </a:p>
          <a:p>
            <a:pPr>
              <a:defRPr/>
            </a:pPr>
            <a:endParaRPr sz="2000"/>
          </a:p>
          <a:p>
            <a:pPr marL="285750" indent="-285750">
              <a:buFont typeface="Wingdings"/>
              <a:buChar char="Ø"/>
              <a:defRPr/>
            </a:pPr>
            <a:r>
              <a:rPr lang="en-US" sz="2000" b="1"/>
              <a:t>Full Bin Alerts</a:t>
            </a:r>
            <a:r>
              <a:rPr lang="en-US" sz="2000"/>
              <a:t>: Sensors notify staff when bins are full, ensuring timely emptying.</a:t>
            </a:r>
            <a:endParaRPr sz="2000"/>
          </a:p>
          <a:p>
            <a:pPr marL="285750" indent="-285750">
              <a:buFont typeface="Wingdings"/>
              <a:buChar char="Ø"/>
              <a:defRPr/>
            </a:pPr>
            <a:endParaRPr sz="2000"/>
          </a:p>
          <a:p>
            <a:pPr marL="285750" indent="-285750">
              <a:buFont typeface="Wingdings"/>
              <a:buChar char="Ø"/>
              <a:defRPr/>
            </a:pPr>
            <a:r>
              <a:rPr lang="en-US" sz="2000" b="1"/>
              <a:t>Automated Cleaning Bots</a:t>
            </a:r>
            <a:r>
              <a:rPr lang="en-US" sz="2000"/>
              <a:t>: Bots clear waste from segregators and transport it to disposal points.</a:t>
            </a:r>
            <a:endParaRPr sz="2000"/>
          </a:p>
          <a:p>
            <a:pPr>
              <a:defRPr/>
            </a:pPr>
            <a:endParaRPr sz="2000"/>
          </a:p>
          <a:p>
            <a:pPr marL="285750" indent="-285750">
              <a:buFont typeface="Wingdings"/>
              <a:buChar char="Ø"/>
              <a:defRPr/>
            </a:pPr>
            <a:r>
              <a:rPr lang="en-US" sz="2000" b="1"/>
              <a:t>Networked Collection System</a:t>
            </a:r>
            <a:r>
              <a:rPr lang="en-US" sz="2000"/>
              <a:t>: Connect segregators to coordinate efficient waste collection schedules.</a:t>
            </a: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 name="object 2"/>
          <p:cNvPicPr/>
          <p:nvPr/>
        </p:nvPicPr>
        <p:blipFill>
          <a:blip r:embed="rId3"/>
          <a:stretch/>
        </p:blipFill>
        <p:spPr bwMode="auto">
          <a:xfrm>
            <a:off x="1493483" y="1317509"/>
            <a:ext cx="6087158" cy="24324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74" y="5045689"/>
            <a:ext cx="9144000" cy="98425"/>
          </a:xfrm>
          <a:custGeom>
            <a:avLst/>
            <a:gdLst/>
            <a:ahLst/>
            <a:cxnLst/>
            <a:rect l="l" t="t" r="r" b="b"/>
            <a:pathLst>
              <a:path w="9144000" h="98425" fill="norm" stroke="1" extrusionOk="0">
                <a:moveTo>
                  <a:pt x="9143981" y="97799"/>
                </a:moveTo>
                <a:lnTo>
                  <a:pt x="0" y="97799"/>
                </a:lnTo>
                <a:lnTo>
                  <a:pt x="0" y="0"/>
                </a:lnTo>
                <a:lnTo>
                  <a:pt x="9143981" y="0"/>
                </a:lnTo>
                <a:lnTo>
                  <a:pt x="9143981" y="97799"/>
                </a:lnTo>
                <a:close/>
              </a:path>
            </a:pathLst>
          </a:custGeom>
          <a:solidFill>
            <a:srgbClr val="4DB6AC"/>
          </a:solidFill>
        </p:spPr>
        <p:txBody>
          <a:bodyPr wrap="square" lIns="0" tIns="0" rIns="0" bIns="0" rtlCol="0"/>
          <a:lstStyle/>
          <a:p>
            <a:pPr>
              <a:defRPr/>
            </a:pPr>
            <a:endParaRPr/>
          </a:p>
        </p:txBody>
      </p:sp>
      <p:sp>
        <p:nvSpPr>
          <p:cNvPr id="3" name="object 3"/>
          <p:cNvSpPr txBox="1">
            <a:spLocks noGrp="1"/>
          </p:cNvSpPr>
          <p:nvPr>
            <p:ph type="title"/>
          </p:nvPr>
        </p:nvSpPr>
        <p:spPr bwMode="auto">
          <a:xfrm>
            <a:off x="2895600" y="238328"/>
            <a:ext cx="3581399" cy="1347164"/>
          </a:xfrm>
          <a:prstGeom prst="rect">
            <a:avLst/>
          </a:prstGeom>
        </p:spPr>
        <p:txBody>
          <a:bodyPr vert="horz" wrap="square" lIns="0" tIns="15875" rIns="0" bIns="0" rtlCol="0">
            <a:spAutoFit/>
          </a:bodyPr>
          <a:lstStyle/>
          <a:p>
            <a:pPr marL="12700">
              <a:spcBef>
                <a:spcPts val="125"/>
              </a:spcBef>
              <a:defRPr/>
            </a:pPr>
            <a:r>
              <a:rPr sz="4250" u="sng" spc="-270">
                <a:solidFill>
                  <a:srgbClr val="B3A7D6"/>
                </a:solidFill>
              </a:rPr>
              <a:t>TEAM</a:t>
            </a:r>
            <a:r>
              <a:rPr lang="en-IN" sz="4250" u="sng" spc="-270">
                <a:solidFill>
                  <a:srgbClr val="B3A7D6"/>
                </a:solidFill>
              </a:rPr>
              <a:t> </a:t>
            </a:r>
            <a:r>
              <a:rPr lang="en-IN" sz="4400" u="sng" spc="-195">
                <a:solidFill>
                  <a:srgbClr val="B3A7D6"/>
                </a:solidFill>
              </a:rPr>
              <a:t>INFO</a:t>
            </a:r>
            <a:br>
              <a:rPr lang="en-IN" sz="4400"/>
            </a:br>
            <a:endParaRPr sz="4250"/>
          </a:p>
        </p:txBody>
      </p:sp>
      <p:sp>
        <p:nvSpPr>
          <p:cNvPr id="4" name="object 4"/>
          <p:cNvSpPr txBox="1"/>
          <p:nvPr/>
        </p:nvSpPr>
        <p:spPr bwMode="auto">
          <a:xfrm>
            <a:off x="304800" y="1207825"/>
            <a:ext cx="5715000" cy="377667"/>
          </a:xfrm>
          <a:prstGeom prst="rect">
            <a:avLst/>
          </a:prstGeom>
        </p:spPr>
        <p:txBody>
          <a:bodyPr vert="horz" wrap="square" lIns="0" tIns="15875" rIns="0" bIns="0" rtlCol="0">
            <a:spAutoFit/>
          </a:bodyPr>
          <a:lstStyle/>
          <a:p>
            <a:pPr marL="12700">
              <a:lnSpc>
                <a:spcPct val="100000"/>
              </a:lnSpc>
              <a:spcBef>
                <a:spcPts val="125"/>
              </a:spcBef>
              <a:defRPr/>
            </a:pPr>
            <a:r>
              <a:rPr sz="2350" b="1" spc="-145">
                <a:solidFill>
                  <a:srgbClr val="EF6B00"/>
                </a:solidFill>
                <a:latin typeface="Liberation Sans Narrow"/>
                <a:cs typeface="Liberation Sans Narrow"/>
              </a:rPr>
              <a:t>TEAM</a:t>
            </a:r>
            <a:r>
              <a:rPr lang="en-IN" sz="2350" b="1" spc="-145">
                <a:solidFill>
                  <a:srgbClr val="EF6B00"/>
                </a:solidFill>
                <a:latin typeface="Liberation Sans Narrow"/>
                <a:cs typeface="Liberation Sans Narrow"/>
              </a:rPr>
              <a:t> </a:t>
            </a:r>
            <a:r>
              <a:rPr lang="en-IN" sz="2350" b="1" spc="-220">
                <a:solidFill>
                  <a:srgbClr val="EF6B00"/>
                </a:solidFill>
                <a:latin typeface="Liberation Sans Narrow"/>
                <a:cs typeface="Liberation Sans Narrow"/>
              </a:rPr>
              <a:t>LEADER  : STIAN SEQUEIRA </a:t>
            </a:r>
            <a:r>
              <a:rPr lang="en-IN" sz="2350" b="1" spc="-5">
                <a:solidFill>
                  <a:srgbClr val="EF6B00"/>
                </a:solidFill>
                <a:latin typeface="Liberation Sans Narrow"/>
                <a:cs typeface="Liberation Sans Narrow"/>
              </a:rPr>
              <a:t> </a:t>
            </a:r>
            <a:endParaRPr sz="2350">
              <a:latin typeface="Liberation Sans Narrow"/>
              <a:cs typeface="Liberation Sans Narrow"/>
            </a:endParaRPr>
          </a:p>
        </p:txBody>
      </p:sp>
      <p:graphicFrame>
        <p:nvGraphicFramePr>
          <p:cNvPr id="5" name="object 5"/>
          <p:cNvGraphicFramePr>
            <a:graphicFrameLocks xmlns:a="http://schemas.openxmlformats.org/drawingml/2006/main" noGrp="1"/>
          </p:cNvGraphicFramePr>
          <p:nvPr/>
        </p:nvGraphicFramePr>
        <p:xfrm>
          <a:off x="384724" y="1745888"/>
          <a:ext cx="8221980" cy="2830830"/>
        </p:xfrm>
        <a:graphic>
          <a:graphicData uri="http://schemas.openxmlformats.org/drawingml/2006/table">
            <a:tbl>
              <a:tblPr firstRow="1" firstCol="0" lastRow="0" lastCol="0" bandRow="1" bandCol="0">
                <a:tableStyleId>{2D5ABB26-0587-4C30-8999-92F81FD0307C}</a:tableStyleId>
              </a:tblPr>
              <a:tblGrid>
                <a:gridCol w="973455"/>
                <a:gridCol w="4507865"/>
                <a:gridCol w="2740660"/>
              </a:tblGrid>
              <a:tr h="471805">
                <a:tc>
                  <a:txBody>
                    <a:bodyPr/>
                    <a:p>
                      <a:pPr algn="ctr">
                        <a:lnSpc>
                          <a:spcPct val="100000"/>
                        </a:lnSpc>
                        <a:spcBef>
                          <a:spcPts val="600"/>
                        </a:spcBef>
                        <a:defRPr/>
                      </a:pPr>
                      <a:r>
                        <a:rPr sz="1900" b="1" spc="-20">
                          <a:latin typeface="Noto Sans"/>
                          <a:cs typeface="Noto Sans"/>
                        </a:rPr>
                        <a:t>S.NO</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gn="ctr">
                        <a:lnSpc>
                          <a:spcPct val="100000"/>
                        </a:lnSpc>
                        <a:spcBef>
                          <a:spcPts val="600"/>
                        </a:spcBef>
                        <a:defRPr/>
                      </a:pPr>
                      <a:r>
                        <a:rPr sz="1900" b="1" spc="-20">
                          <a:latin typeface="Noto Sans"/>
                          <a:cs typeface="Noto Sans"/>
                        </a:rPr>
                        <a:t>NAME</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gn="ctr">
                        <a:lnSpc>
                          <a:spcPct val="100000"/>
                        </a:lnSpc>
                        <a:spcBef>
                          <a:spcPts val="600"/>
                        </a:spcBef>
                        <a:defRPr/>
                      </a:pPr>
                      <a:r>
                        <a:rPr sz="1900" b="1" spc="-25">
                          <a:latin typeface="Noto Sans"/>
                          <a:cs typeface="Noto Sans"/>
                        </a:rPr>
                        <a:t>USN</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471805">
                <a:tc>
                  <a:txBody>
                    <a:bodyPr/>
                    <a:p>
                      <a:pPr algn="ctr">
                        <a:lnSpc>
                          <a:spcPct val="100000"/>
                        </a:lnSpc>
                        <a:spcBef>
                          <a:spcPts val="600"/>
                        </a:spcBef>
                        <a:defRPr/>
                      </a:pPr>
                      <a:r>
                        <a:rPr sz="1900" b="1" spc="-50">
                          <a:latin typeface="Noto Sans"/>
                          <a:cs typeface="Noto Sans"/>
                        </a:rPr>
                        <a:t>1</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Stian</a:t>
                      </a:r>
                      <a:r>
                        <a:rPr lang="en-IN" sz="2500">
                          <a:latin typeface="Times New Roman"/>
                          <a:cs typeface="Times New Roman"/>
                        </a:rPr>
                        <a:t> Sequeira</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4SO23CB056</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471805">
                <a:tc>
                  <a:txBody>
                    <a:bodyPr/>
                    <a:p>
                      <a:pPr algn="ctr">
                        <a:lnSpc>
                          <a:spcPct val="100000"/>
                        </a:lnSpc>
                        <a:spcBef>
                          <a:spcPts val="595"/>
                        </a:spcBef>
                        <a:defRPr/>
                      </a:pPr>
                      <a:r>
                        <a:rPr sz="1900" b="1" spc="-50">
                          <a:latin typeface="Noto Sans"/>
                          <a:cs typeface="Noto Sans"/>
                        </a:rPr>
                        <a:t>2</a:t>
                      </a:r>
                      <a:endParaRPr sz="1900">
                        <a:latin typeface="Noto Sans"/>
                        <a:cs typeface="Noto Sans"/>
                      </a:endParaRPr>
                    </a:p>
                  </a:txBody>
                  <a:tcPr marL="0" marR="0" marT="75565"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Preethesh</a:t>
                      </a:r>
                      <a:r>
                        <a:rPr lang="en-IN" sz="2500">
                          <a:latin typeface="Times New Roman"/>
                          <a:cs typeface="Times New Roman"/>
                        </a:rPr>
                        <a:t> Carvalho</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4SO23CB037</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471805">
                <a:tc>
                  <a:txBody>
                    <a:bodyPr/>
                    <a:p>
                      <a:pPr algn="ctr">
                        <a:lnSpc>
                          <a:spcPct val="100000"/>
                        </a:lnSpc>
                        <a:spcBef>
                          <a:spcPts val="600"/>
                        </a:spcBef>
                        <a:defRPr/>
                      </a:pPr>
                      <a:r>
                        <a:rPr sz="1900" b="1" spc="-50">
                          <a:latin typeface="Noto Sans"/>
                          <a:cs typeface="Noto Sans"/>
                        </a:rPr>
                        <a:t>3</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Winston Dsouza</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4SO23CB061</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471805">
                <a:tc>
                  <a:txBody>
                    <a:bodyPr/>
                    <a:p>
                      <a:pPr algn="ctr">
                        <a:lnSpc>
                          <a:spcPct val="100000"/>
                        </a:lnSpc>
                        <a:spcBef>
                          <a:spcPts val="600"/>
                        </a:spcBef>
                        <a:defRPr/>
                      </a:pPr>
                      <a:r>
                        <a:rPr sz="1900" b="1" spc="-50">
                          <a:latin typeface="Noto Sans"/>
                          <a:cs typeface="Noto Sans"/>
                        </a:rPr>
                        <a:t>4</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Imran Yousuf Kazia</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4SO23CB022</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r h="471805">
                <a:tc>
                  <a:txBody>
                    <a:bodyPr/>
                    <a:p>
                      <a:pPr algn="ctr">
                        <a:lnSpc>
                          <a:spcPct val="100000"/>
                        </a:lnSpc>
                        <a:spcBef>
                          <a:spcPts val="600"/>
                        </a:spcBef>
                        <a:defRPr/>
                      </a:pPr>
                      <a:r>
                        <a:rPr sz="1900" b="1" spc="-50">
                          <a:latin typeface="Noto Sans"/>
                          <a:cs typeface="Noto Sans"/>
                        </a:rPr>
                        <a:t>5</a:t>
                      </a:r>
                      <a:endParaRPr sz="1900">
                        <a:latin typeface="Noto Sans"/>
                        <a:cs typeface="Noto Sans"/>
                      </a:endParaRPr>
                    </a:p>
                  </a:txBody>
                  <a:tcPr marL="0" marR="0" marT="7620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Prithesh Fernandes</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c>
                  <a:txBody>
                    <a:bodyPr/>
                    <a:p>
                      <a:pPr>
                        <a:lnSpc>
                          <a:spcPct val="100000"/>
                        </a:lnSpc>
                        <a:defRPr/>
                      </a:pPr>
                      <a:r>
                        <a:rPr lang="en-IN" sz="2500">
                          <a:latin typeface="Times New Roman"/>
                          <a:cs typeface="Times New Roman"/>
                        </a:rPr>
                        <a:t>4SO23CB039</a:t>
                      </a:r>
                      <a:endParaRPr sz="2500">
                        <a:latin typeface="Times New Roman"/>
                        <a:cs typeface="Times New Roman"/>
                      </a:endParaRPr>
                    </a:p>
                  </a:txBody>
                  <a:tcPr marL="0" marR="0" marT="0" marB="0">
                    <a:lnL w="9525" algn="ctr">
                      <a:solidFill>
                        <a:srgbClr val="000000"/>
                      </a:solidFill>
                    </a:lnL>
                    <a:lnR w="9525" algn="ctr">
                      <a:solidFill>
                        <a:srgbClr val="000000"/>
                      </a:solidFill>
                    </a:lnR>
                    <a:lnT w="9525" algn="ctr">
                      <a:solidFill>
                        <a:srgbClr val="000000"/>
                      </a:solidFill>
                    </a:lnT>
                    <a:lnB w="9525" algn="ctr">
                      <a:solidFill>
                        <a:srgbClr val="000000"/>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0" y="-171450"/>
            <a:ext cx="7234263" cy="873313"/>
          </a:xfrm>
          <a:prstGeom prst="rect">
            <a:avLst/>
          </a:prstGeom>
        </p:spPr>
        <p:txBody>
          <a:bodyPr vert="horz" wrap="square" lIns="0" tIns="371663" rIns="0" bIns="0" rtlCol="0">
            <a:spAutoFit/>
          </a:bodyPr>
          <a:lstStyle/>
          <a:p>
            <a:pPr marL="109855">
              <a:lnSpc>
                <a:spcPct val="100000"/>
              </a:lnSpc>
              <a:spcBef>
                <a:spcPts val="140"/>
              </a:spcBef>
              <a:defRPr/>
            </a:pPr>
            <a:r>
              <a:rPr u="sng" spc="-110"/>
              <a:t>Introduction</a:t>
            </a:r>
            <a:r>
              <a:rPr u="none" spc="25"/>
              <a:t> </a:t>
            </a:r>
            <a:r>
              <a:rPr u="none" spc="-50"/>
              <a:t>:</a:t>
            </a:r>
            <a:endParaRPr/>
          </a:p>
        </p:txBody>
      </p:sp>
      <p:sp>
        <p:nvSpPr>
          <p:cNvPr id="3" name="TextBox 2"/>
          <p:cNvSpPr txBox="1"/>
          <p:nvPr/>
        </p:nvSpPr>
        <p:spPr bwMode="auto">
          <a:xfrm>
            <a:off x="762000" y="819150"/>
            <a:ext cx="6629400" cy="3883627"/>
          </a:xfrm>
          <a:prstGeom prst="rect">
            <a:avLst/>
          </a:prstGeom>
          <a:noFill/>
        </p:spPr>
        <p:txBody>
          <a:bodyPr wrap="square" rtlCol="0">
            <a:spAutoFit/>
          </a:bodyPr>
          <a:lstStyle/>
          <a:p>
            <a:pPr marL="0" lvl="0" indent="0" algn="ctr">
              <a:lnSpc>
                <a:spcPct val="114999"/>
              </a:lnSpc>
              <a:spcBef>
                <a:spcPts val="1200"/>
              </a:spcBef>
              <a:spcAft>
                <a:spcPts val="1200"/>
              </a:spcAft>
              <a:buSzPts val="1800"/>
              <a:buNone/>
              <a:defRPr/>
            </a:pPr>
            <a:r>
              <a:rPr lang="en-US" sz="1800" i="0">
                <a:ln w="0"/>
                <a:solidFill>
                  <a:schemeClr val="tx1"/>
                </a:solidFill>
                <a:latin typeface="__Inter_36bd41"/>
              </a:rPr>
              <a:t>The improper management of waste has severe environmental consequences, including pollution, health hazards, and climate change. Effective waste segregation is crucial to address these issues, but it remains a significant challenge. To tackle this problem, we propose an IoT-based object segregation and monitoring system that utilizes sensors and automation to detect and separate wet and dry waste.</a:t>
            </a:r>
            <a:endParaRPr/>
          </a:p>
          <a:p>
            <a:pPr marL="0" lvl="0" indent="0" algn="ctr">
              <a:lnSpc>
                <a:spcPct val="114999"/>
              </a:lnSpc>
              <a:spcBef>
                <a:spcPts val="1200"/>
              </a:spcBef>
              <a:spcAft>
                <a:spcPts val="1200"/>
              </a:spcAft>
              <a:buSzPts val="1800"/>
              <a:buNone/>
              <a:defRPr/>
            </a:pPr>
            <a:r>
              <a:rPr lang="en-US" sz="1800" i="0">
                <a:ln w="0"/>
                <a:solidFill>
                  <a:schemeClr val="tx1"/>
                </a:solidFill>
                <a:latin typeface="__Inter_36bd41"/>
              </a:rPr>
              <a:t> This system aims to promote eco-friendly waste management practices by providing real-time monitoring and data analysis, enabling cities and communities to adopt sustainable waste management practices and reduce their environmental footprint</a:t>
            </a:r>
            <a:endParaRPr lang="en-IN">
              <a:ln w="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52400" y="-95250"/>
            <a:ext cx="7234263" cy="808714"/>
          </a:xfrm>
          <a:prstGeom prst="rect">
            <a:avLst/>
          </a:prstGeom>
        </p:spPr>
        <p:txBody>
          <a:bodyPr vert="horz" wrap="square" lIns="0" tIns="313213" rIns="0" bIns="0" rtlCol="0">
            <a:spAutoFit/>
          </a:bodyPr>
          <a:lstStyle/>
          <a:p>
            <a:pPr marL="12700">
              <a:lnSpc>
                <a:spcPct val="100000"/>
              </a:lnSpc>
              <a:spcBef>
                <a:spcPts val="140"/>
              </a:spcBef>
              <a:defRPr/>
            </a:pPr>
            <a:r>
              <a:rPr spc="-135"/>
              <a:t>Objectives</a:t>
            </a:r>
            <a:r>
              <a:rPr lang="en-IN" spc="-135"/>
              <a:t> :</a:t>
            </a:r>
            <a:endParaRPr spc="-135"/>
          </a:p>
        </p:txBody>
      </p:sp>
      <p:sp>
        <p:nvSpPr>
          <p:cNvPr id="4" name="TextBox 3"/>
          <p:cNvSpPr txBox="1"/>
          <p:nvPr/>
        </p:nvSpPr>
        <p:spPr bwMode="auto">
          <a:xfrm>
            <a:off x="533400" y="1352550"/>
            <a:ext cx="8229600" cy="369332"/>
          </a:xfrm>
          <a:prstGeom prst="rect">
            <a:avLst/>
          </a:prstGeom>
          <a:noFill/>
        </p:spPr>
        <p:txBody>
          <a:bodyPr wrap="square" rtlCol="0">
            <a:spAutoFit/>
          </a:bodyPr>
          <a:lstStyle/>
          <a:p>
            <a:pPr>
              <a:defRPr/>
            </a:pPr>
            <a:endParaRPr lang="en-IN"/>
          </a:p>
        </p:txBody>
      </p:sp>
      <p:sp>
        <p:nvSpPr>
          <p:cNvPr id="5" name="TextBox 4"/>
          <p:cNvSpPr txBox="1"/>
          <p:nvPr/>
        </p:nvSpPr>
        <p:spPr bwMode="auto">
          <a:xfrm>
            <a:off x="304800" y="1569482"/>
            <a:ext cx="8763000" cy="2308324"/>
          </a:xfrm>
          <a:prstGeom prst="rect">
            <a:avLst/>
          </a:prstGeom>
          <a:noFill/>
        </p:spPr>
        <p:txBody>
          <a:bodyPr wrap="square" rtlCol="0">
            <a:spAutoFit/>
          </a:bodyPr>
          <a:lstStyle/>
          <a:p>
            <a:pPr>
              <a:defRPr/>
            </a:pPr>
            <a:r>
              <a:rPr lang="en-US" sz="2400">
                <a:ln w="0"/>
                <a:solidFill>
                  <a:schemeClr val="tx1"/>
                </a:solidFill>
              </a:rPr>
              <a:t>1.Effective Waste Segregation</a:t>
            </a:r>
            <a:endParaRPr/>
          </a:p>
          <a:p>
            <a:pPr>
              <a:defRPr/>
            </a:pPr>
            <a:r>
              <a:rPr lang="en-US" sz="2400">
                <a:ln w="0"/>
                <a:solidFill>
                  <a:schemeClr val="tx1"/>
                </a:solidFill>
              </a:rPr>
              <a:t>2. Automation and Efficiency</a:t>
            </a:r>
            <a:endParaRPr/>
          </a:p>
          <a:p>
            <a:pPr>
              <a:defRPr/>
            </a:pPr>
            <a:r>
              <a:rPr lang="en-US" sz="2400">
                <a:ln w="0"/>
                <a:solidFill>
                  <a:schemeClr val="tx1"/>
                </a:solidFill>
              </a:rPr>
              <a:t>3. Environmental Impact</a:t>
            </a:r>
            <a:endParaRPr/>
          </a:p>
          <a:p>
            <a:pPr>
              <a:defRPr/>
            </a:pPr>
            <a:r>
              <a:rPr lang="en-US" sz="2400">
                <a:ln w="0"/>
                <a:solidFill>
                  <a:schemeClr val="tx1"/>
                </a:solidFill>
              </a:rPr>
              <a:t>4. Ease of Use and Maintenance</a:t>
            </a:r>
            <a:endParaRPr/>
          </a:p>
          <a:p>
            <a:pPr>
              <a:defRPr/>
            </a:pPr>
            <a:r>
              <a:rPr lang="en-US" sz="2400">
                <a:ln w="0"/>
                <a:solidFill>
                  <a:schemeClr val="tx1"/>
                </a:solidFill>
              </a:rPr>
              <a:t>5. Data Collection and Monitoring</a:t>
            </a:r>
            <a:endParaRPr/>
          </a:p>
          <a:p>
            <a:pPr>
              <a:defRPr/>
            </a:pPr>
            <a:r>
              <a:rPr lang="en-US" sz="2400">
                <a:ln w="0"/>
                <a:solidFill>
                  <a:schemeClr val="tx1"/>
                </a:solidFill>
              </a:rPr>
              <a:t>6. Public Awareness and Education</a:t>
            </a:r>
            <a:endParaRPr lang="en-IN" sz="2400">
              <a:ln w="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76200" y="285750"/>
            <a:ext cx="8530676" cy="387286"/>
          </a:xfrm>
          <a:prstGeom prst="rect">
            <a:avLst/>
          </a:prstGeom>
        </p:spPr>
        <p:txBody>
          <a:bodyPr vert="horz" wrap="square" lIns="0" tIns="17780" rIns="0" bIns="0" rtlCol="0">
            <a:spAutoFit/>
          </a:bodyPr>
          <a:lstStyle/>
          <a:p>
            <a:pPr marL="12700">
              <a:lnSpc>
                <a:spcPct val="100000"/>
              </a:lnSpc>
              <a:spcBef>
                <a:spcPts val="140"/>
              </a:spcBef>
              <a:defRPr/>
            </a:pPr>
            <a:r>
              <a:rPr sz="2400" spc="-105"/>
              <a:t>Figurative</a:t>
            </a:r>
            <a:r>
              <a:rPr sz="2400" spc="-60"/>
              <a:t> </a:t>
            </a:r>
            <a:r>
              <a:rPr sz="2400" spc="-130"/>
              <a:t>Representation</a:t>
            </a:r>
            <a:r>
              <a:rPr sz="2400" spc="-60"/>
              <a:t> </a:t>
            </a:r>
            <a:r>
              <a:rPr sz="2400" spc="-105"/>
              <a:t>of</a:t>
            </a:r>
            <a:r>
              <a:rPr sz="2400" spc="-60"/>
              <a:t> </a:t>
            </a:r>
            <a:r>
              <a:rPr sz="2400" spc="-25"/>
              <a:t>the</a:t>
            </a:r>
            <a:r>
              <a:rPr sz="2400" spc="-60"/>
              <a:t> </a:t>
            </a:r>
            <a:r>
              <a:rPr sz="2400" spc="-120"/>
              <a:t>project</a:t>
            </a:r>
            <a:r>
              <a:rPr sz="2400" spc="-60"/>
              <a:t> </a:t>
            </a:r>
            <a:r>
              <a:rPr sz="2400" spc="-30"/>
              <a:t>model</a:t>
            </a:r>
            <a:r>
              <a:rPr lang="en-IN" sz="2400" spc="-30"/>
              <a:t> :</a:t>
            </a:r>
            <a:endParaRPr sz="2400" spc="-30"/>
          </a:p>
        </p:txBody>
      </p:sp>
      <p:pic>
        <p:nvPicPr>
          <p:cNvPr id="6" name="Picture 5"/>
          <p:cNvPicPr>
            <a:picLocks noChangeAspect="1"/>
          </p:cNvPicPr>
          <p:nvPr/>
        </p:nvPicPr>
        <p:blipFill>
          <a:blip r:embed="rId3"/>
          <a:stretch/>
        </p:blipFill>
        <p:spPr bwMode="auto">
          <a:xfrm>
            <a:off x="914400" y="815156"/>
            <a:ext cx="6076293" cy="403231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01241" y="81423"/>
            <a:ext cx="7234263" cy="747159"/>
          </a:xfrm>
          <a:prstGeom prst="rect">
            <a:avLst/>
          </a:prstGeom>
        </p:spPr>
        <p:txBody>
          <a:bodyPr vert="horz" wrap="square" lIns="0" tIns="313213" rIns="0" bIns="0" rtlCol="0">
            <a:spAutoFit/>
          </a:bodyPr>
          <a:lstStyle/>
          <a:p>
            <a:pPr marL="12700">
              <a:lnSpc>
                <a:spcPct val="100000"/>
              </a:lnSpc>
              <a:spcBef>
                <a:spcPts val="140"/>
              </a:spcBef>
              <a:defRPr/>
            </a:pPr>
            <a:r>
              <a:rPr sz="2800" spc="-114"/>
              <a:t>Operation</a:t>
            </a:r>
            <a:r>
              <a:rPr sz="2800" spc="-70"/>
              <a:t> </a:t>
            </a:r>
            <a:r>
              <a:rPr lang="en-IN" sz="2800" spc="-105"/>
              <a:t>o</a:t>
            </a:r>
            <a:r>
              <a:rPr sz="2800" spc="-105"/>
              <a:t>f</a:t>
            </a:r>
            <a:r>
              <a:rPr sz="2800" spc="-80"/>
              <a:t> </a:t>
            </a:r>
            <a:r>
              <a:rPr sz="2800" spc="-25"/>
              <a:t>the</a:t>
            </a:r>
            <a:r>
              <a:rPr sz="2800" spc="-105"/>
              <a:t> </a:t>
            </a:r>
            <a:r>
              <a:rPr sz="2800" spc="-85"/>
              <a:t>project</a:t>
            </a:r>
            <a:r>
              <a:rPr lang="en-IN" sz="2800" spc="-85"/>
              <a:t> :</a:t>
            </a:r>
            <a:endParaRPr sz="2800" spc="-85"/>
          </a:p>
        </p:txBody>
      </p:sp>
      <p:sp>
        <p:nvSpPr>
          <p:cNvPr id="5" name="TextBox 4"/>
          <p:cNvSpPr txBox="1"/>
          <p:nvPr/>
        </p:nvSpPr>
        <p:spPr bwMode="auto">
          <a:xfrm>
            <a:off x="101241" y="828582"/>
            <a:ext cx="8229599" cy="3693319"/>
          </a:xfrm>
          <a:prstGeom prst="rect">
            <a:avLst/>
          </a:prstGeom>
          <a:noFill/>
        </p:spPr>
        <p:txBody>
          <a:bodyPr wrap="square" rtlCol="0">
            <a:spAutoFit/>
          </a:bodyPr>
          <a:lstStyle/>
          <a:p>
            <a:pPr algn="l">
              <a:buFont typeface="Wingdings"/>
              <a:buChar char="Ø"/>
              <a:defRPr/>
            </a:pPr>
            <a:r>
              <a:rPr lang="en-US" sz="1800" b="1" i="0">
                <a:solidFill>
                  <a:srgbClr val="374151"/>
                </a:solidFill>
                <a:latin typeface="__Inter_36bd41"/>
              </a:rPr>
              <a:t>Waste Collection:</a:t>
            </a:r>
            <a:r>
              <a:rPr lang="en-US" sz="1800" b="0" i="0">
                <a:solidFill>
                  <a:srgbClr val="374151"/>
                </a:solidFill>
                <a:latin typeface="__Inter_36bd41"/>
              </a:rPr>
              <a:t> Waste is collected from various sources, such as households, offices, and public spaces, and placed in designated waste collection bins.</a:t>
            </a:r>
            <a:endParaRPr/>
          </a:p>
          <a:p>
            <a:pPr algn="l">
              <a:buFont typeface="Wingdings"/>
              <a:buChar char="Ø"/>
              <a:defRPr/>
            </a:pPr>
            <a:endParaRPr lang="en-US" sz="1800" b="0" i="0">
              <a:solidFill>
                <a:srgbClr val="374151"/>
              </a:solidFill>
              <a:latin typeface="__Inter_36bd41"/>
            </a:endParaRPr>
          </a:p>
          <a:p>
            <a:pPr algn="l">
              <a:buFont typeface="Wingdings"/>
              <a:buChar char="Ø"/>
              <a:defRPr/>
            </a:pPr>
            <a:r>
              <a:rPr lang="en-US" sz="1800" b="1" i="0">
                <a:solidFill>
                  <a:srgbClr val="374151"/>
                </a:solidFill>
                <a:latin typeface="__Inter_36bd41"/>
              </a:rPr>
              <a:t>Real-time Monitoring:</a:t>
            </a:r>
            <a:r>
              <a:rPr lang="en-US" sz="1800" b="0" i="0">
                <a:solidFill>
                  <a:srgbClr val="374151"/>
                </a:solidFill>
                <a:latin typeface="__Inter_36bd41"/>
              </a:rPr>
              <a:t> The system provides real-time monitoring of the segregation process, enabling operators to track the efficiency and accuracy of the system.</a:t>
            </a:r>
            <a:endParaRPr/>
          </a:p>
          <a:p>
            <a:pPr algn="l">
              <a:buFont typeface="Wingdings"/>
              <a:buChar char="Ø"/>
              <a:defRPr/>
            </a:pPr>
            <a:endParaRPr lang="en-US" sz="1800" b="0" i="0">
              <a:solidFill>
                <a:srgbClr val="374151"/>
              </a:solidFill>
              <a:latin typeface="__Inter_36bd41"/>
            </a:endParaRPr>
          </a:p>
          <a:p>
            <a:pPr algn="l">
              <a:buFont typeface="Wingdings"/>
              <a:buChar char="Ø"/>
              <a:defRPr/>
            </a:pPr>
            <a:r>
              <a:rPr lang="en-US" sz="1800" b="1" i="0">
                <a:solidFill>
                  <a:srgbClr val="374151"/>
                </a:solidFill>
                <a:latin typeface="__Inter_36bd41"/>
              </a:rPr>
              <a:t>Data Analytics:</a:t>
            </a:r>
            <a:r>
              <a:rPr lang="en-US" sz="1800" b="0" i="0">
                <a:solidFill>
                  <a:srgbClr val="374151"/>
                </a:solidFill>
                <a:latin typeface="__Inter_36bd41"/>
              </a:rPr>
              <a:t> The system analyzes the data collected to provide insights on waste generation patterns, material composition, and recycling rates.</a:t>
            </a:r>
            <a:endParaRPr/>
          </a:p>
          <a:p>
            <a:pPr algn="l">
              <a:buFont typeface="Wingdings"/>
              <a:buChar char="Ø"/>
              <a:defRPr/>
            </a:pPr>
            <a:endParaRPr lang="en-US" sz="1800" b="0" i="0">
              <a:solidFill>
                <a:srgbClr val="374151"/>
              </a:solidFill>
              <a:latin typeface="__Inter_36bd41"/>
            </a:endParaRPr>
          </a:p>
          <a:p>
            <a:pPr>
              <a:buFont typeface="Wingdings"/>
              <a:buChar char="Ø"/>
              <a:defRPr/>
            </a:pPr>
            <a:r>
              <a:rPr lang="en-US" sz="1800" b="1" i="0">
                <a:solidFill>
                  <a:srgbClr val="374151"/>
                </a:solidFill>
                <a:latin typeface="__Inter_36bd41"/>
              </a:rPr>
              <a:t>Sensing and Segregation:</a:t>
            </a:r>
            <a:r>
              <a:rPr lang="en-US" sz="1800" b="0" i="0">
                <a:solidFill>
                  <a:srgbClr val="374151"/>
                </a:solidFill>
                <a:latin typeface="__Inter_36bd41"/>
              </a:rPr>
              <a:t> The sensors detect the properties of the waste, and the microcontroller makes decisions based on the input. The automation system separates the waste into different bins based on the decisions made by the microcontroller</a:t>
            </a:r>
            <a:r>
              <a:rPr lang="en-US" b="0" i="0">
                <a:solidFill>
                  <a:srgbClr val="374151"/>
                </a:solidFill>
                <a:latin typeface="__Inter_36bd41"/>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prstGeom prst="rect">
            <a:avLst/>
          </a:prstGeom>
        </p:spPr>
        <p:txBody>
          <a:bodyPr vert="horz" wrap="square" lIns="0" tIns="17780" rIns="0" bIns="0" rtlCol="0">
            <a:spAutoFit/>
          </a:bodyPr>
          <a:lstStyle/>
          <a:p>
            <a:pPr marL="12700">
              <a:lnSpc>
                <a:spcPct val="100000"/>
              </a:lnSpc>
              <a:spcBef>
                <a:spcPts val="140"/>
              </a:spcBef>
              <a:defRPr/>
            </a:pPr>
            <a:r>
              <a:rPr spc="-145"/>
              <a:t>Program</a:t>
            </a:r>
            <a:r>
              <a:rPr lang="en-IN" spc="-145"/>
              <a:t> :</a:t>
            </a:r>
            <a:endParaRPr spc="-145"/>
          </a:p>
        </p:txBody>
      </p:sp>
      <p:sp>
        <p:nvSpPr>
          <p:cNvPr id="3" name="Text Placeholder 2"/>
          <p:cNvSpPr>
            <a:spLocks noGrp="1"/>
          </p:cNvSpPr>
          <p:nvPr>
            <p:ph type="body" idx="1"/>
          </p:nvPr>
        </p:nvSpPr>
        <p:spPr bwMode="auto">
          <a:xfrm>
            <a:off x="336871" y="1364067"/>
            <a:ext cx="8309059" cy="4115159"/>
          </a:xfrm>
        </p:spPr>
        <p:txBody>
          <a:bodyPr/>
          <a:lstStyle/>
          <a:p>
            <a:pPr>
              <a:defRPr/>
            </a:pPr>
            <a:r>
              <a:rPr lang="en-IN" sz="1800"/>
              <a:t>#include &lt;</a:t>
            </a:r>
            <a:r>
              <a:rPr lang="en-IN" sz="1800"/>
              <a:t>Wire.h</a:t>
            </a:r>
            <a:r>
              <a:rPr lang="en-IN" sz="1800"/>
              <a:t>&gt;</a:t>
            </a:r>
            <a:endParaRPr sz="1800"/>
          </a:p>
          <a:p>
            <a:pPr>
              <a:defRPr/>
            </a:pPr>
            <a:r>
              <a:rPr lang="en-IN" sz="1800"/>
              <a:t>#include &lt;LiquidCrystal_I2C.h&gt;</a:t>
            </a:r>
            <a:endParaRPr sz="1800"/>
          </a:p>
          <a:p>
            <a:pPr>
              <a:defRPr/>
            </a:pPr>
            <a:r>
              <a:rPr lang="en-IN" sz="1800"/>
              <a:t>#include &lt;ESP32Servo.h&gt;</a:t>
            </a:r>
            <a:endParaRPr sz="1800"/>
          </a:p>
          <a:p>
            <a:pPr>
              <a:defRPr/>
            </a:pPr>
            <a:r>
              <a:rPr lang="en-IN" sz="1800"/>
              <a:t>#include &lt;HX711.h&gt;</a:t>
            </a:r>
            <a:endParaRPr sz="1800"/>
          </a:p>
          <a:p>
            <a:pPr>
              <a:defRPr/>
            </a:pPr>
            <a:endParaRPr sz="1800"/>
          </a:p>
          <a:p>
            <a:pPr>
              <a:defRPr/>
            </a:pPr>
            <a:r>
              <a:rPr lang="en-IN" sz="1800"/>
              <a:t>// Pin definitions</a:t>
            </a:r>
            <a:endParaRPr sz="1800"/>
          </a:p>
          <a:p>
            <a:pPr>
              <a:defRPr/>
            </a:pPr>
            <a:r>
              <a:rPr lang="en-IN" sz="1800"/>
              <a:t>#define TRIG_PIN 12</a:t>
            </a:r>
            <a:endParaRPr sz="1800"/>
          </a:p>
          <a:p>
            <a:pPr>
              <a:defRPr/>
            </a:pPr>
            <a:r>
              <a:rPr lang="en-IN" sz="1800"/>
              <a:t>#define ECHO_PIN 13</a:t>
            </a:r>
            <a:endParaRPr sz="1800"/>
          </a:p>
          <a:p>
            <a:pPr>
              <a:defRPr/>
            </a:pPr>
            <a:r>
              <a:rPr lang="en-IN" sz="1800"/>
              <a:t>#define SERVO_PIN 14</a:t>
            </a:r>
            <a:endParaRPr sz="1800"/>
          </a:p>
          <a:p>
            <a:pPr>
              <a:defRPr/>
            </a:pPr>
            <a:r>
              <a:rPr lang="en-IN" sz="1800"/>
              <a:t>#define BUZZER_PIN 27</a:t>
            </a:r>
            <a:endParaRPr sz="1800"/>
          </a:p>
          <a:p>
            <a:pPr>
              <a:defRPr/>
            </a:pPr>
            <a:r>
              <a:rPr lang="en-IN" sz="1800"/>
              <a:t>#define SOIL_MOISTURE_PIN 34</a:t>
            </a:r>
            <a:endParaRPr sz="1800"/>
          </a:p>
          <a:p>
            <a:pPr>
              <a:defRPr/>
            </a:pPr>
            <a:r>
              <a:rPr lang="en-IN" sz="1800"/>
              <a:t>#define LOADCELL_DOUT_PIN 32</a:t>
            </a:r>
            <a:endParaRPr sz="1800"/>
          </a:p>
          <a:p>
            <a:pPr>
              <a:defRPr/>
            </a:pPr>
            <a:r>
              <a:rPr lang="en-IN" sz="1800"/>
              <a:t>#define LOADCELL_SCK_PIN 33</a:t>
            </a:r>
            <a:endParaRPr sz="1800"/>
          </a:p>
          <a:p>
            <a:pPr>
              <a:defRPr/>
            </a:pPr>
            <a:endParaRPr sz="1800"/>
          </a:p>
          <a:p>
            <a:pPr>
              <a:defRPr/>
            </a:pP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268836" y="209550"/>
            <a:ext cx="8308340" cy="5324535"/>
          </a:xfrm>
        </p:spPr>
        <p:txBody>
          <a:bodyPr/>
          <a:lstStyle/>
          <a:p>
            <a:pPr>
              <a:defRPr/>
            </a:pPr>
            <a:r>
              <a:rPr lang="en-IN" sz="1400"/>
              <a:t>// Initialize components</a:t>
            </a:r>
            <a:endParaRPr/>
          </a:p>
          <a:p>
            <a:pPr>
              <a:defRPr/>
            </a:pPr>
            <a:r>
              <a:rPr lang="en-IN" sz="1400"/>
              <a:t>LiquidCrystal_I2C lcd(0x27, 16, 2);</a:t>
            </a:r>
            <a:endParaRPr/>
          </a:p>
          <a:p>
            <a:pPr>
              <a:defRPr/>
            </a:pPr>
            <a:r>
              <a:rPr lang="en-IN" sz="1400"/>
              <a:t>Servo </a:t>
            </a:r>
            <a:r>
              <a:rPr lang="en-IN" sz="1400"/>
              <a:t>servo</a:t>
            </a:r>
            <a:r>
              <a:rPr lang="en-IN" sz="1400"/>
              <a:t>;</a:t>
            </a:r>
            <a:endParaRPr/>
          </a:p>
          <a:p>
            <a:pPr>
              <a:defRPr/>
            </a:pPr>
            <a:r>
              <a:rPr lang="en-IN" sz="1400"/>
              <a:t>HX711 </a:t>
            </a:r>
            <a:r>
              <a:rPr lang="en-IN" sz="1400"/>
              <a:t>loadCell</a:t>
            </a:r>
            <a:r>
              <a:rPr lang="en-IN" sz="1400"/>
              <a:t>;</a:t>
            </a:r>
            <a:endParaRPr/>
          </a:p>
          <a:p>
            <a:pPr>
              <a:defRPr/>
            </a:pPr>
            <a:endParaRPr lang="en-IN" sz="1400"/>
          </a:p>
          <a:p>
            <a:pPr>
              <a:defRPr/>
            </a:pPr>
            <a:r>
              <a:rPr lang="en-IN" sz="1400"/>
              <a:t>void setup() {</a:t>
            </a:r>
            <a:endParaRPr/>
          </a:p>
          <a:p>
            <a:pPr>
              <a:defRPr/>
            </a:pPr>
            <a:r>
              <a:rPr lang="en-IN" sz="1400"/>
              <a:t>  // Initialize serial communication</a:t>
            </a:r>
            <a:endParaRPr/>
          </a:p>
          <a:p>
            <a:pPr>
              <a:defRPr/>
            </a:pPr>
            <a:r>
              <a:rPr lang="en-IN" sz="1400"/>
              <a:t>  </a:t>
            </a:r>
            <a:r>
              <a:rPr lang="en-IN" sz="1400"/>
              <a:t>Serial.begin</a:t>
            </a:r>
            <a:r>
              <a:rPr lang="en-IN" sz="1400"/>
              <a:t>(9600);</a:t>
            </a:r>
            <a:endParaRPr/>
          </a:p>
          <a:p>
            <a:pPr>
              <a:defRPr/>
            </a:pPr>
            <a:endParaRPr lang="en-IN" sz="1400"/>
          </a:p>
          <a:p>
            <a:pPr>
              <a:defRPr/>
            </a:pPr>
            <a:r>
              <a:rPr lang="en-IN" sz="1400"/>
              <a:t>  // Initialize LCD</a:t>
            </a:r>
            <a:endParaRPr/>
          </a:p>
          <a:p>
            <a:pPr>
              <a:defRPr/>
            </a:pPr>
            <a:r>
              <a:rPr lang="en-IN" sz="1400"/>
              <a:t>  </a:t>
            </a:r>
            <a:r>
              <a:rPr lang="en-IN" sz="1400"/>
              <a:t>lcd.init</a:t>
            </a:r>
            <a:r>
              <a:rPr lang="en-IN" sz="1400"/>
              <a:t>();</a:t>
            </a:r>
            <a:endParaRPr/>
          </a:p>
          <a:p>
            <a:pPr>
              <a:defRPr/>
            </a:pPr>
            <a:r>
              <a:rPr lang="en-IN" sz="1400"/>
              <a:t>  </a:t>
            </a:r>
            <a:r>
              <a:rPr lang="en-IN" sz="1400"/>
              <a:t>lcd.backlight</a:t>
            </a:r>
            <a:r>
              <a:rPr lang="en-IN" sz="1400"/>
              <a:t>();</a:t>
            </a:r>
            <a:endParaRPr/>
          </a:p>
          <a:p>
            <a:pPr>
              <a:defRPr/>
            </a:pPr>
            <a:r>
              <a:rPr lang="en-IN" sz="1400"/>
              <a:t>  </a:t>
            </a:r>
            <a:r>
              <a:rPr lang="en-IN" sz="1400"/>
              <a:t>lcd.setCursor</a:t>
            </a:r>
            <a:r>
              <a:rPr lang="en-IN" sz="1400"/>
              <a:t>(0, 0);</a:t>
            </a:r>
            <a:endParaRPr/>
          </a:p>
          <a:p>
            <a:pPr>
              <a:defRPr/>
            </a:pPr>
            <a:r>
              <a:rPr lang="en-IN" sz="1400"/>
              <a:t>  </a:t>
            </a:r>
            <a:r>
              <a:rPr lang="en-IN" sz="1400"/>
              <a:t>lcd.print</a:t>
            </a:r>
            <a:r>
              <a:rPr lang="en-IN" sz="1400"/>
              <a:t>("Detecting Waste");</a:t>
            </a:r>
            <a:endParaRPr/>
          </a:p>
          <a:p>
            <a:pPr>
              <a:defRPr/>
            </a:pPr>
            <a:endParaRPr lang="en-IN" sz="1400"/>
          </a:p>
          <a:p>
            <a:pPr>
              <a:defRPr/>
            </a:pPr>
            <a:r>
              <a:rPr lang="en-IN" sz="1400"/>
              <a:t>  // Initialize servo</a:t>
            </a:r>
            <a:endParaRPr/>
          </a:p>
          <a:p>
            <a:pPr>
              <a:defRPr/>
            </a:pPr>
            <a:r>
              <a:rPr lang="en-IN" sz="1400"/>
              <a:t>  </a:t>
            </a:r>
            <a:r>
              <a:rPr lang="en-IN" sz="1400"/>
              <a:t>servo.attach</a:t>
            </a:r>
            <a:r>
              <a:rPr lang="en-IN" sz="1400"/>
              <a:t>(SERVO_PIN);</a:t>
            </a:r>
            <a:endParaRPr/>
          </a:p>
          <a:p>
            <a:pPr>
              <a:defRPr/>
            </a:pPr>
            <a:r>
              <a:rPr lang="en-IN" sz="1400"/>
              <a:t>  </a:t>
            </a:r>
            <a:r>
              <a:rPr lang="en-IN" sz="1400"/>
              <a:t>servo.write</a:t>
            </a:r>
            <a:r>
              <a:rPr lang="en-IN" sz="1400"/>
              <a:t>(90); // Initial position</a:t>
            </a:r>
            <a:endParaRPr/>
          </a:p>
          <a:p>
            <a:pPr>
              <a:defRPr/>
            </a:pPr>
            <a:endParaRPr lang="en-IN" sz="1400"/>
          </a:p>
          <a:p>
            <a:pPr>
              <a:defRPr/>
            </a:pPr>
            <a:r>
              <a:rPr lang="en-IN" sz="1400"/>
              <a:t>  // Initialize load cell</a:t>
            </a:r>
            <a:endParaRPr/>
          </a:p>
          <a:p>
            <a:pPr>
              <a:defRPr/>
            </a:pPr>
            <a:r>
              <a:rPr lang="en-IN" sz="1400"/>
              <a:t>  </a:t>
            </a:r>
            <a:r>
              <a:rPr lang="en-IN" sz="1400"/>
              <a:t>loadCell.begin</a:t>
            </a:r>
            <a:r>
              <a:rPr lang="en-IN" sz="1400"/>
              <a:t>(LOADCELL_DOUT_PIN, LOADCELL_SCK_PIN);</a:t>
            </a:r>
            <a:endParaRPr/>
          </a:p>
          <a:p>
            <a:pPr>
              <a:defRPr/>
            </a:pPr>
            <a:r>
              <a:rPr lang="en-IN" sz="1400"/>
              <a:t>  </a:t>
            </a:r>
            <a:r>
              <a:rPr lang="en-IN" sz="1400"/>
              <a:t>loadCell.set_scale</a:t>
            </a:r>
            <a:r>
              <a:rPr lang="en-IN" sz="1400"/>
              <a:t>();</a:t>
            </a:r>
            <a:endParaRPr/>
          </a:p>
          <a:p>
            <a:pPr>
              <a:defRPr/>
            </a:pPr>
            <a:r>
              <a:rPr lang="en-IN" sz="1400"/>
              <a:t>  </a:t>
            </a:r>
            <a:r>
              <a:rPr lang="en-IN" sz="1400"/>
              <a:t>loadCell.tare</a:t>
            </a:r>
            <a:r>
              <a:rPr lang="en-IN" sz="1400"/>
              <a:t>();</a:t>
            </a:r>
            <a:endParaRPr/>
          </a:p>
          <a:p>
            <a:pPr>
              <a:defRPr/>
            </a:pPr>
            <a:endParaRPr lang="en-IN" sz="1200"/>
          </a:p>
          <a:p>
            <a:pPr>
              <a:defRPr/>
            </a:pPr>
            <a:endParaRPr lang="en-IN"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268836" y="209550"/>
            <a:ext cx="8308340" cy="5170646"/>
          </a:xfrm>
        </p:spPr>
        <p:txBody>
          <a:bodyPr/>
          <a:lstStyle/>
          <a:p>
            <a:pPr>
              <a:defRPr/>
            </a:pPr>
            <a:r>
              <a:rPr lang="en-IN" sz="1400"/>
              <a:t> // Initialize pins</a:t>
            </a:r>
            <a:endParaRPr/>
          </a:p>
          <a:p>
            <a:pPr>
              <a:defRPr/>
            </a:pPr>
            <a:r>
              <a:rPr lang="en-IN" sz="1400"/>
              <a:t>  </a:t>
            </a:r>
            <a:r>
              <a:rPr lang="en-IN" sz="1400"/>
              <a:t>pinMode</a:t>
            </a:r>
            <a:r>
              <a:rPr lang="en-IN" sz="1400"/>
              <a:t>(TRIG_PIN, OUTPUT);</a:t>
            </a:r>
            <a:endParaRPr/>
          </a:p>
          <a:p>
            <a:pPr>
              <a:defRPr/>
            </a:pPr>
            <a:r>
              <a:rPr lang="en-IN" sz="1400"/>
              <a:t>  </a:t>
            </a:r>
            <a:r>
              <a:rPr lang="en-IN" sz="1400"/>
              <a:t>pinMode</a:t>
            </a:r>
            <a:r>
              <a:rPr lang="en-IN" sz="1400"/>
              <a:t>(ECHO_PIN, INPUT);</a:t>
            </a:r>
            <a:endParaRPr/>
          </a:p>
          <a:p>
            <a:pPr>
              <a:defRPr/>
            </a:pPr>
            <a:r>
              <a:rPr lang="en-IN" sz="1400"/>
              <a:t>  </a:t>
            </a:r>
            <a:r>
              <a:rPr lang="en-IN" sz="1400"/>
              <a:t>pinMode</a:t>
            </a:r>
            <a:r>
              <a:rPr lang="en-IN" sz="1400"/>
              <a:t>(BUZZER_PIN, OUTPUT);</a:t>
            </a:r>
            <a:endParaRPr/>
          </a:p>
          <a:p>
            <a:pPr>
              <a:defRPr/>
            </a:pPr>
            <a:r>
              <a:rPr lang="en-IN" sz="1400"/>
              <a:t>  </a:t>
            </a:r>
            <a:r>
              <a:rPr lang="en-IN" sz="1400"/>
              <a:t>pinMode</a:t>
            </a:r>
            <a:r>
              <a:rPr lang="en-IN" sz="1400"/>
              <a:t>(SOIL_MOISTURE_PIN, INPUT);</a:t>
            </a:r>
            <a:endParaRPr/>
          </a:p>
          <a:p>
            <a:pPr>
              <a:defRPr/>
            </a:pPr>
            <a:r>
              <a:rPr lang="en-IN" sz="1400"/>
              <a:t>}</a:t>
            </a:r>
            <a:endParaRPr/>
          </a:p>
          <a:p>
            <a:pPr>
              <a:defRPr/>
            </a:pPr>
            <a:endParaRPr lang="en-IN" sz="1400"/>
          </a:p>
          <a:p>
            <a:pPr>
              <a:defRPr/>
            </a:pPr>
            <a:r>
              <a:rPr lang="en-IN" sz="1400"/>
              <a:t>void loop() {</a:t>
            </a:r>
            <a:endParaRPr/>
          </a:p>
          <a:p>
            <a:pPr>
              <a:defRPr/>
            </a:pPr>
            <a:r>
              <a:rPr lang="en-IN" sz="1400"/>
              <a:t>  // Detect waste using ultrasonic sensor</a:t>
            </a:r>
            <a:endParaRPr/>
          </a:p>
          <a:p>
            <a:pPr>
              <a:defRPr/>
            </a:pPr>
            <a:r>
              <a:rPr lang="en-IN" sz="1400"/>
              <a:t>  </a:t>
            </a:r>
            <a:r>
              <a:rPr lang="en-IN" sz="1400"/>
              <a:t>digitalWrite</a:t>
            </a:r>
            <a:r>
              <a:rPr lang="en-IN" sz="1400"/>
              <a:t>(TRIG_PIN, LOW);</a:t>
            </a:r>
            <a:endParaRPr/>
          </a:p>
          <a:p>
            <a:pPr>
              <a:defRPr/>
            </a:pPr>
            <a:r>
              <a:rPr lang="en-IN" sz="1400"/>
              <a:t>  </a:t>
            </a:r>
            <a:r>
              <a:rPr lang="en-IN" sz="1400"/>
              <a:t>delayMicroseconds</a:t>
            </a:r>
            <a:r>
              <a:rPr lang="en-IN" sz="1400"/>
              <a:t>(2);</a:t>
            </a:r>
            <a:endParaRPr/>
          </a:p>
          <a:p>
            <a:pPr>
              <a:defRPr/>
            </a:pPr>
            <a:r>
              <a:rPr lang="en-IN" sz="1400"/>
              <a:t>  </a:t>
            </a:r>
            <a:r>
              <a:rPr lang="en-IN" sz="1400"/>
              <a:t>digitalWrite</a:t>
            </a:r>
            <a:r>
              <a:rPr lang="en-IN" sz="1400"/>
              <a:t>(TRIG_PIN, HIGH);</a:t>
            </a:r>
            <a:endParaRPr/>
          </a:p>
          <a:p>
            <a:pPr>
              <a:defRPr/>
            </a:pPr>
            <a:r>
              <a:rPr lang="en-IN" sz="1400"/>
              <a:t>  </a:t>
            </a:r>
            <a:r>
              <a:rPr lang="en-IN" sz="1400"/>
              <a:t>delayMicroseconds</a:t>
            </a:r>
            <a:r>
              <a:rPr lang="en-IN" sz="1400"/>
              <a:t>(10);</a:t>
            </a:r>
            <a:endParaRPr/>
          </a:p>
          <a:p>
            <a:pPr>
              <a:defRPr/>
            </a:pPr>
            <a:r>
              <a:rPr lang="en-IN" sz="1400"/>
              <a:t>  </a:t>
            </a:r>
            <a:r>
              <a:rPr lang="en-IN" sz="1400"/>
              <a:t>digitalWrite</a:t>
            </a:r>
            <a:r>
              <a:rPr lang="en-IN" sz="1400"/>
              <a:t>(TRIG_PIN, LOW);</a:t>
            </a:r>
            <a:endParaRPr/>
          </a:p>
          <a:p>
            <a:pPr>
              <a:defRPr/>
            </a:pPr>
            <a:r>
              <a:rPr lang="en-IN" sz="1400"/>
              <a:t>  long duration = </a:t>
            </a:r>
            <a:r>
              <a:rPr lang="en-IN" sz="1400"/>
              <a:t>pulseIn</a:t>
            </a:r>
            <a:r>
              <a:rPr lang="en-IN" sz="1400"/>
              <a:t>(ECHO_PIN, HIGH);</a:t>
            </a:r>
            <a:endParaRPr/>
          </a:p>
          <a:p>
            <a:pPr>
              <a:defRPr/>
            </a:pPr>
            <a:r>
              <a:rPr lang="en-IN" sz="1400"/>
              <a:t>  long distance = duration * 0.034 / 2;</a:t>
            </a:r>
            <a:endParaRPr/>
          </a:p>
          <a:p>
            <a:pPr>
              <a:defRPr/>
            </a:pPr>
            <a:endParaRPr lang="en-IN" sz="1400"/>
          </a:p>
          <a:p>
            <a:pPr>
              <a:defRPr/>
            </a:pPr>
            <a:r>
              <a:rPr lang="en-IN" sz="1400"/>
              <a:t>  if (distance &lt; 15) { // Waste detected within 30 cm</a:t>
            </a:r>
            <a:endParaRPr/>
          </a:p>
          <a:p>
            <a:pPr>
              <a:defRPr/>
            </a:pPr>
            <a:r>
              <a:rPr lang="en-IN" sz="1400"/>
              <a:t>    // Sound the buzzer</a:t>
            </a:r>
            <a:endParaRPr/>
          </a:p>
          <a:p>
            <a:pPr>
              <a:defRPr/>
            </a:pPr>
            <a:r>
              <a:rPr lang="en-IN" sz="1400"/>
              <a:t>    </a:t>
            </a:r>
            <a:r>
              <a:rPr lang="en-IN" sz="1400"/>
              <a:t>digitalWrite</a:t>
            </a:r>
            <a:r>
              <a:rPr lang="en-IN" sz="1400"/>
              <a:t>(BUZZER_PIN, HIGH);</a:t>
            </a:r>
            <a:endParaRPr/>
          </a:p>
          <a:p>
            <a:pPr>
              <a:defRPr/>
            </a:pPr>
            <a:r>
              <a:rPr lang="en-IN" sz="1400"/>
              <a:t>    delay(1000);</a:t>
            </a:r>
            <a:endParaRPr/>
          </a:p>
          <a:p>
            <a:pPr>
              <a:defRPr/>
            </a:pPr>
            <a:r>
              <a:rPr lang="en-IN" sz="1400"/>
              <a:t>    </a:t>
            </a:r>
            <a:r>
              <a:rPr lang="en-IN" sz="1400"/>
              <a:t>digitalWrite</a:t>
            </a:r>
            <a:r>
              <a:rPr lang="en-IN" sz="1400"/>
              <a:t>(BUZZER_PIN, LOW);</a:t>
            </a:r>
            <a:endParaRPr/>
          </a:p>
          <a:p>
            <a:pPr>
              <a:defRPr/>
            </a:pPr>
            <a:endParaRPr lang="en-IN" sz="1400"/>
          </a:p>
          <a:p>
            <a:pPr>
              <a:defRPr/>
            </a:pPr>
            <a:r>
              <a:rPr lang="en-IN" sz="1400"/>
              <a:t>    </a:t>
            </a:r>
            <a:endParaRPr lang="en-IN"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ONLYOFFICE/8.2.0.143</Application>
  <PresentationFormat>On-screen Show (4:3)</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final presentation template.pptx</dc:title>
  <cp:lastModifiedBy/>
  <cp:revision>4</cp:revision>
  <dcterms:created xsi:type="dcterms:W3CDTF">2024-11-13T14:09:51Z</dcterms:created>
  <dcterms:modified xsi:type="dcterms:W3CDTF">2024-11-14T08:00:31Z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2024-11-13T00:00:00Z</vt:filetime>
  </property>
  <property fmtid="{D5CDD505-2E9C-101B-9397-08002B2CF9AE}" pid="4" name="Producer">
    <vt:lpwstr>3-Heights(TM) PDF Security Shell 4.8.25.2 (http://www.pdf-tools.com)</vt:lpwstr>
  </property>
</Properties>
</file>