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embeddings/Microsoft_Equation4.bin" ContentType="application/vnd.openxmlformats-officedocument.oleObject"/>
  <Override PartName="/ppt/slideLayouts/slideLayout6.xml" ContentType="application/vnd.openxmlformats-officedocument.presentationml.slideLayout+xml"/>
  <Override PartName="/ppt/embeddings/Microsoft_Equation2.bin" ContentType="application/vnd.openxmlformats-officedocument.oleObject"/>
  <Override PartName="/docProps/core.xml" ContentType="application/vnd.openxmlformats-package.core-properties+xml"/>
  <Default Extension="pict" ContentType="image/pict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embeddings/Microsoft_Equation3.bin" ContentType="application/vnd.openxmlformats-officedocument.oleObject"/>
  <Default Extension="vml" ContentType="application/vnd.openxmlformats-officedocument.vmlDrawing"/>
  <Default Extension="pdf" ContentType="application/pdf"/>
  <Override PartName="/ppt/slideLayouts/slideLayout5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36576000" cy="27432000"/>
  <p:notesSz cx="9144000" cy="6858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FCFF7B"/>
    <a:srgbClr val="E9EC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inimized">
    <p:restoredLeft sz="34641" autoAdjust="0"/>
    <p:restoredTop sz="94660"/>
  </p:normalViewPr>
  <p:slideViewPr>
    <p:cSldViewPr snapToObjects="1">
      <p:cViewPr>
        <p:scale>
          <a:sx n="66" d="100"/>
          <a:sy n="66" d="100"/>
        </p:scale>
        <p:origin x="7040" y="2376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pple%20HD:Users:arketypos:Desktop:ubicomp:poster_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plotArea>
      <c:layout>
        <c:manualLayout>
          <c:layoutTarget val="inner"/>
          <c:xMode val="edge"/>
          <c:yMode val="edge"/>
          <c:x val="0.0556780049101294"/>
          <c:y val="0.0322822231680499"/>
          <c:w val="0.868991136003227"/>
          <c:h val="0.703173665791776"/>
        </c:manualLayout>
      </c:layout>
      <c:barChart>
        <c:barDir val="col"/>
        <c:grouping val="clustered"/>
        <c:ser>
          <c:idx val="0"/>
          <c:order val="0"/>
          <c:tx>
            <c:v>BitTorrent</c:v>
          </c:tx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c:spPr>
          <c:cat>
            <c:numRef>
              <c:f>torrents_compiled!$H$3:$H$38</c:f>
              <c:numCache>
                <c:formatCode>0%</c:formatCode>
                <c:ptCount val="36"/>
                <c:pt idx="0">
                  <c:v>0.97</c:v>
                </c:pt>
                <c:pt idx="1">
                  <c:v>0.93</c:v>
                </c:pt>
                <c:pt idx="2">
                  <c:v>0.9</c:v>
                </c:pt>
                <c:pt idx="3">
                  <c:v>0.9</c:v>
                </c:pt>
                <c:pt idx="4">
                  <c:v>0.87</c:v>
                </c:pt>
                <c:pt idx="5">
                  <c:v>0.86</c:v>
                </c:pt>
                <c:pt idx="6">
                  <c:v>0.86</c:v>
                </c:pt>
                <c:pt idx="7">
                  <c:v>0.84</c:v>
                </c:pt>
                <c:pt idx="8">
                  <c:v>0.82</c:v>
                </c:pt>
                <c:pt idx="9">
                  <c:v>0.81</c:v>
                </c:pt>
                <c:pt idx="10">
                  <c:v>0.79</c:v>
                </c:pt>
                <c:pt idx="11">
                  <c:v>0.79</c:v>
                </c:pt>
                <c:pt idx="12">
                  <c:v>0.7</c:v>
                </c:pt>
                <c:pt idx="13">
                  <c:v>0.64</c:v>
                </c:pt>
                <c:pt idx="14">
                  <c:v>0.54</c:v>
                </c:pt>
                <c:pt idx="15">
                  <c:v>0.52</c:v>
                </c:pt>
                <c:pt idx="16">
                  <c:v>0.51</c:v>
                </c:pt>
                <c:pt idx="17">
                  <c:v>0.39</c:v>
                </c:pt>
                <c:pt idx="18">
                  <c:v>0.37</c:v>
                </c:pt>
                <c:pt idx="19">
                  <c:v>0.35</c:v>
                </c:pt>
                <c:pt idx="20">
                  <c:v>0.29</c:v>
                </c:pt>
                <c:pt idx="21">
                  <c:v>0.18</c:v>
                </c:pt>
                <c:pt idx="22">
                  <c:v>0.17</c:v>
                </c:pt>
                <c:pt idx="23">
                  <c:v>0.16</c:v>
                </c:pt>
                <c:pt idx="24">
                  <c:v>0.15</c:v>
                </c:pt>
                <c:pt idx="25">
                  <c:v>0.14</c:v>
                </c:pt>
                <c:pt idx="26">
                  <c:v>0.12</c:v>
                </c:pt>
                <c:pt idx="27">
                  <c:v>0.12</c:v>
                </c:pt>
                <c:pt idx="28">
                  <c:v>0.11</c:v>
                </c:pt>
                <c:pt idx="29">
                  <c:v>0.09</c:v>
                </c:pt>
                <c:pt idx="30">
                  <c:v>0.07</c:v>
                </c:pt>
                <c:pt idx="31">
                  <c:v>0.06</c:v>
                </c:pt>
                <c:pt idx="32">
                  <c:v>0.05</c:v>
                </c:pt>
                <c:pt idx="33">
                  <c:v>0.04</c:v>
                </c:pt>
                <c:pt idx="34">
                  <c:v>0.03</c:v>
                </c:pt>
                <c:pt idx="35">
                  <c:v>0.01</c:v>
                </c:pt>
              </c:numCache>
            </c:numRef>
          </c:cat>
          <c:val>
            <c:numRef>
              <c:f>torrents_compiled!$C$3:$C$38</c:f>
              <c:numCache>
                <c:formatCode>General</c:formatCode>
                <c:ptCount val="36"/>
                <c:pt idx="0">
                  <c:v>129.9899553571429</c:v>
                </c:pt>
                <c:pt idx="1">
                  <c:v>25.52901785714286</c:v>
                </c:pt>
                <c:pt idx="2">
                  <c:v>125.7823660714286</c:v>
                </c:pt>
                <c:pt idx="3">
                  <c:v>142.0574776785714</c:v>
                </c:pt>
                <c:pt idx="4">
                  <c:v>326.0</c:v>
                </c:pt>
                <c:pt idx="5">
                  <c:v>160.91796875</c:v>
                </c:pt>
                <c:pt idx="6">
                  <c:v>117.2209821428571</c:v>
                </c:pt>
                <c:pt idx="7">
                  <c:v>177.5513392857143</c:v>
                </c:pt>
                <c:pt idx="8">
                  <c:v>143.67578125</c:v>
                </c:pt>
                <c:pt idx="9">
                  <c:v>8.816964285714286</c:v>
                </c:pt>
                <c:pt idx="10">
                  <c:v>12.10825892857143</c:v>
                </c:pt>
                <c:pt idx="11">
                  <c:v>30.74330357142857</c:v>
                </c:pt>
                <c:pt idx="12">
                  <c:v>253.599330357143</c:v>
                </c:pt>
                <c:pt idx="13">
                  <c:v>59.99162946428572</c:v>
                </c:pt>
                <c:pt idx="14">
                  <c:v>87.4760044642857</c:v>
                </c:pt>
                <c:pt idx="15">
                  <c:v>64.27511160714286</c:v>
                </c:pt>
                <c:pt idx="16">
                  <c:v>116.5613839285714</c:v>
                </c:pt>
                <c:pt idx="17">
                  <c:v>37.4453125</c:v>
                </c:pt>
                <c:pt idx="18">
                  <c:v>132.8264508928571</c:v>
                </c:pt>
                <c:pt idx="19">
                  <c:v>216.0669642857143</c:v>
                </c:pt>
                <c:pt idx="20">
                  <c:v>16.01618303571428</c:v>
                </c:pt>
                <c:pt idx="21">
                  <c:v>134.4754464285714</c:v>
                </c:pt>
                <c:pt idx="22">
                  <c:v>76.35993303571428</c:v>
                </c:pt>
                <c:pt idx="23">
                  <c:v>4.047433035714285</c:v>
                </c:pt>
                <c:pt idx="24">
                  <c:v>186.0864955357143</c:v>
                </c:pt>
                <c:pt idx="25">
                  <c:v>43.984375</c:v>
                </c:pt>
                <c:pt idx="26">
                  <c:v>169.486049107143</c:v>
                </c:pt>
                <c:pt idx="27">
                  <c:v>174.6668526785714</c:v>
                </c:pt>
                <c:pt idx="28">
                  <c:v>53.82198660714282</c:v>
                </c:pt>
                <c:pt idx="29">
                  <c:v>144.6155133928571</c:v>
                </c:pt>
                <c:pt idx="30">
                  <c:v>179.4854910714286</c:v>
                </c:pt>
                <c:pt idx="31">
                  <c:v>208.1640625</c:v>
                </c:pt>
                <c:pt idx="32">
                  <c:v>3.693638392857143</c:v>
                </c:pt>
                <c:pt idx="33">
                  <c:v>132.6266741071429</c:v>
                </c:pt>
                <c:pt idx="34">
                  <c:v>63.85044642857142</c:v>
                </c:pt>
                <c:pt idx="35">
                  <c:v>79.07589285714278</c:v>
                </c:pt>
              </c:numCache>
            </c:numRef>
          </c:val>
        </c:ser>
        <c:ser>
          <c:idx val="1"/>
          <c:order val="1"/>
          <c:tx>
            <c:v>BatTorrent</c:v>
          </c:tx>
          <c:spPr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c:spPr>
          <c:cat>
            <c:numRef>
              <c:f>torrents_compiled!$H$3:$H$38</c:f>
              <c:numCache>
                <c:formatCode>0%</c:formatCode>
                <c:ptCount val="36"/>
                <c:pt idx="0">
                  <c:v>0.97</c:v>
                </c:pt>
                <c:pt idx="1">
                  <c:v>0.93</c:v>
                </c:pt>
                <c:pt idx="2">
                  <c:v>0.9</c:v>
                </c:pt>
                <c:pt idx="3">
                  <c:v>0.9</c:v>
                </c:pt>
                <c:pt idx="4">
                  <c:v>0.87</c:v>
                </c:pt>
                <c:pt idx="5">
                  <c:v>0.86</c:v>
                </c:pt>
                <c:pt idx="6">
                  <c:v>0.86</c:v>
                </c:pt>
                <c:pt idx="7">
                  <c:v>0.84</c:v>
                </c:pt>
                <c:pt idx="8">
                  <c:v>0.82</c:v>
                </c:pt>
                <c:pt idx="9">
                  <c:v>0.81</c:v>
                </c:pt>
                <c:pt idx="10">
                  <c:v>0.79</c:v>
                </c:pt>
                <c:pt idx="11">
                  <c:v>0.79</c:v>
                </c:pt>
                <c:pt idx="12">
                  <c:v>0.7</c:v>
                </c:pt>
                <c:pt idx="13">
                  <c:v>0.64</c:v>
                </c:pt>
                <c:pt idx="14">
                  <c:v>0.54</c:v>
                </c:pt>
                <c:pt idx="15">
                  <c:v>0.52</c:v>
                </c:pt>
                <c:pt idx="16">
                  <c:v>0.51</c:v>
                </c:pt>
                <c:pt idx="17">
                  <c:v>0.39</c:v>
                </c:pt>
                <c:pt idx="18">
                  <c:v>0.37</c:v>
                </c:pt>
                <c:pt idx="19">
                  <c:v>0.35</c:v>
                </c:pt>
                <c:pt idx="20">
                  <c:v>0.29</c:v>
                </c:pt>
                <c:pt idx="21">
                  <c:v>0.18</c:v>
                </c:pt>
                <c:pt idx="22">
                  <c:v>0.17</c:v>
                </c:pt>
                <c:pt idx="23">
                  <c:v>0.16</c:v>
                </c:pt>
                <c:pt idx="24">
                  <c:v>0.15</c:v>
                </c:pt>
                <c:pt idx="25">
                  <c:v>0.14</c:v>
                </c:pt>
                <c:pt idx="26">
                  <c:v>0.12</c:v>
                </c:pt>
                <c:pt idx="27">
                  <c:v>0.12</c:v>
                </c:pt>
                <c:pt idx="28">
                  <c:v>0.11</c:v>
                </c:pt>
                <c:pt idx="29">
                  <c:v>0.09</c:v>
                </c:pt>
                <c:pt idx="30">
                  <c:v>0.07</c:v>
                </c:pt>
                <c:pt idx="31">
                  <c:v>0.06</c:v>
                </c:pt>
                <c:pt idx="32">
                  <c:v>0.05</c:v>
                </c:pt>
                <c:pt idx="33">
                  <c:v>0.04</c:v>
                </c:pt>
                <c:pt idx="34">
                  <c:v>0.03</c:v>
                </c:pt>
                <c:pt idx="35">
                  <c:v>0.01</c:v>
                </c:pt>
              </c:numCache>
            </c:numRef>
          </c:cat>
          <c:val>
            <c:numRef>
              <c:f>torrents_compiled!$G$3:$G$38</c:f>
              <c:numCache>
                <c:formatCode>General</c:formatCode>
                <c:ptCount val="36"/>
                <c:pt idx="0">
                  <c:v>227.69140625</c:v>
                </c:pt>
                <c:pt idx="1">
                  <c:v>24.86383928571428</c:v>
                </c:pt>
                <c:pt idx="2">
                  <c:v>188.2126116071429</c:v>
                </c:pt>
                <c:pt idx="3">
                  <c:v>37.17299107142857</c:v>
                </c:pt>
                <c:pt idx="4">
                  <c:v>463.8766741071428</c:v>
                </c:pt>
                <c:pt idx="5">
                  <c:v>340.1121651785714</c:v>
                </c:pt>
                <c:pt idx="6">
                  <c:v>60.54408482142854</c:v>
                </c:pt>
                <c:pt idx="7">
                  <c:v>164.2566964285714</c:v>
                </c:pt>
                <c:pt idx="8">
                  <c:v>48.88058035714282</c:v>
                </c:pt>
                <c:pt idx="9">
                  <c:v>2.297433035714286</c:v>
                </c:pt>
                <c:pt idx="10">
                  <c:v>0.724888392857143</c:v>
                </c:pt>
                <c:pt idx="11">
                  <c:v>20.0</c:v>
                </c:pt>
                <c:pt idx="12">
                  <c:v>210.3850446428571</c:v>
                </c:pt>
                <c:pt idx="13">
                  <c:v>55.46205357142857</c:v>
                </c:pt>
                <c:pt idx="14">
                  <c:v>21.22377232142857</c:v>
                </c:pt>
                <c:pt idx="15">
                  <c:v>26.171875</c:v>
                </c:pt>
                <c:pt idx="16">
                  <c:v>20.12946428571428</c:v>
                </c:pt>
                <c:pt idx="17">
                  <c:v>33.56305803571428</c:v>
                </c:pt>
                <c:pt idx="18">
                  <c:v>221.0172991071429</c:v>
                </c:pt>
                <c:pt idx="19">
                  <c:v>104.716517857143</c:v>
                </c:pt>
                <c:pt idx="20">
                  <c:v>10.02120535714286</c:v>
                </c:pt>
                <c:pt idx="21">
                  <c:v>53.203125</c:v>
                </c:pt>
                <c:pt idx="22">
                  <c:v>61.14118303571425</c:v>
                </c:pt>
                <c:pt idx="23">
                  <c:v>0.616071428571429</c:v>
                </c:pt>
                <c:pt idx="24">
                  <c:v>244.47265625</c:v>
                </c:pt>
                <c:pt idx="25">
                  <c:v>69.01004464285713</c:v>
                </c:pt>
                <c:pt idx="26">
                  <c:v>80.56640625</c:v>
                </c:pt>
                <c:pt idx="27">
                  <c:v>197.7449776785714</c:v>
                </c:pt>
                <c:pt idx="28">
                  <c:v>20.25446428571428</c:v>
                </c:pt>
                <c:pt idx="29">
                  <c:v>244.2561383928571</c:v>
                </c:pt>
                <c:pt idx="30">
                  <c:v>49.65122767857142</c:v>
                </c:pt>
                <c:pt idx="31">
                  <c:v>63.7265625</c:v>
                </c:pt>
                <c:pt idx="32">
                  <c:v>2.828125</c:v>
                </c:pt>
                <c:pt idx="33">
                  <c:v>68.9341517857143</c:v>
                </c:pt>
                <c:pt idx="34">
                  <c:v>22.26004464285714</c:v>
                </c:pt>
                <c:pt idx="35">
                  <c:v>140.125</c:v>
                </c:pt>
              </c:numCache>
            </c:numRef>
          </c:val>
        </c:ser>
        <c:axId val="458024856"/>
        <c:axId val="508636648"/>
      </c:barChart>
      <c:catAx>
        <c:axId val="458024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Battery Level of Nodes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1"/>
        <c:majorTickMark val="cross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508636648"/>
        <c:crosses val="autoZero"/>
        <c:auto val="1"/>
        <c:lblAlgn val="ctr"/>
        <c:lblOffset val="100"/>
      </c:catAx>
      <c:valAx>
        <c:axId val="508636648"/>
        <c:scaling>
          <c:orientation val="minMax"/>
          <c:max val="500.0"/>
          <c:min val="0.0"/>
        </c:scaling>
        <c:axPos val="l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Upload Contribution (MB)</a:t>
                </a:r>
              </a:p>
            </c:rich>
          </c:tx>
          <c:layout>
            <c:manualLayout>
              <c:xMode val="edge"/>
              <c:yMode val="edge"/>
              <c:x val="0.00682431658885935"/>
              <c:y val="0.12926544654891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crossAx val="458024856"/>
        <c:crosses val="autoZero"/>
        <c:crossBetween val="between"/>
        <c:majorUnit val="25.0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372187667347627"/>
          <c:y val="0.138878784670905"/>
          <c:w val="0.255624665304746"/>
          <c:h val="0.0675144691979644"/>
        </c:manualLayout>
      </c:layout>
      <c:spPr>
        <a:noFill/>
        <a:ln w="25400">
          <a:noFill/>
        </a:ln>
      </c:spPr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noFill/>
      <a:prstDash val="solid"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ict"/><Relationship Id="rId4" Type="http://schemas.openxmlformats.org/officeDocument/2006/relationships/image" Target="../media/image4.pict"/><Relationship Id="rId1" Type="http://schemas.openxmlformats.org/officeDocument/2006/relationships/image" Target="../media/image1.pict"/><Relationship Id="rId2" Type="http://schemas.openxmlformats.org/officeDocument/2006/relationships/image" Target="../media/image2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6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50D9-FB68-BA4B-BF4F-D11921C7B432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853-29D9-8244-9855-E4E25E1A1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50D9-FB68-BA4B-BF4F-D11921C7B432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853-29D9-8244-9855-E4E25E1A1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4394200"/>
            <a:ext cx="32918400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4394200"/>
            <a:ext cx="98145600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50D9-FB68-BA4B-BF4F-D11921C7B432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853-29D9-8244-9855-E4E25E1A1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50D9-FB68-BA4B-BF4F-D11921C7B432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853-29D9-8244-9855-E4E25E1A1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6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50D9-FB68-BA4B-BF4F-D11921C7B432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853-29D9-8244-9855-E4E25E1A1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50D9-FB68-BA4B-BF4F-D11921C7B432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853-29D9-8244-9855-E4E25E1A1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50D9-FB68-BA4B-BF4F-D11921C7B432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853-29D9-8244-9855-E4E25E1A1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50D9-FB68-BA4B-BF4F-D11921C7B432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853-29D9-8244-9855-E4E25E1A1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50D9-FB68-BA4B-BF4F-D11921C7B432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853-29D9-8244-9855-E4E25E1A1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50D9-FB68-BA4B-BF4F-D11921C7B432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853-29D9-8244-9855-E4E25E1A1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50D9-FB68-BA4B-BF4F-D11921C7B432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853-29D9-8244-9855-E4E25E1A1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6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6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50D9-FB68-BA4B-BF4F-D11921C7B432}" type="datetimeFigureOut">
              <a:rPr lang="en-US" smtClean="0"/>
              <a:pPr/>
              <a:t>9/28/09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6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6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4853-29D9-8244-9855-E4E25E1A1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4.bin"/><Relationship Id="rId12" Type="http://schemas.openxmlformats.org/officeDocument/2006/relationships/image" Target="../media/image8.pdf"/><Relationship Id="rId13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chart" Target="../charts/chart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df"/><Relationship Id="rId7" Type="http://schemas.openxmlformats.org/officeDocument/2006/relationships/image" Target="../media/image8.png"/><Relationship Id="rId8" Type="http://schemas.openxmlformats.org/officeDocument/2006/relationships/oleObject" Target="../embeddings/Microsoft_Equation1.bin"/><Relationship Id="rId9" Type="http://schemas.openxmlformats.org/officeDocument/2006/relationships/oleObject" Target="../embeddings/Microsoft_Equation2.bin"/><Relationship Id="rId10" Type="http://schemas.openxmlformats.org/officeDocument/2006/relationships/oleObject" Target="../embeddings/Microsoft_Equation3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37"/>
          <p:cNvGraphicFramePr>
            <a:graphicFrameLocks/>
          </p:cNvGraphicFramePr>
          <p:nvPr/>
        </p:nvGraphicFramePr>
        <p:xfrm>
          <a:off x="18638832" y="17754598"/>
          <a:ext cx="15925800" cy="6584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457200"/>
            <a:ext cx="36576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4" tIns="188100" rIns="376204" bIns="188100" numCol="1" anchor="ctr" anchorCtr="0" compatLnSpc="1">
            <a:prstTxWarp prst="textNoShape">
              <a:avLst/>
            </a:prstTxWarp>
          </a:bodyPr>
          <a:lstStyle/>
          <a:p>
            <a:pPr algn="ctr" defTabSz="3762376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kern="0" dirty="0" err="1" smtClean="0">
                <a:latin typeface="+mj-lt"/>
                <a:ea typeface="+mj-ea"/>
                <a:cs typeface="+mj-cs"/>
              </a:rPr>
              <a:t>BatTorrent</a:t>
            </a:r>
            <a:r>
              <a:rPr lang="en-US" sz="8000" b="1" kern="0" dirty="0" smtClean="0">
                <a:latin typeface="+mj-lt"/>
                <a:ea typeface="+mj-ea"/>
                <a:cs typeface="+mj-cs"/>
              </a:rPr>
              <a:t>: </a:t>
            </a:r>
            <a:r>
              <a:rPr lang="en-US" sz="8000" b="1" dirty="0"/>
              <a:t>A Battery-Aware </a:t>
            </a:r>
            <a:r>
              <a:rPr lang="en-US" sz="8000" b="1" dirty="0" err="1"/>
              <a:t>BitTorrent</a:t>
            </a:r>
            <a:r>
              <a:rPr lang="en-US" sz="8000" b="1" dirty="0"/>
              <a:t> for Mobile Devices</a:t>
            </a:r>
            <a:r>
              <a:rPr lang="en-US" sz="8000" kern="0" dirty="0" smtClean="0">
                <a:latin typeface="+mj-lt"/>
                <a:ea typeface="+mj-ea"/>
                <a:cs typeface="+mj-cs"/>
              </a:rPr>
              <a:t> </a:t>
            </a:r>
            <a:endParaRPr lang="en-US" sz="80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828800"/>
            <a:ext cx="3657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204" tIns="188100" rIns="376204" bIns="188100" numCol="1" anchor="t" anchorCtr="0" compatLnSpc="1">
            <a:prstTxWarp prst="textNoShape">
              <a:avLst/>
            </a:prstTxWarp>
          </a:bodyPr>
          <a:lstStyle/>
          <a:p>
            <a:pPr algn="ctr" defTabSz="3762376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000" b="1" kern="0" dirty="0" smtClean="0"/>
              <a:t>Zach King, Jeremy Blackburn, Adriana </a:t>
            </a:r>
            <a:r>
              <a:rPr lang="en-US" sz="6000" b="1" kern="0" dirty="0" err="1" smtClean="0"/>
              <a:t>Iamnitchi</a:t>
            </a:r>
            <a:endParaRPr lang="en-US" sz="6000" b="1" kern="0" baseline="30000" dirty="0" smtClean="0"/>
          </a:p>
          <a:p>
            <a:pPr algn="ctr" defTabSz="3762376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4800" kern="0" dirty="0" smtClean="0"/>
              <a:t>Computer Science and Engineering, University of South Florida </a:t>
            </a:r>
          </a:p>
        </p:txBody>
      </p:sp>
      <p:pic>
        <p:nvPicPr>
          <p:cNvPr id="6" name="Picture 226" descr="USF34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609600"/>
            <a:ext cx="4038600" cy="2917824"/>
          </a:xfrm>
          <a:prstGeom prst="rect">
            <a:avLst/>
          </a:prstGeom>
          <a:noFill/>
        </p:spPr>
      </p:pic>
      <p:sp>
        <p:nvSpPr>
          <p:cNvPr id="11" name="Frame 10"/>
          <p:cNvSpPr/>
          <p:nvPr/>
        </p:nvSpPr>
        <p:spPr>
          <a:xfrm>
            <a:off x="990600" y="3733800"/>
            <a:ext cx="34594800" cy="23012400"/>
          </a:xfrm>
          <a:prstGeom prst="frame">
            <a:avLst>
              <a:gd name="adj1" fmla="val 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17907000" y="26192946"/>
            <a:ext cx="17221200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 cmpd="thinThick">
            <a:noFill/>
            <a:miter lim="800000"/>
            <a:headEnd/>
            <a:tailEnd/>
          </a:ln>
          <a:effectLst/>
        </p:spPr>
        <p:txBody>
          <a:bodyPr wrap="square" lIns="91440" tIns="45720" rIns="91440" bIns="45720">
            <a:prstTxWarp prst="textNoShape">
              <a:avLst/>
            </a:prstTxWarp>
            <a:spAutoFit/>
          </a:bodyPr>
          <a:lstStyle/>
          <a:p>
            <a:pPr defTabSz="3762376">
              <a:spcBef>
                <a:spcPct val="50000"/>
              </a:spcBef>
            </a:pPr>
            <a:r>
              <a:rPr lang="en-US" sz="2500" b="1" dirty="0" smtClean="0"/>
              <a:t>Acknowledgements: </a:t>
            </a:r>
            <a:r>
              <a:rPr lang="en-US" sz="2500" dirty="0" smtClean="0"/>
              <a:t>This material is based upon work supported by the National</a:t>
            </a:r>
            <a:r>
              <a:rPr lang="en-US" sz="2500" dirty="0"/>
              <a:t> </a:t>
            </a:r>
            <a:r>
              <a:rPr lang="en-US" sz="2500" dirty="0" smtClean="0"/>
              <a:t>Science Foundation under Grant No. CNS-0831785</a:t>
            </a:r>
            <a:endParaRPr lang="en-US" sz="2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40462" y="4165461"/>
            <a:ext cx="15674970" cy="421653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4400" b="1" dirty="0" smtClean="0"/>
              <a:t>MOTIVATION</a:t>
            </a:r>
            <a:endParaRPr lang="en-US" sz="2800" dirty="0" smtClean="0"/>
          </a:p>
          <a:p>
            <a:pPr algn="just"/>
            <a:r>
              <a:rPr lang="en-US" sz="3200" dirty="0" smtClean="0"/>
              <a:t>Introducing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 to mobile devices (i.e., mobile phones) dramatically increases both the concern and consequences for power loss. </a:t>
            </a:r>
            <a:r>
              <a:rPr lang="en-US" sz="3200" dirty="0" err="1" smtClean="0"/>
              <a:t>BitTorrent's</a:t>
            </a:r>
            <a:r>
              <a:rPr lang="en-US" sz="3200" dirty="0" smtClean="0"/>
              <a:t> tit-for-tat mechanism ensures that all peers, including mobile peers, must upload content in order to download content. As transmission of data necessarily consumes more energy than reception of data, a mobile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 peer is faced with a conundrum: maximize upload bandwidth to receive the reciprocal download bandwidth and drain battery or limit the rate of data upload and suffer the consequences of the tit-for-tat enforcement.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17907000" y="9748183"/>
            <a:ext cx="10972800" cy="74174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 smtClean="0">
                <a:latin typeface="Lucida Console"/>
              </a:rPr>
              <a:t>def </a:t>
            </a:r>
            <a:r>
              <a:rPr lang="en-US" sz="2800" dirty="0" err="1" smtClean="0">
                <a:latin typeface="Lucida Console"/>
              </a:rPr>
              <a:t>choking_algorithm(peers</a:t>
            </a:r>
            <a:r>
              <a:rPr lang="en-US" sz="2800" dirty="0" smtClean="0">
                <a:latin typeface="Lucida Console"/>
              </a:rPr>
              <a:t>)</a:t>
            </a:r>
          </a:p>
          <a:p>
            <a:r>
              <a:rPr lang="en-US" sz="2800" dirty="0" smtClean="0">
                <a:latin typeface="Lucida Console"/>
              </a:rPr>
              <a:t>  # determine regular </a:t>
            </a:r>
            <a:r>
              <a:rPr lang="en-US" sz="2800" dirty="0" err="1" smtClean="0">
                <a:latin typeface="Lucida Console"/>
              </a:rPr>
              <a:t>unchokes</a:t>
            </a:r>
            <a:endParaRPr lang="en-US" sz="2800" dirty="0" smtClean="0">
              <a:latin typeface="Lucida Console"/>
            </a:endParaRPr>
          </a:p>
          <a:p>
            <a:r>
              <a:rPr lang="en-US" sz="2800" dirty="0" smtClean="0">
                <a:latin typeface="Lucida Console"/>
              </a:rPr>
              <a:t>  </a:t>
            </a:r>
            <a:r>
              <a:rPr lang="en-US" sz="2800" dirty="0" err="1" smtClean="0">
                <a:latin typeface="Lucida Console"/>
              </a:rPr>
              <a:t>peers.sort(R</a:t>
            </a:r>
            <a:r>
              <a:rPr lang="en-US" sz="2800" dirty="0" smtClean="0">
                <a:latin typeface="Lucida Console"/>
              </a:rPr>
              <a:t>) # R = Ordering Function</a:t>
            </a:r>
          </a:p>
          <a:p>
            <a:r>
              <a:rPr lang="en-US" sz="2800" dirty="0" smtClean="0">
                <a:latin typeface="Lucida Console"/>
              </a:rPr>
              <a:t>  </a:t>
            </a:r>
          </a:p>
          <a:p>
            <a:r>
              <a:rPr lang="en-US" sz="2800" dirty="0" smtClean="0">
                <a:latin typeface="Lucida Console"/>
              </a:rPr>
              <a:t>  </a:t>
            </a:r>
            <a:r>
              <a:rPr lang="en-US" sz="2800" dirty="0" err="1" smtClean="0">
                <a:latin typeface="Lucida Console"/>
              </a:rPr>
              <a:t>Num_unchokes.times</a:t>
            </a:r>
            <a:r>
              <a:rPr lang="en-US" sz="2800" dirty="0" smtClean="0">
                <a:latin typeface="Lucida Console"/>
              </a:rPr>
              <a:t> do |</a:t>
            </a:r>
            <a:r>
              <a:rPr lang="en-US" sz="2800" dirty="0" err="1" smtClean="0">
                <a:latin typeface="Lucida Console"/>
              </a:rPr>
              <a:t>peer_index</a:t>
            </a:r>
            <a:r>
              <a:rPr lang="en-US" sz="2800" dirty="0" smtClean="0">
                <a:latin typeface="Lucida Console"/>
              </a:rPr>
              <a:t>| </a:t>
            </a:r>
          </a:p>
          <a:p>
            <a:r>
              <a:rPr lang="en-US" sz="2800" dirty="0" smtClean="0">
                <a:latin typeface="Lucida Console"/>
              </a:rPr>
              <a:t>    </a:t>
            </a:r>
            <a:r>
              <a:rPr lang="en-US" sz="2800" dirty="0" err="1" smtClean="0">
                <a:latin typeface="Lucida Console"/>
              </a:rPr>
              <a:t>peers[peer_index].unchoke</a:t>
            </a:r>
            <a:endParaRPr lang="en-US" sz="2800" dirty="0" smtClean="0">
              <a:latin typeface="Lucida Console"/>
            </a:endParaRPr>
          </a:p>
          <a:p>
            <a:r>
              <a:rPr lang="en-US" sz="2800" dirty="0" smtClean="0">
                <a:latin typeface="Lucida Console"/>
              </a:rPr>
              <a:t>  end</a:t>
            </a:r>
          </a:p>
          <a:p>
            <a:r>
              <a:rPr lang="en-US" sz="2800" dirty="0" smtClean="0">
                <a:latin typeface="Lucida Console"/>
              </a:rPr>
              <a:t>  </a:t>
            </a:r>
          </a:p>
          <a:p>
            <a:r>
              <a:rPr lang="en-US" sz="2800" dirty="0" smtClean="0">
                <a:latin typeface="Lucida Console"/>
              </a:rPr>
              <a:t>  # choke everyone else</a:t>
            </a:r>
          </a:p>
          <a:p>
            <a:r>
              <a:rPr lang="en-US" sz="2800" dirty="0" smtClean="0">
                <a:latin typeface="Lucida Console"/>
              </a:rPr>
              <a:t>  </a:t>
            </a:r>
            <a:r>
              <a:rPr lang="en-US" sz="2800" dirty="0" err="1" smtClean="0">
                <a:latin typeface="Lucida Console"/>
              </a:rPr>
              <a:t>choked_peers</a:t>
            </a:r>
            <a:r>
              <a:rPr lang="en-US" sz="2800" dirty="0" smtClean="0">
                <a:latin typeface="Lucida Console"/>
              </a:rPr>
              <a:t> = </a:t>
            </a:r>
            <a:r>
              <a:rPr lang="en-US" sz="2800" dirty="0" err="1" smtClean="0">
                <a:latin typeface="Lucida Console"/>
              </a:rPr>
              <a:t>peers[Num_unchokes</a:t>
            </a:r>
            <a:r>
              <a:rPr lang="en-US" sz="2800" dirty="0" smtClean="0">
                <a:latin typeface="Lucida Console"/>
              </a:rPr>
              <a:t>, </a:t>
            </a:r>
            <a:r>
              <a:rPr lang="en-US" sz="2800" dirty="0" err="1" smtClean="0">
                <a:latin typeface="Lucida Console"/>
              </a:rPr>
              <a:t>peers.length</a:t>
            </a:r>
            <a:r>
              <a:rPr lang="en-US" sz="2800" dirty="0" smtClean="0">
                <a:latin typeface="Lucida Console"/>
              </a:rPr>
              <a:t>]    </a:t>
            </a:r>
          </a:p>
          <a:p>
            <a:r>
              <a:rPr lang="en-US" sz="2800" dirty="0" smtClean="0">
                <a:latin typeface="Lucida Console"/>
              </a:rPr>
              <a:t>  </a:t>
            </a:r>
            <a:r>
              <a:rPr lang="en-US" sz="2800" dirty="0" err="1" smtClean="0">
                <a:latin typeface="Lucida Console"/>
              </a:rPr>
              <a:t>choked_peers.each</a:t>
            </a:r>
            <a:r>
              <a:rPr lang="en-US" sz="2800" dirty="0" smtClean="0">
                <a:latin typeface="Lucida Console"/>
              </a:rPr>
              <a:t> do |</a:t>
            </a:r>
            <a:r>
              <a:rPr lang="en-US" sz="2800" dirty="0" err="1" smtClean="0">
                <a:latin typeface="Lucida Console"/>
              </a:rPr>
              <a:t>peer_to_choke</a:t>
            </a:r>
            <a:r>
              <a:rPr lang="en-US" sz="2800" dirty="0" smtClean="0">
                <a:latin typeface="Lucida Console"/>
              </a:rPr>
              <a:t>|</a:t>
            </a:r>
          </a:p>
          <a:p>
            <a:r>
              <a:rPr lang="en-US" sz="2800" dirty="0" smtClean="0">
                <a:latin typeface="Lucida Console"/>
              </a:rPr>
              <a:t>    </a:t>
            </a:r>
            <a:r>
              <a:rPr lang="en-US" sz="2800" dirty="0" err="1" smtClean="0">
                <a:latin typeface="Lucida Console"/>
              </a:rPr>
              <a:t>peer_to_choke.choke</a:t>
            </a:r>
            <a:endParaRPr lang="en-US" sz="2800" dirty="0" smtClean="0">
              <a:latin typeface="Lucida Console"/>
            </a:endParaRPr>
          </a:p>
          <a:p>
            <a:r>
              <a:rPr lang="en-US" sz="2800" dirty="0" smtClean="0">
                <a:latin typeface="Lucida Console"/>
              </a:rPr>
              <a:t>  end</a:t>
            </a:r>
          </a:p>
          <a:p>
            <a:endParaRPr lang="en-US" sz="2800" dirty="0" smtClean="0">
              <a:latin typeface="Lucida Console"/>
            </a:endParaRPr>
          </a:p>
          <a:p>
            <a:r>
              <a:rPr lang="en-US" sz="2800" dirty="0" smtClean="0">
                <a:latin typeface="Lucida Console"/>
              </a:rPr>
              <a:t>  # perform optimistic </a:t>
            </a:r>
            <a:r>
              <a:rPr lang="en-US" sz="2800" dirty="0" err="1" smtClean="0">
                <a:latin typeface="Lucida Console"/>
              </a:rPr>
              <a:t>unchokes</a:t>
            </a:r>
            <a:endParaRPr lang="en-US" sz="2800" dirty="0" smtClean="0">
              <a:latin typeface="Lucida Console"/>
            </a:endParaRPr>
          </a:p>
          <a:p>
            <a:r>
              <a:rPr lang="en-US" sz="2800" dirty="0" smtClean="0">
                <a:latin typeface="Lucida Console"/>
              </a:rPr>
              <a:t>  </a:t>
            </a:r>
            <a:r>
              <a:rPr lang="en-US" sz="2800" dirty="0" err="1" smtClean="0">
                <a:latin typeface="Lucida Console"/>
              </a:rPr>
              <a:t>choked_peers[rand(choked_peers.length)].unchoke</a:t>
            </a:r>
            <a:endParaRPr lang="en-US" sz="2800" dirty="0" smtClean="0">
              <a:latin typeface="Lucida Console"/>
            </a:endParaRPr>
          </a:p>
          <a:p>
            <a:r>
              <a:rPr lang="en-US" sz="2800" dirty="0" smtClean="0">
                <a:latin typeface="Lucida Console"/>
              </a:rPr>
              <a:t>end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0206" y="9112746"/>
            <a:ext cx="15515226" cy="323165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/>
              <a:t>PROPOSED SOLUTION</a:t>
            </a:r>
            <a:endParaRPr lang="en-US" sz="2800" dirty="0" smtClean="0"/>
          </a:p>
          <a:p>
            <a:pPr algn="just"/>
            <a:r>
              <a:rPr lang="en-US" sz="3200" dirty="0" smtClean="0"/>
              <a:t>Scaling the upload rate of peers as a function of remaining battery life, while also inversely scaling the rate measures, will allow a battery proportionate contribution to the swarm without suffering the penalties associated with scaled upload rates. </a:t>
            </a:r>
            <a:r>
              <a:rPr lang="en-US" sz="3200" dirty="0" err="1" smtClean="0"/>
              <a:t>BatTorrent</a:t>
            </a:r>
            <a:r>
              <a:rPr lang="en-US" sz="3200" dirty="0" smtClean="0"/>
              <a:t> is integrated with a social strength service to mitigate the risk of peers lying about their battery level to gain an unfair advantage.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18470568" y="4165461"/>
            <a:ext cx="16193092" cy="76944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/>
              <a:t>BITTORRENT MODIFICATIONS</a:t>
            </a:r>
            <a:endParaRPr lang="en-US" sz="2800" dirty="0" smtClean="0"/>
          </a:p>
        </p:txBody>
      </p:sp>
      <p:sp>
        <p:nvSpPr>
          <p:cNvPr id="25" name="Text Box 50"/>
          <p:cNvSpPr txBox="1">
            <a:spLocks noChangeArrowheads="1"/>
          </p:cNvSpPr>
          <p:nvPr/>
        </p:nvSpPr>
        <p:spPr bwMode="auto">
          <a:xfrm>
            <a:off x="17907000" y="8991600"/>
            <a:ext cx="10972800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 cmpd="thinThick">
            <a:noFill/>
            <a:miter lim="800000"/>
            <a:headEnd/>
            <a:tailEnd/>
          </a:ln>
          <a:effectLst/>
        </p:spPr>
        <p:txBody>
          <a:bodyPr wrap="square" lIns="91440" tIns="45720" rIns="91440" bIns="45720">
            <a:prstTxWarp prst="textNoShape">
              <a:avLst/>
            </a:prstTxWarp>
            <a:spAutoFit/>
          </a:bodyPr>
          <a:lstStyle/>
          <a:p>
            <a:pPr defTabSz="3762376">
              <a:spcBef>
                <a:spcPct val="50000"/>
              </a:spcBef>
            </a:pPr>
            <a:r>
              <a:rPr lang="en-US" sz="3000" dirty="0" smtClean="0"/>
              <a:t>3) Modify the choking algorithm to manage the scaled uploads </a:t>
            </a:r>
            <a:endParaRPr lang="en-US" sz="3000" b="1" dirty="0"/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26060400" y="5029200"/>
            <a:ext cx="9144000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 cmpd="thinThick">
            <a:noFill/>
            <a:miter lim="800000"/>
            <a:headEnd/>
            <a:tailEnd/>
          </a:ln>
          <a:effectLst/>
        </p:spPr>
        <p:txBody>
          <a:bodyPr wrap="square" lIns="91440" tIns="45720" rIns="91440" bIns="45720">
            <a:prstTxWarp prst="textNoShape">
              <a:avLst/>
            </a:prstTxWarp>
            <a:spAutoFit/>
          </a:bodyPr>
          <a:lstStyle/>
          <a:p>
            <a:pPr defTabSz="3762376">
              <a:spcBef>
                <a:spcPct val="50000"/>
              </a:spcBef>
            </a:pPr>
            <a:r>
              <a:rPr lang="en-US" sz="3000" dirty="0" smtClean="0">
                <a:latin typeface="Arial"/>
              </a:rPr>
              <a:t>2) Allow peers to scale upload based on battery level</a:t>
            </a:r>
            <a:endParaRPr lang="en-US" sz="3000" b="1" dirty="0">
              <a:latin typeface="Arial"/>
            </a:endParaRP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17907000" y="5029200"/>
            <a:ext cx="7954972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 cmpd="thinThick">
            <a:noFill/>
            <a:miter lim="800000"/>
            <a:headEnd/>
            <a:tailEnd/>
          </a:ln>
          <a:effectLst/>
        </p:spPr>
        <p:txBody>
          <a:bodyPr wrap="square" lIns="91440" tIns="45720" rIns="91440" bIns="45720">
            <a:prstTxWarp prst="textNoShape">
              <a:avLst/>
            </a:prstTxWarp>
            <a:spAutoFit/>
          </a:bodyPr>
          <a:lstStyle/>
          <a:p>
            <a:r>
              <a:rPr lang="en-US" sz="3000" dirty="0" smtClean="0">
                <a:latin typeface="Arial"/>
              </a:rPr>
              <a:t>1) Introduce a new message type, BATT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983201" y="23317200"/>
            <a:ext cx="17221200" cy="273921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/>
              <a:t>FUTURE WORK</a:t>
            </a:r>
            <a:endParaRPr lang="en-US" sz="2800" dirty="0" smtClean="0"/>
          </a:p>
          <a:p>
            <a:pPr algn="just"/>
            <a:r>
              <a:rPr lang="en-US" sz="3200" dirty="0" smtClean="0"/>
              <a:t>We are currently investigating other scaling functions. In addition, we are </a:t>
            </a:r>
            <a:r>
              <a:rPr lang="en-US" sz="3200" dirty="0" smtClean="0"/>
              <a:t>examining a battery level threshold approach to </a:t>
            </a:r>
            <a:r>
              <a:rPr lang="en-US" sz="3200" dirty="0" err="1" smtClean="0"/>
              <a:t>BatTorrent</a:t>
            </a:r>
            <a:r>
              <a:rPr lang="en-US" sz="3200" dirty="0" smtClean="0"/>
              <a:t> </a:t>
            </a:r>
            <a:r>
              <a:rPr lang="en-US" sz="3200" dirty="0" smtClean="0"/>
              <a:t>bandwidth </a:t>
            </a:r>
            <a:r>
              <a:rPr lang="en-US" sz="3200" dirty="0" smtClean="0"/>
              <a:t>scaling</a:t>
            </a:r>
            <a:r>
              <a:rPr lang="en-US" sz="3200" dirty="0" smtClean="0"/>
              <a:t>. </a:t>
            </a:r>
            <a:r>
              <a:rPr lang="en-US" sz="3200" dirty="0" smtClean="0"/>
              <a:t>While we have a proof of concept of </a:t>
            </a:r>
            <a:r>
              <a:rPr lang="en-US" sz="3200" dirty="0" err="1" smtClean="0"/>
              <a:t>BatTorrent</a:t>
            </a:r>
            <a:r>
              <a:rPr lang="en-US" sz="3200" dirty="0" smtClean="0"/>
              <a:t> running on the Android emulator and a G1 dev phone, experiments composed primarily of mobile devices will come soon.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135600" y="17145000"/>
            <a:ext cx="16429032" cy="110799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/>
              <a:t>PRELIMINARY </a:t>
            </a:r>
            <a:r>
              <a:rPr lang="en-US" sz="4400" b="1" dirty="0" smtClean="0"/>
              <a:t>RESULTS</a:t>
            </a:r>
          </a:p>
          <a:p>
            <a:pPr algn="ctr"/>
            <a:r>
              <a:rPr lang="en-US" sz="2200" dirty="0" err="1" smtClean="0"/>
              <a:t>BatTorrent</a:t>
            </a:r>
            <a:r>
              <a:rPr lang="en-US" sz="2200" dirty="0" smtClean="0"/>
              <a:t> is implemented </a:t>
            </a:r>
            <a:r>
              <a:rPr lang="en-US" sz="2200" dirty="0" smtClean="0"/>
              <a:t>on Android G1 phone and preliminary experiments at scale </a:t>
            </a:r>
            <a:r>
              <a:rPr lang="en-US" sz="2200" dirty="0" smtClean="0"/>
              <a:t>on</a:t>
            </a:r>
            <a:r>
              <a:rPr lang="en-US" sz="2200" dirty="0" smtClean="0"/>
              <a:t> </a:t>
            </a:r>
            <a:r>
              <a:rPr lang="en-US" sz="2200" dirty="0" err="1" smtClean="0"/>
              <a:t>PlanetLab</a:t>
            </a:r>
            <a:endParaRPr lang="en-US" sz="2200" dirty="0" smtClean="0"/>
          </a:p>
        </p:txBody>
      </p:sp>
      <p:pic>
        <p:nvPicPr>
          <p:cNvPr id="26" name="Picture 25" descr="BatTorrent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8112" y="827088"/>
            <a:ext cx="3647288" cy="261302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9260800" y="12146340"/>
            <a:ext cx="5943600" cy="1569660"/>
          </a:xfrm>
          <a:prstGeom prst="rect">
            <a:avLst/>
          </a:prstGeom>
          <a:solidFill>
            <a:srgbClr val="FCFF7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anchor="ctr" anchorCtr="1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Rate Ordering Function R:</a:t>
            </a: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BitTorrent</a:t>
            </a:r>
            <a:r>
              <a:rPr lang="en-US" sz="2400" dirty="0" smtClean="0">
                <a:solidFill>
                  <a:schemeClr val="tx1"/>
                </a:solidFill>
              </a:rPr>
              <a:t>: Strictly based on upload rate, </a:t>
            </a:r>
            <a:r>
              <a:rPr lang="en-US" sz="2400" dirty="0" err="1" smtClean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BatTorrent</a:t>
            </a:r>
            <a:r>
              <a:rPr lang="en-US" sz="2400" dirty="0" smtClean="0">
                <a:solidFill>
                  <a:schemeClr val="tx1"/>
                </a:solidFill>
              </a:rPr>
              <a:t>: Compensates for scaled uploads based on </a:t>
            </a:r>
            <a:r>
              <a:rPr lang="en-US" sz="2400" dirty="0" err="1" smtClean="0">
                <a:solidFill>
                  <a:schemeClr val="tx1"/>
                </a:solidFill>
              </a:rPr>
              <a:t>f(r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batt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socs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260801" y="13908642"/>
            <a:ext cx="5943600" cy="1569660"/>
          </a:xfrm>
          <a:prstGeom prst="rect">
            <a:avLst/>
          </a:prstGeom>
          <a:solidFill>
            <a:srgbClr val="FCFF7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anchor="ctr" anchorCtr="1">
            <a:sp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Num_unchokes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Represents the number of </a:t>
            </a:r>
            <a:r>
              <a:rPr lang="en-US" sz="2400" dirty="0" err="1" smtClean="0">
                <a:solidFill>
                  <a:schemeClr val="tx1"/>
                </a:solidFill>
              </a:rPr>
              <a:t>unchoke</a:t>
            </a:r>
            <a:r>
              <a:rPr lang="en-US" sz="2400" dirty="0" smtClean="0">
                <a:solidFill>
                  <a:schemeClr val="tx1"/>
                </a:solidFill>
              </a:rPr>
              <a:t> slots available. While the </a:t>
            </a:r>
            <a:r>
              <a:rPr lang="en-US" sz="2400" dirty="0" err="1" smtClean="0">
                <a:solidFill>
                  <a:schemeClr val="tx1"/>
                </a:solidFill>
              </a:rPr>
              <a:t>BitTorrent</a:t>
            </a:r>
            <a:r>
              <a:rPr lang="en-US" sz="2400" dirty="0" smtClean="0">
                <a:solidFill>
                  <a:schemeClr val="tx1"/>
                </a:solidFill>
              </a:rPr>
              <a:t> specification </a:t>
            </a:r>
            <a:r>
              <a:rPr lang="en-US" sz="2400" dirty="0" smtClean="0">
                <a:solidFill>
                  <a:schemeClr val="tx1"/>
                </a:solidFill>
              </a:rPr>
              <a:t>indicates </a:t>
            </a:r>
            <a:r>
              <a:rPr lang="en-US" sz="2400" dirty="0" smtClean="0">
                <a:solidFill>
                  <a:schemeClr val="tx1"/>
                </a:solidFill>
              </a:rPr>
              <a:t>four slots, this can vary per client.</a:t>
            </a:r>
          </a:p>
        </p:txBody>
      </p:sp>
      <p:cxnSp>
        <p:nvCxnSpPr>
          <p:cNvPr id="48" name="Straight Connector 47"/>
          <p:cNvCxnSpPr>
            <a:stCxn id="47" idx="1"/>
          </p:cNvCxnSpPr>
          <p:nvPr/>
        </p:nvCxnSpPr>
        <p:spPr>
          <a:xfrm rot="10800000">
            <a:off x="21031209" y="11887200"/>
            <a:ext cx="8229592" cy="2806272"/>
          </a:xfrm>
          <a:prstGeom prst="line">
            <a:avLst/>
          </a:prstGeom>
          <a:ln>
            <a:solidFill>
              <a:srgbClr val="E9EC7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260801" y="15595938"/>
            <a:ext cx="5943600" cy="1569660"/>
          </a:xfrm>
          <a:prstGeom prst="rect">
            <a:avLst/>
          </a:prstGeom>
          <a:solidFill>
            <a:srgbClr val="FCFF7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anchor="ctr" anchorCtr="1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Optimistic </a:t>
            </a:r>
            <a:r>
              <a:rPr lang="en-US" sz="2400" b="1" dirty="0" err="1" smtClean="0">
                <a:solidFill>
                  <a:schemeClr val="tx1"/>
                </a:solidFill>
              </a:rPr>
              <a:t>Unchokes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Per </a:t>
            </a:r>
            <a:r>
              <a:rPr lang="en-US" sz="2400" dirty="0" err="1" smtClean="0">
                <a:solidFill>
                  <a:schemeClr val="tx1"/>
                </a:solidFill>
              </a:rPr>
              <a:t>BitTorrent</a:t>
            </a:r>
            <a:r>
              <a:rPr lang="en-US" sz="2400" dirty="0" smtClean="0">
                <a:solidFill>
                  <a:schemeClr val="tx1"/>
                </a:solidFill>
              </a:rPr>
              <a:t> spec one slot is reserved for a random peer to be </a:t>
            </a:r>
            <a:r>
              <a:rPr lang="en-US" sz="2400" dirty="0" err="1" smtClean="0">
                <a:solidFill>
                  <a:schemeClr val="tx1"/>
                </a:solidFill>
              </a:rPr>
              <a:t>unchoked</a:t>
            </a:r>
            <a:r>
              <a:rPr lang="en-US" sz="2400" dirty="0" smtClean="0">
                <a:solidFill>
                  <a:schemeClr val="tx1"/>
                </a:solidFill>
              </a:rPr>
              <a:t>, which allows new peer discovery. </a:t>
            </a:r>
          </a:p>
        </p:txBody>
      </p:sp>
      <p:cxnSp>
        <p:nvCxnSpPr>
          <p:cNvPr id="52" name="Straight Connector 51"/>
          <p:cNvCxnSpPr>
            <a:stCxn id="51" idx="1"/>
          </p:cNvCxnSpPr>
          <p:nvPr/>
        </p:nvCxnSpPr>
        <p:spPr>
          <a:xfrm rot="10800000">
            <a:off x="24688801" y="15973754"/>
            <a:ext cx="4572000" cy="407015"/>
          </a:xfrm>
          <a:prstGeom prst="line">
            <a:avLst/>
          </a:prstGeom>
          <a:ln>
            <a:solidFill>
              <a:srgbClr val="E9EC7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batt_message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526000" y="5486400"/>
            <a:ext cx="8717280" cy="3657600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41" idx="1"/>
          </p:cNvCxnSpPr>
          <p:nvPr/>
        </p:nvCxnSpPr>
        <p:spPr>
          <a:xfrm rot="10800000">
            <a:off x="26243280" y="11049000"/>
            <a:ext cx="3017520" cy="1882170"/>
          </a:xfrm>
          <a:prstGeom prst="line">
            <a:avLst/>
          </a:prstGeom>
          <a:ln>
            <a:solidFill>
              <a:srgbClr val="E9EC7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5984200" y="5715000"/>
          <a:ext cx="9133421" cy="1600200"/>
        </p:xfrm>
        <a:graphic>
          <a:graphicData uri="http://schemas.openxmlformats.org/presentationml/2006/ole">
            <p:oleObj spid="_x0000_s3078" name="Equation" r:id="rId8" imgW="2032000" imgH="355600" progId="Equation.3">
              <p:embed/>
            </p:oleObj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26409635" y="7315200"/>
          <a:ext cx="2192352" cy="398609"/>
        </p:xfrm>
        <a:graphic>
          <a:graphicData uri="http://schemas.openxmlformats.org/presentationml/2006/ole">
            <p:oleObj spid="_x0000_s3082" name="Equation" r:id="rId9" imgW="977900" imgH="177800" progId="Equation.3">
              <p:embed/>
            </p:oleObj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26402066" y="7678591"/>
          <a:ext cx="2733321" cy="398609"/>
        </p:xfrm>
        <a:graphic>
          <a:graphicData uri="http://schemas.openxmlformats.org/presentationml/2006/ole">
            <p:oleObj spid="_x0000_s3083" name="Equation" r:id="rId10" imgW="1219200" imgH="177800" progId="Equation.3">
              <p:embed/>
            </p:oleObj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26365200" y="8059591"/>
          <a:ext cx="3074987" cy="398609"/>
        </p:xfrm>
        <a:graphic>
          <a:graphicData uri="http://schemas.openxmlformats.org/presentationml/2006/ole">
            <p:oleObj spid="_x0000_s3084" name="Equation" r:id="rId11" imgW="1371600" imgH="177800" progId="Equation.3">
              <p:embed/>
            </p:oleObj>
          </a:graphicData>
        </a:graphic>
      </p:graphicFrame>
      <p:pic>
        <p:nvPicPr>
          <p:cNvPr id="36" name="Picture 35" descr="bt_trust_combined_imac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066800" y="13047183"/>
            <a:ext cx="16429632" cy="1263221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289000" y="7137024"/>
            <a:ext cx="3352800" cy="1447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auto">
          <a:xfrm>
            <a:off x="29260800" y="8991600"/>
            <a:ext cx="5943602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 cmpd="thinThick">
            <a:noFill/>
            <a:miter lim="800000"/>
            <a:headEnd/>
            <a:tailEnd/>
          </a:ln>
          <a:effectLst/>
        </p:spPr>
        <p:txBody>
          <a:bodyPr wrap="square" lIns="91440" tIns="45720" rIns="91440" bIns="45720">
            <a:prstTxWarp prst="textNoShape">
              <a:avLst/>
            </a:prstTxWarp>
            <a:spAutoFit/>
          </a:bodyPr>
          <a:lstStyle/>
          <a:p>
            <a:r>
              <a:rPr lang="en-US" sz="3000" dirty="0" smtClean="0">
                <a:latin typeface="Arial"/>
              </a:rPr>
              <a:t>4</a:t>
            </a:r>
            <a:r>
              <a:rPr lang="en-US" sz="3000" dirty="0" smtClean="0">
                <a:latin typeface="Arial"/>
              </a:rPr>
              <a:t>) </a:t>
            </a:r>
            <a:r>
              <a:rPr lang="en-US" sz="3000" dirty="0" smtClean="0">
                <a:latin typeface="Arial"/>
              </a:rPr>
              <a:t>Social strength </a:t>
            </a:r>
            <a:r>
              <a:rPr lang="en-US" sz="3000" dirty="0" smtClean="0">
                <a:latin typeface="Arial"/>
              </a:rPr>
              <a:t>s</a:t>
            </a:r>
            <a:r>
              <a:rPr lang="en-US" sz="3000" dirty="0" smtClean="0">
                <a:latin typeface="Arial"/>
              </a:rPr>
              <a:t>ervice</a:t>
            </a:r>
            <a:endParaRPr lang="en-US" sz="3000" dirty="0" smtClean="0">
              <a:latin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60801" y="9748183"/>
            <a:ext cx="5943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Rely </a:t>
            </a:r>
            <a:r>
              <a:rPr lang="en-US" sz="2800" dirty="0" smtClean="0"/>
              <a:t>on a</a:t>
            </a:r>
            <a:r>
              <a:rPr lang="en-US" sz="2800" dirty="0" smtClean="0"/>
              <a:t> social strength service </a:t>
            </a:r>
            <a:r>
              <a:rPr lang="en-US" sz="2800" dirty="0" smtClean="0"/>
              <a:t>to </a:t>
            </a:r>
            <a:r>
              <a:rPr lang="en-US" sz="2800" dirty="0" smtClean="0"/>
              <a:t>infer</a:t>
            </a:r>
            <a:r>
              <a:rPr lang="en-US" sz="2800" dirty="0" smtClean="0"/>
              <a:t> </a:t>
            </a:r>
            <a:r>
              <a:rPr lang="en-US" sz="2800" dirty="0" smtClean="0"/>
              <a:t>social</a:t>
            </a:r>
            <a:r>
              <a:rPr lang="en-US" sz="2800" dirty="0" smtClean="0"/>
              <a:t>-based </a:t>
            </a:r>
            <a:r>
              <a:rPr lang="en-US" sz="2800" dirty="0" smtClean="0"/>
              <a:t>trust to help mitigate gaming and provide incentives </a:t>
            </a:r>
            <a:r>
              <a:rPr lang="en-US" sz="2800" dirty="0" smtClean="0"/>
              <a:t>for resource </a:t>
            </a:r>
            <a:r>
              <a:rPr lang="en-US" sz="2800" dirty="0" smtClean="0"/>
              <a:t>sharing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517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Zach King</dc:creator>
  <cp:lastModifiedBy>Zach King</cp:lastModifiedBy>
  <cp:revision>29</cp:revision>
  <cp:lastPrinted>2009-09-25T18:13:59Z</cp:lastPrinted>
  <dcterms:created xsi:type="dcterms:W3CDTF">2009-09-28T15:03:58Z</dcterms:created>
  <dcterms:modified xsi:type="dcterms:W3CDTF">2009-09-28T17:07:45Z</dcterms:modified>
</cp:coreProperties>
</file>