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xls" ContentType="application/vnd.ms-exce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56" r:id="rId2"/>
    <p:sldId id="303" r:id="rId3"/>
    <p:sldId id="304" r:id="rId4"/>
    <p:sldId id="263" r:id="rId5"/>
    <p:sldId id="262" r:id="rId6"/>
    <p:sldId id="291" r:id="rId7"/>
    <p:sldId id="264" r:id="rId8"/>
    <p:sldId id="305" r:id="rId9"/>
    <p:sldId id="268" r:id="rId10"/>
    <p:sldId id="269" r:id="rId11"/>
    <p:sldId id="270" r:id="rId12"/>
    <p:sldId id="315" r:id="rId13"/>
    <p:sldId id="293" r:id="rId14"/>
    <p:sldId id="312" r:id="rId15"/>
    <p:sldId id="279" r:id="rId16"/>
    <p:sldId id="295" r:id="rId17"/>
    <p:sldId id="314" r:id="rId18"/>
    <p:sldId id="317" r:id="rId19"/>
    <p:sldId id="271" r:id="rId20"/>
    <p:sldId id="306" r:id="rId21"/>
    <p:sldId id="316" r:id="rId22"/>
    <p:sldId id="277" r:id="rId23"/>
    <p:sldId id="30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270B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957" autoAdjust="0"/>
  </p:normalViewPr>
  <p:slideViewPr>
    <p:cSldViewPr>
      <p:cViewPr varScale="1">
        <p:scale>
          <a:sx n="77" d="100"/>
          <a:sy n="77" d="100"/>
        </p:scale>
        <p:origin x="-7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pPr>
              <a:defRPr/>
            </a:pPr>
            <a:fld id="{0F4483D4-EEE8-4D61-9C6F-271E1C476BEF}" type="datetimeFigureOut">
              <a:rPr lang="en-US"/>
              <a:pPr>
                <a:defRPr/>
              </a:pPr>
              <a:t>10/4/2010</a:t>
            </a:fld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pPr>
              <a:defRPr/>
            </a:pPr>
            <a:fld id="{10580400-F32D-4607-8045-BC7960DA23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80C6B-99BE-457E-9852-CC4912459728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72CD6B-4CCA-44EB-9DA0-DA260F95250A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C6B470-BD99-4533-A2C7-41E48A107C57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AF471A0-89DE-4997-B76B-C63E2E69CE81}" type="slidenum">
              <a:rPr lang="en-US" sz="1200">
                <a:ea typeface="ＭＳ Ｐゴシック" pitchFamily="124" charset="-128"/>
              </a:rPr>
              <a:pPr algn="r" eaLnBrk="0" hangingPunct="0"/>
              <a:t>12</a:t>
            </a:fld>
            <a:endParaRPr lang="en-US" sz="1200">
              <a:ea typeface="ＭＳ Ｐゴシック" pitchFamily="124" charset="-128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3AA3D37-36C6-43FF-8987-3B225BCF8117}" type="slidenum">
              <a:rPr lang="en-US" sz="1200">
                <a:ea typeface="ＭＳ Ｐゴシック" pitchFamily="124" charset="-128"/>
              </a:rPr>
              <a:pPr algn="r" eaLnBrk="0" hangingPunct="0"/>
              <a:t>13</a:t>
            </a:fld>
            <a:endParaRPr lang="en-US" sz="1200">
              <a:ea typeface="ＭＳ Ｐゴシック" pitchFamily="124" charset="-128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580400-F32D-4607-8045-BC7960DA23E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E0676C-C8BF-43CF-A3FE-70A0B4A21353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1D223-15CA-4F71-8760-A3CD6D0BA7D4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6130A6-5506-4365-BAC5-642C2D1A7DB5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8462F7-C45B-405D-860C-1EDB44C2BE98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BAF2D7-E628-494E-AD52-2E2B5EC07AD9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5274AC-4DC8-4E50-A5E8-ABDA387FDB30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88335-9DF8-40EC-941E-0CF363D40808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26D6A-6A10-4F15-98D7-DE8E910C73FE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26CDB-6C23-4E21-8063-AE4C0A8E4CDA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8462F7-C45B-405D-860C-1EDB44C2BE98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A12B1B-F25B-41AD-826E-599E49A3EA28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0DECA1-1BC6-4CC2-B87E-54091A478B1E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A0DD2-6481-4C7A-A16F-DAE9E817109A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8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8ED6D7-94E8-49AE-941B-7123966263E1}" type="datetime1">
              <a:rPr lang="en-US" smtClean="0"/>
              <a:pPr>
                <a:defRPr/>
              </a:pPr>
              <a:t>10/4/2010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4DB9948-11D6-423A-BC81-D44AB31AA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9AB08-299E-4EAD-BBCE-39765D6CE992}" type="datetime1">
              <a:rPr lang="en-US" smtClean="0"/>
              <a:pPr>
                <a:defRPr/>
              </a:pPr>
              <a:t>10/4/2010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8B386-C555-428B-ACB4-25767DBEEF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556D8-4359-4FF4-8317-A619AC5FC492}" type="datetime1">
              <a:rPr lang="en-US" smtClean="0"/>
              <a:pPr>
                <a:defRPr/>
              </a:pPr>
              <a:t>10/4/2010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D8B16-0D32-45B5-A4A3-A9C582A8F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565E3-00C5-47E4-8F8F-26BA0E5E8433}" type="datetime1">
              <a:rPr lang="en-US" smtClean="0"/>
              <a:pPr>
                <a:defRPr/>
              </a:pPr>
              <a:t>10/4/2010</a:t>
            </a:fld>
            <a:endParaRPr lang="en-US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1D09C-F8D2-4B07-BF30-2931D1DA5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35100" y="1447800"/>
            <a:ext cx="749935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A5B3F-0BF5-4AD9-AEAF-F179AA8DD332}" type="datetime1">
              <a:rPr lang="en-US" smtClean="0"/>
              <a:pPr>
                <a:defRPr/>
              </a:pPr>
              <a:t>10/4/2010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14AFE-682E-4990-BE65-AA4C8C56B4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5100" y="1447800"/>
            <a:ext cx="749935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5100" y="3924300"/>
            <a:ext cx="749935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F1386-5D1C-4C83-8532-85B3750B2859}" type="datetime1">
              <a:rPr lang="en-US" smtClean="0"/>
              <a:pPr>
                <a:defRPr/>
              </a:pPr>
              <a:t>10/4/2010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8F929-46BE-40F0-8EF5-7608BD90E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5100" y="1447800"/>
            <a:ext cx="3673475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60975" y="1447800"/>
            <a:ext cx="3673475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1435100" y="3924300"/>
            <a:ext cx="749935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3F673-633E-4B84-8D8B-34305F720E3B}" type="datetime1">
              <a:rPr lang="en-US" smtClean="0"/>
              <a:pPr>
                <a:defRPr/>
              </a:pPr>
              <a:t>10/4/2010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36159-61C4-4D16-B74B-8E5309AA6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100" y="1447800"/>
            <a:ext cx="749935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5100" y="3924300"/>
            <a:ext cx="749935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B5E04-D4E0-4299-8AD1-447834A4229E}" type="datetime1">
              <a:rPr lang="en-US" smtClean="0"/>
              <a:pPr>
                <a:defRPr/>
              </a:pPr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B9F4F-681C-45D8-A133-99C9A9DD7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BF9A8-ACD0-4A6D-B223-8C85BB3813DB}" type="datetime1">
              <a:rPr lang="en-US" smtClean="0"/>
              <a:pPr>
                <a:defRPr/>
              </a:pPr>
              <a:t>10/4/2010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9790D-6C3E-4864-B5E9-EC571F6DB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8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31C9B61-EF11-4B7A-A6C5-D5D465F11076}" type="datetime1">
              <a:rPr lang="en-US" smtClean="0"/>
              <a:pPr>
                <a:defRPr/>
              </a:pPr>
              <a:t>10/4/2010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052342-BBE1-4BA0-8648-FE4954627B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7B28-2AF4-4D25-8342-1024FF311493}" type="datetime1">
              <a:rPr lang="en-US" smtClean="0"/>
              <a:pPr>
                <a:defRPr/>
              </a:pPr>
              <a:t>10/4/2010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D5365-F421-440D-A3EC-5A87AE477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FB5BC63-7CC8-46C8-8936-E7BF617D3185}" type="datetime1">
              <a:rPr lang="en-US" smtClean="0"/>
              <a:pPr>
                <a:defRPr/>
              </a:pPr>
              <a:t>10/4/2010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639E3BC-525A-45FB-AD75-59ADAD807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CEDC3-5226-46E1-AC79-785BB721D734}" type="datetime1">
              <a:rPr lang="en-US" smtClean="0"/>
              <a:pPr>
                <a:defRPr/>
              </a:pPr>
              <a:t>10/4/2010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77A47-13E4-4689-80BC-C3D78CA3F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5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F0E8A13-76B9-4ECC-8EF1-8E55054E8A11}" type="datetime1">
              <a:rPr lang="en-US" smtClean="0"/>
              <a:pPr>
                <a:defRPr/>
              </a:pPr>
              <a:t>10/4/2010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976CDED-D118-425F-BB5F-D15D0E8C1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D45F7E0-D404-43D0-9A38-2DB6AD62A237}" type="datetime1">
              <a:rPr lang="en-US" smtClean="0"/>
              <a:pPr>
                <a:defRPr/>
              </a:pPr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5786BE9-CB44-4177-8FDD-C02D0087D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8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9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C626E2-E633-419D-BFDE-6B8A4A36434C}" type="datetime1">
              <a:rPr lang="en-US" smtClean="0"/>
              <a:pPr>
                <a:defRPr/>
              </a:pPr>
              <a:t>10/4/2010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11645C0-5920-4D99-908C-6A91B6CF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A209CA4F-2643-4F17-A44D-80F7B3010F1F}" type="datetime1">
              <a:rPr lang="en-US" smtClean="0"/>
              <a:pPr>
                <a:defRPr/>
              </a:pPr>
              <a:t>10/4/2010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fld id="{A7CB2E3B-E02A-472E-B242-1C239BECB7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89" r:id="rId3"/>
    <p:sldLayoutId id="2147483686" r:id="rId4"/>
    <p:sldLayoutId id="2147483690" r:id="rId5"/>
    <p:sldLayoutId id="2147483685" r:id="rId6"/>
    <p:sldLayoutId id="2147483691" r:id="rId7"/>
    <p:sldLayoutId id="2147483692" r:id="rId8"/>
    <p:sldLayoutId id="2147483693" r:id="rId9"/>
    <p:sldLayoutId id="2147483684" r:id="rId10"/>
    <p:sldLayoutId id="2147483683" r:id="rId11"/>
    <p:sldLayoutId id="2147483682" r:id="rId12"/>
    <p:sldLayoutId id="2147483681" r:id="rId13"/>
    <p:sldLayoutId id="2147483680" r:id="rId14"/>
    <p:sldLayoutId id="2147483694" r:id="rId15"/>
    <p:sldLayoutId id="2147483695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_Worksheet1.xls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Microsoft_Office_Excel_97-2003_Worksheet3.xls"/><Relationship Id="rId4" Type="http://schemas.openxmlformats.org/officeDocument/2006/relationships/oleObject" Target="../embeddings/Microsoft_Office_Excel_97-2003_Worksheet2.xls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Excel_97-2003_Worksheet4.xls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Excel_97-2003_Worksheet5.xls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jit.edu/~borcea/mobiu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28588"/>
            <a:ext cx="7407275" cy="147161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GDC: Group Discovery using Co-location Traces</a:t>
            </a:r>
          </a:p>
        </p:txBody>
      </p:sp>
      <p:sp>
        <p:nvSpPr>
          <p:cNvPr id="18434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5008562"/>
          </a:xfrm>
        </p:spPr>
        <p:txBody>
          <a:bodyPr/>
          <a:lstStyle/>
          <a:p>
            <a:pPr marL="26988"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320E04"/>
                </a:solidFill>
              </a:rPr>
              <a:t>Steve Mardenfeld</a:t>
            </a:r>
          </a:p>
          <a:p>
            <a:pPr marL="26988"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8F270B"/>
                </a:solidFill>
              </a:rPr>
              <a:t>Daniel Boston</a:t>
            </a:r>
          </a:p>
          <a:p>
            <a:pPr marL="26988"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320E04"/>
                </a:solidFill>
              </a:rPr>
              <a:t>Susan Juan Pan</a:t>
            </a:r>
          </a:p>
          <a:p>
            <a:pPr marL="26988"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320E04"/>
                </a:solidFill>
              </a:rPr>
              <a:t>Quentin Jones</a:t>
            </a:r>
            <a:r>
              <a:rPr lang="en-US" sz="2800" baseline="30000" smtClean="0">
                <a:solidFill>
                  <a:srgbClr val="320E04"/>
                </a:solidFill>
              </a:rPr>
              <a:t>†</a:t>
            </a:r>
          </a:p>
          <a:p>
            <a:pPr marL="26988"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320E04"/>
                </a:solidFill>
              </a:rPr>
              <a:t>Adriana Iamntichi</a:t>
            </a:r>
            <a:r>
              <a:rPr lang="en-US" sz="2800" baseline="30000" smtClean="0">
                <a:solidFill>
                  <a:srgbClr val="320E04"/>
                </a:solidFill>
              </a:rPr>
              <a:t>‡</a:t>
            </a:r>
          </a:p>
          <a:p>
            <a:pPr marL="26988"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320E04"/>
                </a:solidFill>
              </a:rPr>
              <a:t>Cristian Borcea</a:t>
            </a:r>
          </a:p>
          <a:p>
            <a:pPr marL="26988" eaLnBrk="1" hangingPunct="1">
              <a:lnSpc>
                <a:spcPct val="80000"/>
              </a:lnSpc>
            </a:pPr>
            <a:endParaRPr lang="en-US" sz="2800" smtClean="0">
              <a:solidFill>
                <a:srgbClr val="320E04"/>
              </a:solidFill>
            </a:endParaRPr>
          </a:p>
          <a:p>
            <a:pPr marL="26988"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320E04"/>
                </a:solidFill>
              </a:rPr>
              <a:t>Department of Computer Science,</a:t>
            </a:r>
          </a:p>
          <a:p>
            <a:pPr marL="26988"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320E04"/>
                </a:solidFill>
              </a:rPr>
              <a:t>New Jersey Institute of Technology</a:t>
            </a:r>
          </a:p>
          <a:p>
            <a:pPr marL="26988" eaLnBrk="1" hangingPunct="1">
              <a:lnSpc>
                <a:spcPct val="80000"/>
              </a:lnSpc>
            </a:pPr>
            <a:endParaRPr lang="en-US" sz="2800" smtClean="0">
              <a:solidFill>
                <a:srgbClr val="320E04"/>
              </a:solidFill>
            </a:endParaRPr>
          </a:p>
          <a:p>
            <a:pPr marL="26988" eaLnBrk="1" hangingPunct="1">
              <a:lnSpc>
                <a:spcPct val="80000"/>
              </a:lnSpc>
            </a:pPr>
            <a:r>
              <a:rPr lang="en-US" sz="2800" baseline="30000" smtClean="0">
                <a:solidFill>
                  <a:srgbClr val="320E04"/>
                </a:solidFill>
              </a:rPr>
              <a:t>†</a:t>
            </a:r>
            <a:r>
              <a:rPr lang="en-US" sz="2800" smtClean="0">
                <a:solidFill>
                  <a:srgbClr val="320E04"/>
                </a:solidFill>
              </a:rPr>
              <a:t>Department of Information Systems, NJIT</a:t>
            </a:r>
          </a:p>
          <a:p>
            <a:pPr marL="26988" eaLnBrk="1" hangingPunct="1">
              <a:lnSpc>
                <a:spcPct val="80000"/>
              </a:lnSpc>
            </a:pPr>
            <a:r>
              <a:rPr lang="en-US" sz="2800" baseline="30000" smtClean="0">
                <a:solidFill>
                  <a:srgbClr val="320E04"/>
                </a:solidFill>
              </a:rPr>
              <a:t>‡</a:t>
            </a:r>
            <a:r>
              <a:rPr lang="en-US" sz="2800" smtClean="0">
                <a:solidFill>
                  <a:srgbClr val="320E04"/>
                </a:solidFill>
              </a:rPr>
              <a:t>Department of Computer Science, USF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D0595-6990-4D15-BD0E-21A9FC8B582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Creating Global Clusters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Resolve Perspective Differences</a:t>
            </a:r>
          </a:p>
          <a:p>
            <a:pPr lvl="1" eaLnBrk="1" hangingPunct="1"/>
            <a:r>
              <a:rPr lang="en-US" sz="2400" smtClean="0"/>
              <a:t>Use Minimum Group Time (MGT)</a:t>
            </a:r>
          </a:p>
          <a:p>
            <a:pPr lvl="1" eaLnBrk="1" hangingPunct="1"/>
            <a:r>
              <a:rPr lang="en-US" sz="2400" smtClean="0"/>
              <a:t>Use Minimum Group Meeting Frequency (MGMF)</a:t>
            </a:r>
          </a:p>
        </p:txBody>
      </p:sp>
      <p:graphicFrame>
        <p:nvGraphicFramePr>
          <p:cNvPr id="36954" name="Group 90"/>
          <p:cNvGraphicFramePr>
            <a:graphicFrameLocks noGrp="1"/>
          </p:cNvGraphicFramePr>
          <p:nvPr/>
        </p:nvGraphicFramePr>
        <p:xfrm>
          <a:off x="228600" y="2895600"/>
          <a:ext cx="2819400" cy="1857375"/>
        </p:xfrm>
        <a:graphic>
          <a:graphicData uri="http://schemas.openxmlformats.org/drawingml/2006/table">
            <a:tbl>
              <a:tblPr/>
              <a:tblGrid>
                <a:gridCol w="1447800"/>
                <a:gridCol w="1371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2D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2D2E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Users With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Time Spent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CDC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jp238, djb38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00:05:35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jp238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F270B"/>
                          </a:solidFill>
                          <a:effectLst/>
                          <a:latin typeface="Gill Sans MT" pitchFamily="34" charset="0"/>
                        </a:rPr>
                        <a:t>00:08:40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CDC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djb38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F270B"/>
                          </a:solidFill>
                          <a:effectLst/>
                          <a:latin typeface="Gill Sans MT" pitchFamily="34" charset="0"/>
                        </a:rPr>
                        <a:t>00:05:35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955" name="Group 91"/>
          <p:cNvGraphicFramePr>
            <a:graphicFrameLocks noGrp="1"/>
          </p:cNvGraphicFramePr>
          <p:nvPr/>
        </p:nvGraphicFramePr>
        <p:xfrm>
          <a:off x="3200400" y="2895600"/>
          <a:ext cx="2819400" cy="1857375"/>
        </p:xfrm>
        <a:graphic>
          <a:graphicData uri="http://schemas.openxmlformats.org/drawingml/2006/table">
            <a:tbl>
              <a:tblPr/>
              <a:tblGrid>
                <a:gridCol w="1447800"/>
                <a:gridCol w="1371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2D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djb38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2D2E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Users With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Time Spent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CDC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jp238, 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F270B"/>
                          </a:solidFill>
                          <a:effectLst/>
                          <a:latin typeface="Gill Sans MT" pitchFamily="34" charset="0"/>
                        </a:rPr>
                        <a:t>00:05:04</a:t>
                      </a:r>
                      <a:endParaRPr kumimoji="0" lang="en-US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8F270B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jp238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00:05:49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CDC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F270B"/>
                          </a:solidFill>
                          <a:effectLst/>
                          <a:latin typeface="Gill Sans MT" pitchFamily="34" charset="0"/>
                        </a:rPr>
                        <a:t>00:05:35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956" name="Group 92"/>
          <p:cNvGraphicFramePr>
            <a:graphicFrameLocks noGrp="1"/>
          </p:cNvGraphicFramePr>
          <p:nvPr/>
        </p:nvGraphicFramePr>
        <p:xfrm>
          <a:off x="6172200" y="2895600"/>
          <a:ext cx="2819400" cy="1857375"/>
        </p:xfrm>
        <a:graphic>
          <a:graphicData uri="http://schemas.openxmlformats.org/drawingml/2006/table">
            <a:tbl>
              <a:tblPr/>
              <a:tblGrid>
                <a:gridCol w="1447800"/>
                <a:gridCol w="1371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2D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jp238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2D2E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Users With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Time Spent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CDC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djb38, 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F270B"/>
                          </a:solidFill>
                          <a:effectLst/>
                          <a:latin typeface="Gill Sans MT" pitchFamily="34" charset="0"/>
                        </a:rPr>
                        <a:t>00:05:04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djb38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F270B"/>
                          </a:solidFill>
                          <a:effectLst/>
                          <a:latin typeface="Gill Sans MT" pitchFamily="34" charset="0"/>
                        </a:rPr>
                        <a:t>00:05:04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CDC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F270B"/>
                          </a:solidFill>
                          <a:effectLst/>
                          <a:latin typeface="Gill Sans MT" pitchFamily="34" charset="0"/>
                        </a:rPr>
                        <a:t>00:08:40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572000"/>
          <a:ext cx="6096000" cy="1855788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Cluster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4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Minimum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4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Min. 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4305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djb38, jp238, 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00:05:04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CFCC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djb38, 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00:05:35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9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djb38, jp238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00:05:04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CFC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jp238, 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00:08:40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9E7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65A29-B347-410E-991C-3318C243C07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Selecting the User Groups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153400" cy="4800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Identify and remove subgroups of significant groups</a:t>
            </a:r>
          </a:p>
          <a:p>
            <a:pPr lvl="1" eaLnBrk="1" hangingPunct="1"/>
            <a:r>
              <a:rPr lang="en-US" sz="2400" dirty="0" smtClean="0"/>
              <a:t>Keep a subgroup if it meets double the time of the group that includes it</a:t>
            </a:r>
          </a:p>
        </p:txBody>
      </p:sp>
      <p:graphicFrame>
        <p:nvGraphicFramePr>
          <p:cNvPr id="38962" name="Group 50"/>
          <p:cNvGraphicFramePr>
            <a:graphicFrameLocks noGrp="1"/>
          </p:cNvGraphicFramePr>
          <p:nvPr/>
        </p:nvGraphicFramePr>
        <p:xfrm>
          <a:off x="3048000" y="3048000"/>
          <a:ext cx="4064000" cy="1484313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Cluster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4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Minimum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4305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F270B"/>
                          </a:solidFill>
                          <a:effectLst/>
                          <a:latin typeface="Gill Sans MT" pitchFamily="34" charset="0"/>
                        </a:rPr>
                        <a:t>djb38, jp238, 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F270B"/>
                          </a:solidFill>
                          <a:effectLst/>
                          <a:latin typeface="Gill Sans MT" pitchFamily="34" charset="0"/>
                        </a:rPr>
                        <a:t>00:05:04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CFCC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djb38, 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00:05:35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9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F270B"/>
                          </a:solidFill>
                          <a:effectLst/>
                          <a:latin typeface="Gill Sans MT" pitchFamily="34" charset="0"/>
                        </a:rPr>
                        <a:t>jp238, 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F270B"/>
                          </a:solidFill>
                          <a:effectLst/>
                          <a:latin typeface="Gill Sans MT" pitchFamily="34" charset="0"/>
                        </a:rPr>
                        <a:t>00:10:40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9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961" name="Group 49"/>
          <p:cNvGraphicFramePr>
            <a:graphicFrameLocks noGrp="1"/>
          </p:cNvGraphicFramePr>
          <p:nvPr/>
        </p:nvGraphicFramePr>
        <p:xfrm>
          <a:off x="3581400" y="4876800"/>
          <a:ext cx="2971800" cy="1381443"/>
        </p:xfrm>
        <a:graphic>
          <a:graphicData uri="http://schemas.openxmlformats.org/drawingml/2006/table">
            <a:tbl>
              <a:tblPr/>
              <a:tblGrid>
                <a:gridCol w="1651000"/>
                <a:gridCol w="1320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Min.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djb38, jp238, 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00:05:04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CC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jp238, 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00:10:40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7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E3FB64-0547-4023-A0B0-B0CA28C0452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19200" y="0"/>
            <a:ext cx="7391400" cy="1143000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b="1" smtClean="0">
                <a:effectLst/>
              </a:rPr>
              <a:t>Complexity Analysis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066800"/>
            <a:ext cx="7543800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 - total number of Bluetooth records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 - total number of users in the dataset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L - maximum number of users in a group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8F270B"/>
                </a:solidFill>
              </a:rPr>
              <a:t>Small value because relatively few users are in the transmission range (10m)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8F270B"/>
                </a:solidFill>
              </a:rPr>
              <a:t>Our experiments: max = 15, </a:t>
            </a:r>
            <a:r>
              <a:rPr lang="en-US" sz="2400" dirty="0" err="1" smtClean="0">
                <a:solidFill>
                  <a:srgbClr val="8F270B"/>
                </a:solidFill>
              </a:rPr>
              <a:t>avg</a:t>
            </a:r>
            <a:r>
              <a:rPr lang="en-US" sz="2400" dirty="0" smtClean="0">
                <a:solidFill>
                  <a:srgbClr val="8F270B"/>
                </a:solidFill>
              </a:rPr>
              <a:t> = 6.8</a:t>
            </a:r>
          </a:p>
        </p:txBody>
      </p:sp>
      <p:graphicFrame>
        <p:nvGraphicFramePr>
          <p:cNvPr id="94234" name="Group 26"/>
          <p:cNvGraphicFramePr>
            <a:graphicFrameLocks noGrp="1"/>
          </p:cNvGraphicFramePr>
          <p:nvPr/>
        </p:nvGraphicFramePr>
        <p:xfrm>
          <a:off x="1143000" y="3795709"/>
          <a:ext cx="7772400" cy="2605091"/>
        </p:xfrm>
        <a:graphic>
          <a:graphicData uri="http://schemas.openxmlformats.org/drawingml/2006/table">
            <a:tbl>
              <a:tblPr/>
              <a:tblGrid>
                <a:gridCol w="5324475"/>
                <a:gridCol w="2447925"/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Creating Pair-Wise Meeting Records</a:t>
                      </a:r>
                    </a:p>
                  </a:txBody>
                  <a:tcPr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F270B"/>
                          </a:solidFill>
                          <a:effectLst/>
                          <a:latin typeface="Gill Sans MT" pitchFamily="34" charset="0"/>
                        </a:rPr>
                        <a:t>O(R)</a:t>
                      </a:r>
                    </a:p>
                  </a:txBody>
                  <a:tcPr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Creating User Clusters</a:t>
                      </a:r>
                    </a:p>
                  </a:txBody>
                  <a:tcPr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F270B"/>
                          </a:solidFill>
                          <a:effectLst/>
                          <a:latin typeface="Gill Sans MT" pitchFamily="34" charset="0"/>
                        </a:rPr>
                        <a:t>O(R * 2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8F270B"/>
                          </a:solidFill>
                          <a:effectLst/>
                          <a:latin typeface="Gill Sans MT" pitchFamily="34" charset="0"/>
                        </a:rPr>
                        <a:t>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F270B"/>
                          </a:solidFill>
                          <a:effectLst/>
                          <a:latin typeface="Gill Sans MT" pitchFamily="34" charset="0"/>
                        </a:rPr>
                        <a:t>)</a:t>
                      </a:r>
                    </a:p>
                  </a:txBody>
                  <a:tcPr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Creating Global Clusters</a:t>
                      </a:r>
                    </a:p>
                  </a:txBody>
                  <a:tcPr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F270B"/>
                          </a:solidFill>
                          <a:effectLst/>
                          <a:latin typeface="Gill Sans MT" pitchFamily="34" charset="0"/>
                        </a:rPr>
                        <a:t>O(N * 2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8F270B"/>
                          </a:solidFill>
                          <a:effectLst/>
                          <a:latin typeface="Gill Sans MT" pitchFamily="34" charset="0"/>
                        </a:rPr>
                        <a:t>L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F270B"/>
                          </a:solidFill>
                          <a:effectLst/>
                          <a:latin typeface="Gill Sans MT" pitchFamily="34" charset="0"/>
                        </a:rPr>
                        <a:t>)</a:t>
                      </a:r>
                    </a:p>
                  </a:txBody>
                  <a:tcPr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Selecting the User Groups</a:t>
                      </a:r>
                    </a:p>
                  </a:txBody>
                  <a:tcPr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F270B"/>
                          </a:solidFill>
                          <a:effectLst/>
                          <a:latin typeface="Gill Sans MT" pitchFamily="34" charset="0"/>
                        </a:rPr>
                        <a:t>O(R * 2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8F270B"/>
                          </a:solidFill>
                          <a:effectLst/>
                          <a:latin typeface="Gill Sans MT" pitchFamily="34" charset="0"/>
                        </a:rPr>
                        <a:t>L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F270B"/>
                          </a:solidFill>
                          <a:effectLst/>
                          <a:latin typeface="Gill Sans MT" pitchFamily="34" charset="0"/>
                        </a:rPr>
                        <a:t>)</a:t>
                      </a:r>
                    </a:p>
                  </a:txBody>
                  <a:tcPr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Total Complexity</a:t>
                      </a:r>
                    </a:p>
                  </a:txBody>
                  <a:tcPr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F270B"/>
                          </a:solidFill>
                          <a:effectLst/>
                          <a:latin typeface="Gill Sans MT" pitchFamily="34" charset="0"/>
                        </a:rPr>
                        <a:t>O(R * 2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8F270B"/>
                          </a:solidFill>
                          <a:effectLst/>
                          <a:latin typeface="Gill Sans MT" pitchFamily="34" charset="0"/>
                        </a:rPr>
                        <a:t>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F270B"/>
                          </a:solidFill>
                          <a:effectLst/>
                          <a:latin typeface="Gill Sans MT" pitchFamily="34" charset="0"/>
                        </a:rPr>
                        <a:t>), R&gt;&gt; N</a:t>
                      </a:r>
                    </a:p>
                  </a:txBody>
                  <a:tcPr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963127-43A6-447D-87F1-0D6CCB3C769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b="1" smtClean="0">
                <a:effectLst/>
              </a:rPr>
              <a:t>Evaluation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100" y="1219200"/>
            <a:ext cx="7499350" cy="5029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Goals</a:t>
            </a:r>
          </a:p>
          <a:p>
            <a:pPr lvl="1" eaLnBrk="1" hangingPunct="1"/>
            <a:r>
              <a:rPr lang="en-US" sz="2400" dirty="0" smtClean="0"/>
              <a:t>Analyze effect of group meeting frequency and time</a:t>
            </a:r>
          </a:p>
          <a:p>
            <a:pPr lvl="1" eaLnBrk="1" hangingPunct="1"/>
            <a:r>
              <a:rPr lang="en-US" sz="2400" dirty="0" smtClean="0"/>
              <a:t>Compare GDC and K-Clique</a:t>
            </a:r>
          </a:p>
          <a:p>
            <a:pPr lvl="2" eaLnBrk="1" hangingPunct="1"/>
            <a:r>
              <a:rPr lang="en-US" sz="2000" dirty="0" smtClean="0"/>
              <a:t>K-Clique uses a time threshold to select graph edges and analyzes the graph for k-cliques</a:t>
            </a:r>
          </a:p>
          <a:p>
            <a:pPr eaLnBrk="1" hangingPunct="1"/>
            <a:r>
              <a:rPr lang="en-US" sz="2800" dirty="0" smtClean="0"/>
              <a:t>Experiments</a:t>
            </a:r>
          </a:p>
          <a:p>
            <a:pPr lvl="1" eaLnBrk="1" hangingPunct="1"/>
            <a:r>
              <a:rPr lang="en-US" sz="2400" dirty="0" smtClean="0"/>
              <a:t>Collect data from mobile phones carried by 100+ volunteer students on campus for one month</a:t>
            </a:r>
          </a:p>
          <a:p>
            <a:pPr lvl="1" eaLnBrk="1" hangingPunct="1"/>
            <a:r>
              <a:rPr lang="en-US" sz="2400" dirty="0" smtClean="0"/>
              <a:t>Run GDC and K-Clique on collected data</a:t>
            </a:r>
          </a:p>
          <a:p>
            <a:pPr lvl="2" eaLnBrk="1" hangingPunct="1"/>
            <a:r>
              <a:rPr lang="en-US" sz="2000" dirty="0" smtClean="0"/>
              <a:t>Also tested on Reality Mining data from MIT</a:t>
            </a:r>
          </a:p>
          <a:p>
            <a:pPr lvl="1" eaLnBrk="1" hangingPunct="1"/>
            <a:r>
              <a:rPr lang="en-US" sz="2400" dirty="0" smtClean="0"/>
              <a:t>Ask users to rank groups using </a:t>
            </a:r>
            <a:r>
              <a:rPr lang="en-US" sz="2400" dirty="0" err="1" smtClean="0"/>
              <a:t>Likert</a:t>
            </a:r>
            <a:r>
              <a:rPr lang="en-US" sz="2400" dirty="0" smtClean="0"/>
              <a:t> Scale</a:t>
            </a:r>
          </a:p>
          <a:p>
            <a:pPr lvl="2" eaLnBrk="1" hangingPunct="1"/>
            <a:r>
              <a:rPr lang="en-US" sz="2000" dirty="0" smtClean="0"/>
              <a:t>1 to 5, 5 is best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4A2E4-F638-4079-8D01-8BAE5A0F07B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b="1" dirty="0" smtClean="0">
                <a:effectLst/>
              </a:rPr>
              <a:t>Data Collection Details</a:t>
            </a:r>
          </a:p>
        </p:txBody>
      </p:sp>
      <p:sp>
        <p:nvSpPr>
          <p:cNvPr id="73732" name="Rectangle 3"/>
          <p:cNvSpPr>
            <a:spLocks noGrp="1"/>
          </p:cNvSpPr>
          <p:nvPr>
            <p:ph type="body" sz="half" idx="3"/>
          </p:nvPr>
        </p:nvSpPr>
        <p:spPr>
          <a:xfrm>
            <a:off x="838200" y="4800600"/>
            <a:ext cx="8458200" cy="1752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78 users each contributed less than 24 hours of recorded data</a:t>
            </a:r>
          </a:p>
          <a:p>
            <a:pPr eaLnBrk="1" hangingPunct="1"/>
            <a:r>
              <a:rPr lang="en-US" sz="2400" dirty="0" smtClean="0"/>
              <a:t>Sparse data: random volunteers, many students are commuters</a:t>
            </a:r>
          </a:p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pitchFamily="18" charset="2"/>
              <a:buChar char=""/>
            </a:pPr>
            <a:r>
              <a:rPr lang="en-US" sz="2400" dirty="0" smtClean="0"/>
              <a:t>Demographics: 72% male, 28% female, 25% graduate, 75% undergraduate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1676400" y="1219200"/>
          <a:ext cx="6648450" cy="3582988"/>
        </p:xfrm>
        <a:graphic>
          <a:graphicData uri="http://schemas.openxmlformats.org/presentationml/2006/ole">
            <p:oleObj spid="_x0000_s89090" name="Chart" r:id="rId4" imgW="11544413" imgH="6219907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96C0D7-6705-4E75-BE87-1512D9433D8B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Effect of Meeting Time and Frequency</a:t>
            </a:r>
          </a:p>
        </p:txBody>
      </p:sp>
      <p:sp>
        <p:nvSpPr>
          <p:cNvPr id="31756" name="Rectangle 7"/>
          <p:cNvSpPr>
            <a:spLocks noGrp="1"/>
          </p:cNvSpPr>
          <p:nvPr>
            <p:ph type="body" sz="half" idx="4294967295"/>
          </p:nvPr>
        </p:nvSpPr>
        <p:spPr>
          <a:xfrm>
            <a:off x="1435100" y="5334000"/>
            <a:ext cx="7499350" cy="9144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800" smtClean="0">
                <a:solidFill>
                  <a:srgbClr val="8F270B"/>
                </a:solidFill>
              </a:rPr>
              <a:t>Detection accuracy increases significantly with meeting frequency and total meeting time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>
            <p:ph sz="quarter" idx="4294967295"/>
          </p:nvPr>
        </p:nvGraphicFramePr>
        <p:xfrm>
          <a:off x="5105400" y="1752600"/>
          <a:ext cx="4343400" cy="3021013"/>
        </p:xfrm>
        <a:graphic>
          <a:graphicData uri="http://schemas.openxmlformats.org/presentationml/2006/ole">
            <p:oleObj spid="_x0000_s31753" name="Chart" r:id="rId4" imgW="7581832" imgH="5276698" progId="Excel.Sheet.8">
              <p:embed/>
            </p:oleObj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143000" y="1752600"/>
          <a:ext cx="4343400" cy="3022600"/>
        </p:xfrm>
        <a:graphic>
          <a:graphicData uri="http://schemas.openxmlformats.org/presentationml/2006/ole">
            <p:oleObj spid="_x0000_s31754" name="Chart" r:id="rId5" imgW="7581832" imgH="5276698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13784C-EED5-4FF4-BF15-EF89D98425E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GDC vs. K-Clique</a:t>
            </a:r>
          </a:p>
        </p:txBody>
      </p:sp>
      <p:sp>
        <p:nvSpPr>
          <p:cNvPr id="72712" name="Rectangle 5"/>
          <p:cNvSpPr>
            <a:spLocks noGrp="1"/>
          </p:cNvSpPr>
          <p:nvPr>
            <p:ph type="body" sz="half" idx="1"/>
          </p:nvPr>
        </p:nvSpPr>
        <p:spPr>
          <a:xfrm>
            <a:off x="1066800" y="4572000"/>
            <a:ext cx="7772400" cy="1562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8F270B"/>
                </a:solidFill>
              </a:rPr>
              <a:t>Overall, GDC groups rated 30% better than the popular K-Clique algorithm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GDC groups are guaranteed to meet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Not all K-Clique groups meet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Some GDC groups are rated poorly because members don’t know their names</a:t>
            </a:r>
          </a:p>
        </p:txBody>
      </p:sp>
      <p:graphicFrame>
        <p:nvGraphicFramePr>
          <p:cNvPr id="7271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676400" y="1219200"/>
          <a:ext cx="5700713" cy="3373438"/>
        </p:xfrm>
        <a:graphic>
          <a:graphicData uri="http://schemas.openxmlformats.org/presentationml/2006/ole">
            <p:oleObj spid="_x0000_s72710" name="Chart" r:id="rId4" imgW="10382374" imgH="6143684" progId="Excel.Sheet.8">
              <p:embed/>
            </p:oleObj>
          </a:graphicData>
        </a:graphic>
      </p:graphicFrame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6705600" y="1676400"/>
            <a:ext cx="24384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GDC:</a:t>
            </a:r>
          </a:p>
          <a:p>
            <a:pPr>
              <a:spcBef>
                <a:spcPct val="50000"/>
              </a:spcBef>
            </a:pPr>
            <a:r>
              <a:rPr lang="en-US" sz="2000"/>
              <a:t>  MGT = 2000s</a:t>
            </a:r>
          </a:p>
          <a:p>
            <a:pPr>
              <a:spcBef>
                <a:spcPct val="50000"/>
              </a:spcBef>
            </a:pPr>
            <a:r>
              <a:rPr lang="en-US" sz="2000"/>
              <a:t>  MGMF = 2</a:t>
            </a:r>
          </a:p>
          <a:p>
            <a:pPr>
              <a:spcBef>
                <a:spcPct val="50000"/>
              </a:spcBef>
            </a:pPr>
            <a:r>
              <a:rPr lang="en-US" sz="2000"/>
              <a:t>K-Clique:</a:t>
            </a:r>
          </a:p>
          <a:p>
            <a:pPr>
              <a:spcBef>
                <a:spcPct val="50000"/>
              </a:spcBef>
            </a:pPr>
            <a:r>
              <a:rPr lang="en-US" sz="2000"/>
              <a:t>  Threshold 2000s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2F5C77-6690-40B8-A428-3DD32F1F01EB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76200"/>
            <a:ext cx="7499350" cy="11430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GDC Groups: NJIT Dataset vs. Reality Mining Dataset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1066800" y="5105400"/>
            <a:ext cx="8001000" cy="1752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8F270B"/>
                </a:solidFill>
              </a:rPr>
              <a:t>Group distributions as a function of size are relatively similar despite the fact that Reality Mining is a denser dataset</a:t>
            </a:r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762000" y="650875"/>
          <a:ext cx="8382000" cy="4911725"/>
        </p:xfrm>
        <a:graphic>
          <a:graphicData uri="http://schemas.openxmlformats.org/presentationml/2006/ole">
            <p:oleObj spid="_x0000_s90114" name="Chart" r:id="rId4" imgW="10972800" imgH="6429429" progId="Excel.Sheet.8">
              <p:embed/>
            </p:oleObj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657600" y="2895600"/>
            <a:ext cx="5181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825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lang="en-US" sz="2000" dirty="0" smtClean="0">
                <a:latin typeface="+mn-lt"/>
              </a:rPr>
              <a:t>NJIT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 MGT = 2000s, MGMF = 1</a:t>
            </a:r>
          </a:p>
          <a:p>
            <a:pPr marL="365125" marR="0" lvl="0" indent="-2825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Reality Mining:  MGT = 18000s, MGMF = 9 (normalized for 9 months)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4CDA3-1178-4375-9E6C-814081BAA602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1000"/>
              </a:spcAft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GDC Algorithm</a:t>
            </a:r>
          </a:p>
          <a:p>
            <a:pPr eaLnBrk="1" hangingPunct="1">
              <a:lnSpc>
                <a:spcPct val="90000"/>
              </a:lnSpc>
              <a:spcAft>
                <a:spcPts val="1000"/>
              </a:spcAft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User Study Results</a:t>
            </a:r>
          </a:p>
          <a:p>
            <a:pPr eaLnBrk="1" hangingPunct="1">
              <a:lnSpc>
                <a:spcPct val="90000"/>
              </a:lnSpc>
              <a:spcAft>
                <a:spcPts val="1000"/>
              </a:spcAft>
            </a:pPr>
            <a:r>
              <a:rPr lang="en-US" sz="2800" dirty="0" smtClean="0"/>
              <a:t>Distributed GDC</a:t>
            </a:r>
          </a:p>
          <a:p>
            <a:pPr eaLnBrk="1" hangingPunct="1">
              <a:lnSpc>
                <a:spcPct val="90000"/>
              </a:lnSpc>
              <a:spcAft>
                <a:spcPts val="1000"/>
              </a:spcAft>
            </a:pPr>
            <a:r>
              <a:rPr lang="en-US" sz="2800" dirty="0" smtClean="0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1A7CAE-4B57-401B-AB03-11DB13563253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Distributed GDC (D-GDC)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8077200" cy="4800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GDC executed on the phones</a:t>
            </a:r>
          </a:p>
          <a:p>
            <a:pPr eaLnBrk="1" hangingPunct="1">
              <a:spcBef>
                <a:spcPts val="1200"/>
              </a:spcBef>
            </a:pPr>
            <a:r>
              <a:rPr lang="en-US" sz="2800" dirty="0" smtClean="0"/>
              <a:t>Benefits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400" dirty="0" smtClean="0">
                <a:solidFill>
                  <a:srgbClr val="8F270B"/>
                </a:solidFill>
              </a:rPr>
              <a:t>Better privacy</a:t>
            </a:r>
          </a:p>
          <a:p>
            <a:pPr lvl="2" eaLnBrk="1" hangingPunct="1">
              <a:spcBef>
                <a:spcPts val="1200"/>
              </a:spcBef>
            </a:pPr>
            <a:r>
              <a:rPr lang="en-US" sz="2000" dirty="0" smtClean="0">
                <a:solidFill>
                  <a:srgbClr val="8F270B"/>
                </a:solidFill>
              </a:rPr>
              <a:t>Avoid “Big Brother” scenario</a:t>
            </a:r>
          </a:p>
          <a:p>
            <a:pPr lvl="2" eaLnBrk="1" hangingPunct="1">
              <a:spcBef>
                <a:spcPts val="1200"/>
              </a:spcBef>
            </a:pPr>
            <a:r>
              <a:rPr lang="en-US" sz="2000" dirty="0" smtClean="0">
                <a:solidFill>
                  <a:srgbClr val="8F270B"/>
                </a:solidFill>
              </a:rPr>
              <a:t>Ability to control message exchange on a per-case basis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400" dirty="0" smtClean="0"/>
              <a:t>Resiliency:  no bottleneck &amp; no single point of failure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400" dirty="0" smtClean="0"/>
              <a:t>Flexibility:  each user controls how often to run</a:t>
            </a:r>
            <a:br>
              <a:rPr lang="en-US" sz="2400" dirty="0" smtClean="0"/>
            </a:br>
            <a:r>
              <a:rPr lang="en-US" sz="2400" dirty="0" smtClean="0"/>
              <a:t>D-GDC</a:t>
            </a:r>
          </a:p>
          <a:p>
            <a:pPr lvl="1"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b="1" smtClean="0">
                <a:effectLst/>
              </a:rPr>
              <a:t>Physical Groups</a:t>
            </a:r>
          </a:p>
        </p:txBody>
      </p:sp>
      <p:sp>
        <p:nvSpPr>
          <p:cNvPr id="103427" name="Rectangle 3"/>
          <p:cNvSpPr>
            <a:spLocks noGrp="1"/>
          </p:cNvSpPr>
          <p:nvPr>
            <p:ph type="body" idx="4294967295"/>
          </p:nvPr>
        </p:nvSpPr>
        <p:spPr>
          <a:xfrm>
            <a:off x="990600" y="1447800"/>
            <a:ext cx="81534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Informally: groups of people that </a:t>
            </a:r>
            <a:r>
              <a:rPr lang="en-US" sz="2800" dirty="0" smtClean="0">
                <a:solidFill>
                  <a:srgbClr val="8F270B"/>
                </a:solidFill>
              </a:rPr>
              <a:t>meet face to face</a:t>
            </a:r>
          </a:p>
          <a:p>
            <a:pPr lvl="1" eaLnBrk="1" hangingPunct="1">
              <a:defRPr/>
            </a:pPr>
            <a:r>
              <a:rPr lang="en-US" sz="2400" dirty="0" smtClean="0"/>
              <a:t>Formal definition: </a:t>
            </a:r>
            <a:r>
              <a:rPr lang="en-US" sz="2400" dirty="0" err="1" smtClean="0"/>
              <a:t>Homans</a:t>
            </a:r>
            <a:r>
              <a:rPr lang="en-US" sz="2400" dirty="0" smtClean="0"/>
              <a:t>’ sociology book “The Human Group”</a:t>
            </a:r>
            <a:endParaRPr lang="en-US" sz="2000" i="1" dirty="0" smtClean="0"/>
          </a:p>
          <a:p>
            <a:pPr eaLnBrk="1" hangingPunct="1">
              <a:defRPr/>
            </a:pPr>
            <a:r>
              <a:rPr lang="en-US" sz="2800" dirty="0" smtClean="0"/>
              <a:t>Groups can be used in social or socially aware applications</a:t>
            </a:r>
          </a:p>
          <a:p>
            <a:pPr lvl="1" eaLnBrk="1" hangingPunct="1">
              <a:defRPr/>
            </a:pPr>
            <a:r>
              <a:rPr lang="en-US" sz="2400" dirty="0" smtClean="0"/>
              <a:t>Recommender systems: recommend concerts to people who go to concerts together</a:t>
            </a:r>
          </a:p>
          <a:p>
            <a:pPr lvl="1" eaLnBrk="1" hangingPunct="1">
              <a:defRPr/>
            </a:pPr>
            <a:r>
              <a:rPr lang="en-US" sz="2400" dirty="0" smtClean="0"/>
              <a:t>Data forwarding in delay-tolerant ad hoc networks: give priority to members of same group as destination when selecting next hop</a:t>
            </a:r>
          </a:p>
          <a:p>
            <a:pPr marL="365760" algn="ctr" eaLnBrk="1" hangingPunct="1">
              <a:spcBef>
                <a:spcPts val="1800"/>
              </a:spcBef>
              <a:buFont typeface="Wingdings 2" pitchFamily="18" charset="2"/>
              <a:buNone/>
              <a:defRPr/>
            </a:pPr>
            <a:r>
              <a:rPr lang="en-US" sz="2800" dirty="0" smtClean="0">
                <a:solidFill>
                  <a:srgbClr val="8F270B"/>
                </a:solidFill>
              </a:rPr>
              <a:t>How to detect groups automatically?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53949-513C-40BC-8C0D-BEC732F48F53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06498" name="Rectangle 2"/>
          <p:cNvSpPr>
            <a:spLocks noGrp="1"/>
          </p:cNvSpPr>
          <p:nvPr>
            <p:ph type="title"/>
          </p:nvPr>
        </p:nvSpPr>
        <p:spPr bwMode="auto">
          <a:xfrm>
            <a:off x="1447800" y="274638"/>
            <a:ext cx="7696200" cy="11430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b="1" dirty="0" smtClean="0">
                <a:effectLst/>
              </a:rPr>
              <a:t>D-GDC Implementation</a:t>
            </a:r>
          </a:p>
        </p:txBody>
      </p:sp>
      <p:sp>
        <p:nvSpPr>
          <p:cNvPr id="768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Collect Bluetooth records locally through message exchange</a:t>
            </a:r>
          </a:p>
          <a:p>
            <a:pPr lvl="1" eaLnBrk="1" hangingPunct="1"/>
            <a:r>
              <a:rPr lang="en-US" sz="2400" dirty="0" smtClean="0"/>
              <a:t>No global aggregation like in GDC</a:t>
            </a:r>
          </a:p>
          <a:p>
            <a:pPr eaLnBrk="1" hangingPunct="1"/>
            <a:r>
              <a:rPr lang="en-US" sz="2800" dirty="0" smtClean="0"/>
              <a:t>Control exchange with heuristic policies</a:t>
            </a:r>
          </a:p>
          <a:p>
            <a:pPr lvl="1" eaLnBrk="1" hangingPunct="1"/>
            <a:r>
              <a:rPr lang="en-US" sz="2400" dirty="0" smtClean="0"/>
              <a:t>These policies can be specified by users</a:t>
            </a:r>
          </a:p>
          <a:p>
            <a:pPr lvl="1" eaLnBrk="1" hangingPunct="1"/>
            <a:r>
              <a:rPr lang="en-US" sz="2400" dirty="0" smtClean="0"/>
              <a:t>Allows greater individual privacy control</a:t>
            </a:r>
          </a:p>
          <a:p>
            <a:pPr eaLnBrk="1" hangingPunct="1"/>
            <a:r>
              <a:rPr lang="en-US" sz="2800" dirty="0" smtClean="0"/>
              <a:t>Run remainder of GDC device-local</a:t>
            </a:r>
          </a:p>
          <a:p>
            <a:pPr eaLnBrk="1" hangingPunct="1"/>
            <a:r>
              <a:rPr lang="en-US" sz="2800" dirty="0" smtClean="0"/>
              <a:t>Evaluated using replay simulation over our real traces</a:t>
            </a:r>
          </a:p>
          <a:p>
            <a:pPr lvl="1"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600" b="1" dirty="0" smtClean="0">
                <a:effectLst/>
              </a:rPr>
              <a:t>Preliminary Results</a:t>
            </a:r>
          </a:p>
        </p:txBody>
      </p:sp>
      <p:sp>
        <p:nvSpPr>
          <p:cNvPr id="88069" name="Rectangle 5"/>
          <p:cNvSpPr>
            <a:spLocks noGrp="1"/>
          </p:cNvSpPr>
          <p:nvPr>
            <p:ph type="body" sz="half" idx="2"/>
          </p:nvPr>
        </p:nvSpPr>
        <p:spPr>
          <a:xfrm>
            <a:off x="990600" y="3276600"/>
            <a:ext cx="8153400" cy="3276600"/>
          </a:xfrm>
        </p:spPr>
        <p:txBody>
          <a:bodyPr/>
          <a:lstStyle/>
          <a:p>
            <a:r>
              <a:rPr lang="en-US" sz="2800" dirty="0" smtClean="0"/>
              <a:t>Overall similarity:  compute similarity of each user’s GDC groups against the closest matches in D-GDC and average the results</a:t>
            </a:r>
          </a:p>
          <a:p>
            <a:r>
              <a:rPr lang="en-US" sz="2800" dirty="0" smtClean="0">
                <a:solidFill>
                  <a:srgbClr val="8F270B"/>
                </a:solidFill>
              </a:rPr>
              <a:t>Compared D-GDC with a version running only on data collected locally by phones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8F270B"/>
                </a:solidFill>
              </a:rPr>
              <a:t>D-GDC performs significantly better than local-only version</a:t>
            </a:r>
          </a:p>
        </p:txBody>
      </p:sp>
      <p:graphicFrame>
        <p:nvGraphicFramePr>
          <p:cNvPr id="88161" name="Group 97"/>
          <p:cNvGraphicFramePr>
            <a:graphicFrameLocks noGrp="1"/>
          </p:cNvGraphicFramePr>
          <p:nvPr>
            <p:ph sz="half" idx="1"/>
          </p:nvPr>
        </p:nvGraphicFramePr>
        <p:xfrm>
          <a:off x="1219200" y="1534160"/>
          <a:ext cx="7620000" cy="1361440"/>
        </p:xfrm>
        <a:graphic>
          <a:graphicData uri="http://schemas.openxmlformats.org/drawingml/2006/table">
            <a:tbl>
              <a:tblPr/>
              <a:tblGrid>
                <a:gridCol w="3307263"/>
                <a:gridCol w="2276859"/>
                <a:gridCol w="2035878"/>
              </a:tblGrid>
              <a:tr h="533400"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D-GDC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Local only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Average similarity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77.33%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58.24%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Groups with similarity &gt; 90%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59.77%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19.14%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B9F4F-681C-45D8-A133-99C9A9DD769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DFB5F-A7B9-4D91-B70B-0DC75787DBAB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Conclusion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Physical groups enable new socially-aware features in applications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sz="2800" dirty="0" smtClean="0"/>
              <a:t>GDC: practical, high-accuracy, no location collection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Validated by users and outperforms K-Clique by 30%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Higher accuracy can be achieved by increasing frequency and time parameters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sz="2800" dirty="0" smtClean="0"/>
              <a:t>A decentralized version improves privacy and produces promising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81A5E-7606-4D8B-996C-0E6829D46E00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9873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b="1" smtClean="0">
                <a:effectLst/>
              </a:rPr>
              <a:t>Thank You!</a:t>
            </a:r>
          </a:p>
        </p:txBody>
      </p:sp>
      <p:sp>
        <p:nvSpPr>
          <p:cNvPr id="7987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z="2800" smtClean="0"/>
              <a:t>Mobius project: </a:t>
            </a:r>
            <a:r>
              <a:rPr lang="en-US" sz="2800" smtClean="0">
                <a:solidFill>
                  <a:srgbClr val="002060"/>
                </a:solidFill>
                <a:hlinkClick r:id="rId3"/>
              </a:rPr>
              <a:t>http://www.cs.njit.edu/~borcea/mobius/</a:t>
            </a:r>
            <a:endParaRPr lang="en-US" sz="2800" smtClean="0">
              <a:solidFill>
                <a:srgbClr val="002060"/>
              </a:solidFill>
            </a:endParaRP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Acknowledgement: NSF grants CNS-0831753 and CNS-0834585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371600" y="274638"/>
            <a:ext cx="7772400" cy="1143000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3600" b="1" smtClean="0">
                <a:effectLst/>
              </a:rPr>
              <a:t>Group Detection Using Location Traces</a:t>
            </a:r>
          </a:p>
        </p:txBody>
      </p:sp>
      <p:sp>
        <p:nvSpPr>
          <p:cNvPr id="1044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Users carry mobile phones and upload location to central server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Server analyzes location traces to detect groups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previous work, we developed an algorithm for group/place detection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Achieved 96% accuracy with low false positives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800" smtClean="0">
                <a:solidFill>
                  <a:srgbClr val="8F270B"/>
                </a:solidFill>
              </a:rPr>
              <a:t>Problems:		Location privacy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800" smtClean="0">
                <a:solidFill>
                  <a:srgbClr val="8F270B"/>
                </a:solidFill>
              </a:rPr>
              <a:t>				Battery power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7DB81-0F4D-47E6-A30D-CF915F72ACA8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GDC: Use Bluetooth Co-location Traces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4267200"/>
            <a:ext cx="7772400" cy="2590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30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8F270B"/>
                </a:solidFill>
              </a:rPr>
              <a:t>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8F270B"/>
                </a:solidFill>
              </a:rPr>
              <a:t>Improved location privacy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8F270B"/>
                </a:solidFill>
              </a:rPr>
              <a:t>Low power consumption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8F270B"/>
                </a:solidFill>
              </a:rPr>
              <a:t>Practicality due to Bluetooth ubiquity in mobile phones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8F270B"/>
                </a:solidFill>
              </a:rPr>
              <a:t>Accuracy due to Bluetooth transmission range</a:t>
            </a:r>
          </a:p>
        </p:txBody>
      </p:sp>
      <p:pic>
        <p:nvPicPr>
          <p:cNvPr id="24579" name="Picture 7" descr="server"/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1600200"/>
            <a:ext cx="10398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2" name="Cloud"/>
          <p:cNvSpPr>
            <a:spLocks noChangeAspect="1" noEditPoints="1" noChangeArrowheads="1"/>
          </p:cNvSpPr>
          <p:nvPr/>
        </p:nvSpPr>
        <p:spPr bwMode="auto">
          <a:xfrm>
            <a:off x="1143000" y="2438400"/>
            <a:ext cx="1828800" cy="122555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124" charset="-128"/>
            </a:endParaRPr>
          </a:p>
        </p:txBody>
      </p:sp>
      <p:graphicFrame>
        <p:nvGraphicFramePr>
          <p:cNvPr id="109633" name="Group 65"/>
          <p:cNvGraphicFramePr>
            <a:graphicFrameLocks noGrp="1"/>
          </p:cNvGraphicFramePr>
          <p:nvPr/>
        </p:nvGraphicFramePr>
        <p:xfrm>
          <a:off x="5638800" y="1524000"/>
          <a:ext cx="2971800" cy="4572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User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Seen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610" name="Oval 42"/>
          <p:cNvSpPr>
            <a:spLocks noChangeArrowheads="1"/>
          </p:cNvSpPr>
          <p:nvPr/>
        </p:nvSpPr>
        <p:spPr bwMode="auto">
          <a:xfrm>
            <a:off x="3352800" y="4038600"/>
            <a:ext cx="2667000" cy="2286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pitchFamily="124" charset="-128"/>
            </a:endParaRPr>
          </a:p>
        </p:txBody>
      </p:sp>
      <p:sp>
        <p:nvSpPr>
          <p:cNvPr id="109611" name="Line 43"/>
          <p:cNvSpPr>
            <a:spLocks noChangeShapeType="1"/>
          </p:cNvSpPr>
          <p:nvPr/>
        </p:nvSpPr>
        <p:spPr bwMode="auto">
          <a:xfrm flipH="1" flipV="1">
            <a:off x="3124200" y="38100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9612" name="Line 44"/>
          <p:cNvSpPr>
            <a:spLocks noChangeShapeType="1"/>
          </p:cNvSpPr>
          <p:nvPr/>
        </p:nvSpPr>
        <p:spPr bwMode="auto">
          <a:xfrm flipV="1">
            <a:off x="3200400" y="2286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9635" name="Group 67"/>
          <p:cNvGraphicFramePr>
            <a:graphicFrameLocks noGrp="1"/>
          </p:cNvGraphicFramePr>
          <p:nvPr/>
        </p:nvGraphicFramePr>
        <p:xfrm>
          <a:off x="5638800" y="1981200"/>
          <a:ext cx="2971800" cy="4572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1:00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636" name="Oval 68"/>
          <p:cNvSpPr>
            <a:spLocks noChangeArrowheads="1"/>
          </p:cNvSpPr>
          <p:nvPr/>
        </p:nvSpPr>
        <p:spPr bwMode="auto">
          <a:xfrm>
            <a:off x="3733800" y="4038600"/>
            <a:ext cx="2667000" cy="2286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pitchFamily="124" charset="-128"/>
            </a:endParaRPr>
          </a:p>
        </p:txBody>
      </p:sp>
      <p:sp>
        <p:nvSpPr>
          <p:cNvPr id="109637" name="Line 69"/>
          <p:cNvSpPr>
            <a:spLocks noChangeShapeType="1"/>
          </p:cNvSpPr>
          <p:nvPr/>
        </p:nvSpPr>
        <p:spPr bwMode="auto">
          <a:xfrm flipH="1" flipV="1">
            <a:off x="3429000" y="34290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9638" name="Group 70"/>
          <p:cNvGraphicFramePr>
            <a:graphicFrameLocks noGrp="1"/>
          </p:cNvGraphicFramePr>
          <p:nvPr/>
        </p:nvGraphicFramePr>
        <p:xfrm>
          <a:off x="5638800" y="2438400"/>
          <a:ext cx="2971800" cy="4572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1:05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16" name="Text Box 80"/>
          <p:cNvSpPr txBox="1">
            <a:spLocks noChangeArrowheads="1"/>
          </p:cNvSpPr>
          <p:nvPr/>
        </p:nvSpPr>
        <p:spPr bwMode="auto">
          <a:xfrm>
            <a:off x="1219200" y="2819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rebuchet MS" pitchFamily="34" charset="0"/>
                <a:ea typeface="ＭＳ Ｐゴシック" pitchFamily="124" charset="-128"/>
              </a:rPr>
              <a:t>INTERNET</a:t>
            </a:r>
          </a:p>
        </p:txBody>
      </p:sp>
      <p:graphicFrame>
        <p:nvGraphicFramePr>
          <p:cNvPr id="109649" name="Group 81"/>
          <p:cNvGraphicFramePr>
            <a:graphicFrameLocks noGrp="1"/>
          </p:cNvGraphicFramePr>
          <p:nvPr/>
        </p:nvGraphicFramePr>
        <p:xfrm>
          <a:off x="5638800" y="3352800"/>
          <a:ext cx="2971800" cy="4572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1:07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0533" name="Group 53"/>
          <p:cNvGrpSpPr>
            <a:grpSpLocks/>
          </p:cNvGrpSpPr>
          <p:nvPr/>
        </p:nvGrpSpPr>
        <p:grpSpPr bwMode="auto">
          <a:xfrm>
            <a:off x="1828800" y="4648200"/>
            <a:ext cx="533400" cy="1066800"/>
            <a:chOff x="1200" y="3264"/>
            <a:chExt cx="336" cy="672"/>
          </a:xfrm>
        </p:grpSpPr>
        <p:pic>
          <p:nvPicPr>
            <p:cNvPr id="24655" name="Picture 15" descr="iphone"/>
            <p:cNvPicPr preferRelativeResize="0"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00" y="3264"/>
              <a:ext cx="266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656" name="Text Box 55"/>
            <p:cNvSpPr txBox="1">
              <a:spLocks noChangeArrowheads="1"/>
            </p:cNvSpPr>
            <p:nvPr/>
          </p:nvSpPr>
          <p:spPr bwMode="auto">
            <a:xfrm>
              <a:off x="1200" y="364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ea typeface="ＭＳ Ｐゴシック" pitchFamily="124" charset="-128"/>
                </a:rPr>
                <a:t>A</a:t>
              </a:r>
            </a:p>
          </p:txBody>
        </p:sp>
      </p:grpSp>
      <p:grpSp>
        <p:nvGrpSpPr>
          <p:cNvPr id="20536" name="Group 56"/>
          <p:cNvGrpSpPr>
            <a:grpSpLocks/>
          </p:cNvGrpSpPr>
          <p:nvPr/>
        </p:nvGrpSpPr>
        <p:grpSpPr bwMode="auto">
          <a:xfrm>
            <a:off x="5105400" y="4724400"/>
            <a:ext cx="838200" cy="1143000"/>
            <a:chOff x="3264" y="3312"/>
            <a:chExt cx="528" cy="720"/>
          </a:xfrm>
        </p:grpSpPr>
        <p:pic>
          <p:nvPicPr>
            <p:cNvPr id="24653" name="Picture 5" descr="iphone"/>
            <p:cNvPicPr preferRelativeResize="0"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64" y="3312"/>
              <a:ext cx="26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654" name="Text Box 58"/>
            <p:cNvSpPr txBox="1">
              <a:spLocks noChangeArrowheads="1"/>
            </p:cNvSpPr>
            <p:nvPr/>
          </p:nvSpPr>
          <p:spPr bwMode="auto">
            <a:xfrm>
              <a:off x="3264" y="3744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ea typeface="ＭＳ Ｐゴシック" pitchFamily="124" charset="-128"/>
                </a:rPr>
                <a:t>B</a:t>
              </a:r>
            </a:p>
          </p:txBody>
        </p:sp>
      </p:grpSp>
      <p:grpSp>
        <p:nvGrpSpPr>
          <p:cNvPr id="20539" name="Group 59"/>
          <p:cNvGrpSpPr>
            <a:grpSpLocks/>
          </p:cNvGrpSpPr>
          <p:nvPr/>
        </p:nvGrpSpPr>
        <p:grpSpPr bwMode="auto">
          <a:xfrm>
            <a:off x="4495800" y="7239000"/>
            <a:ext cx="1066800" cy="1143000"/>
            <a:chOff x="2928" y="3600"/>
            <a:chExt cx="672" cy="720"/>
          </a:xfrm>
        </p:grpSpPr>
        <p:pic>
          <p:nvPicPr>
            <p:cNvPr id="24651" name="Picture 5" descr="iphone"/>
            <p:cNvPicPr preferRelativeResize="0"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28" y="3600"/>
              <a:ext cx="26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652" name="Text Box 61"/>
            <p:cNvSpPr txBox="1">
              <a:spLocks noChangeArrowheads="1"/>
            </p:cNvSpPr>
            <p:nvPr/>
          </p:nvSpPr>
          <p:spPr bwMode="auto">
            <a:xfrm>
              <a:off x="2928" y="4032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ea typeface="ＭＳ Ｐゴシック" pitchFamily="124" charset="-128"/>
                </a:rPr>
                <a:t>C</a:t>
              </a:r>
            </a:p>
          </p:txBody>
        </p:sp>
      </p:grpSp>
      <p:graphicFrame>
        <p:nvGraphicFramePr>
          <p:cNvPr id="5" name="Group 70"/>
          <p:cNvGraphicFramePr>
            <a:graphicFrameLocks noGrp="1"/>
          </p:cNvGraphicFramePr>
          <p:nvPr/>
        </p:nvGraphicFramePr>
        <p:xfrm>
          <a:off x="5638800" y="2895600"/>
          <a:ext cx="2971800" cy="4572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1:05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81"/>
          <p:cNvGraphicFramePr>
            <a:graphicFrameLocks noGrp="1"/>
          </p:cNvGraphicFramePr>
          <p:nvPr/>
        </p:nvGraphicFramePr>
        <p:xfrm>
          <a:off x="5638800" y="3810000"/>
          <a:ext cx="2971800" cy="4572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1:07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3.33333E-6 L 0.22917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109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2000"/>
                                        <p:tgtEl>
                                          <p:spTgt spid="109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1096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1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10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0.08334 L -0.00833 -0.2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05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2000"/>
                                        <p:tgtEl>
                                          <p:spTgt spid="1096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1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2000"/>
                                        <p:tgtEl>
                                          <p:spTgt spid="1096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10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0"/>
                            </p:stCondLst>
                            <p:childTnLst>
                              <p:par>
                                <p:cTn id="35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2000"/>
                                        <p:tgtEl>
                                          <p:spTgt spid="1096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1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2000"/>
                                        <p:tgtEl>
                                          <p:spTgt spid="10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000"/>
                            </p:stCondLst>
                            <p:childTnLst>
                              <p:par>
                                <p:cTn id="47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2000"/>
                                        <p:tgtEl>
                                          <p:spTgt spid="109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4000"/>
                            </p:stCondLst>
                            <p:childTnLst>
                              <p:par>
                                <p:cTn id="51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2000"/>
                                        <p:tgtEl>
                                          <p:spTgt spid="109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000"/>
                            </p:stCondLst>
                            <p:childTnLst>
                              <p:par>
                                <p:cTn id="55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2000"/>
                                        <p:tgtEl>
                                          <p:spTgt spid="1096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pTgt spid="1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80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2000"/>
                                        <p:tgtEl>
                                          <p:spTgt spid="10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0"/>
                            </p:stCondLst>
                            <p:childTnLst>
                              <p:par>
                                <p:cTn id="6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000"/>
                            </p:stCondLst>
                            <p:childTnLst>
                              <p:par>
                                <p:cTn id="6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68" dur="2000" fill="hold"/>
                                        <p:tgtEl>
                                          <p:spTgt spid="205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10" grpId="0" animBg="1"/>
      <p:bldP spid="109610" grpId="1" animBg="1"/>
      <p:bldP spid="109611" grpId="0" animBg="1"/>
      <p:bldP spid="109611" grpId="1" animBg="1"/>
      <p:bldP spid="109612" grpId="0" animBg="1"/>
      <p:bldP spid="109612" grpId="1" animBg="1"/>
      <p:bldP spid="109612" grpId="2" animBg="1"/>
      <p:bldP spid="109636" grpId="0" animBg="1"/>
      <p:bldP spid="1096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8EF004-F503-4449-A89D-51CEBB4D4EC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Challenges</a:t>
            </a:r>
            <a:r>
              <a:rPr lang="en-US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499350" cy="4800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Attendance at a group is variable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People may be merely passing near a group, not remaining part of it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Group members spend different lengths of time with the group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Sampling frequency and user mobility can affect data completeness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Each user may have a different perspective on the same meeting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4CDA3-1178-4375-9E6C-814081BAA60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1000"/>
              </a:spcAft>
            </a:pPr>
            <a:r>
              <a:rPr lang="en-US" sz="2800" smtClean="0"/>
              <a:t>GDC Algorithm</a:t>
            </a:r>
          </a:p>
          <a:p>
            <a:pPr eaLnBrk="1" hangingPunct="1">
              <a:lnSpc>
                <a:spcPct val="90000"/>
              </a:lnSpc>
              <a:spcAft>
                <a:spcPts val="1000"/>
              </a:spcAft>
            </a:pPr>
            <a:r>
              <a:rPr lang="en-US" sz="2800" smtClean="0"/>
              <a:t>User Study Results</a:t>
            </a:r>
          </a:p>
          <a:p>
            <a:pPr eaLnBrk="1" hangingPunct="1">
              <a:lnSpc>
                <a:spcPct val="90000"/>
              </a:lnSpc>
              <a:spcAft>
                <a:spcPts val="1000"/>
              </a:spcAft>
            </a:pPr>
            <a:r>
              <a:rPr lang="en-US" sz="2800" smtClean="0"/>
              <a:t>Distributed GDC</a:t>
            </a:r>
          </a:p>
          <a:p>
            <a:pPr eaLnBrk="1" hangingPunct="1">
              <a:lnSpc>
                <a:spcPct val="90000"/>
              </a:lnSpc>
              <a:spcAft>
                <a:spcPts val="1000"/>
              </a:spcAft>
            </a:pPr>
            <a:r>
              <a:rPr lang="en-US" sz="2800" smtClean="0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83078-B496-48DD-B930-8E631B44F3E6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GDC in a Nutshell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Aft>
                <a:spcPts val="600"/>
              </a:spcAft>
            </a:pPr>
            <a:r>
              <a:rPr lang="en-US" sz="2800" dirty="0" smtClean="0"/>
              <a:t>Transform raw Bluetooth records into </a:t>
            </a:r>
            <a:r>
              <a:rPr lang="en-US" sz="2800" dirty="0" smtClean="0">
                <a:solidFill>
                  <a:srgbClr val="8F270B"/>
                </a:solidFill>
              </a:rPr>
              <a:t>meeting records</a:t>
            </a:r>
            <a:r>
              <a:rPr lang="en-US" sz="2800" dirty="0" smtClean="0"/>
              <a:t> between pairs of users</a:t>
            </a:r>
          </a:p>
          <a:p>
            <a:pPr eaLnBrk="1" hangingPunct="1">
              <a:lnSpc>
                <a:spcPct val="110000"/>
              </a:lnSpc>
              <a:spcAft>
                <a:spcPts val="600"/>
              </a:spcAft>
            </a:pPr>
            <a:r>
              <a:rPr lang="en-US" sz="2800" dirty="0" smtClean="0"/>
              <a:t>Discover and record all combinations of users appearing at the same meeting (</a:t>
            </a:r>
            <a:r>
              <a:rPr lang="en-US" sz="2800" dirty="0" smtClean="0">
                <a:solidFill>
                  <a:srgbClr val="8F270B"/>
                </a:solidFill>
              </a:rPr>
              <a:t>user clusters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110000"/>
              </a:lnSpc>
              <a:spcAft>
                <a:spcPts val="600"/>
              </a:spcAft>
            </a:pPr>
            <a:r>
              <a:rPr lang="en-US" sz="2800" dirty="0" smtClean="0"/>
              <a:t>Resolve differences in user perspectives on shared clusters</a:t>
            </a:r>
          </a:p>
          <a:p>
            <a:pPr eaLnBrk="1" hangingPunct="1">
              <a:lnSpc>
                <a:spcPct val="110000"/>
              </a:lnSpc>
              <a:spcAft>
                <a:spcPts val="600"/>
              </a:spcAft>
            </a:pPr>
            <a:r>
              <a:rPr lang="en-US" sz="2800" dirty="0" smtClean="0"/>
              <a:t>Select all significant clusters and output as </a:t>
            </a:r>
            <a:r>
              <a:rPr lang="en-US" sz="2800" dirty="0" smtClean="0">
                <a:solidFill>
                  <a:srgbClr val="8F270B"/>
                </a:solidFill>
              </a:rPr>
              <a:t>user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CD8A42-3123-45BC-B74A-A36E52E2EB7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2769" name="Rectangle 2"/>
          <p:cNvSpPr>
            <a:spLocks noGrp="1"/>
          </p:cNvSpPr>
          <p:nvPr>
            <p:ph type="title"/>
          </p:nvPr>
        </p:nvSpPr>
        <p:spPr bwMode="auto">
          <a:xfrm>
            <a:off x="1066800" y="274638"/>
            <a:ext cx="8077200" cy="11430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b="1" smtClean="0">
                <a:effectLst/>
              </a:rPr>
              <a:t>Creating Pair-wise Meeting Records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" y="2362200"/>
          <a:ext cx="2971800" cy="2494281"/>
        </p:xfrm>
        <a:graphic>
          <a:graphicData uri="http://schemas.openxmlformats.org/drawingml/2006/table">
            <a:tbl>
              <a:tblPr/>
              <a:tblGrid>
                <a:gridCol w="1066800"/>
                <a:gridCol w="914400"/>
                <a:gridCol w="990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Time Stamp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User With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11:02:01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djb38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jp238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11:02:01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djb38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11:04:14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djb38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jp238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11:04:14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djb38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11:07:05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djb38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124200" y="2362200"/>
          <a:ext cx="2971800" cy="2494281"/>
        </p:xfrm>
        <a:graphic>
          <a:graphicData uri="http://schemas.openxmlformats.org/drawingml/2006/table">
            <a:tbl>
              <a:tblPr/>
              <a:tblGrid>
                <a:gridCol w="1066800"/>
                <a:gridCol w="914400"/>
                <a:gridCol w="990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Time Stamp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User With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11:02:15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jp238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djb38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11:02:15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jp238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11:05:02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jp238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11:07:50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jp238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djb38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11:07:50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jp238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72200" y="2362200"/>
          <a:ext cx="2971800" cy="2124393"/>
        </p:xfrm>
        <a:graphic>
          <a:graphicData uri="http://schemas.openxmlformats.org/drawingml/2006/table">
            <a:tbl>
              <a:tblPr/>
              <a:tblGrid>
                <a:gridCol w="1066800"/>
                <a:gridCol w="914400"/>
                <a:gridCol w="990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Time Stamp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User With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11:01:30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jp238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11:01:30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djb38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11:04:18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jp238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11:10:10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jp238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1447800"/>
          <a:ext cx="1981200" cy="43158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6800"/>
                <a:gridCol w="914400"/>
              </a:tblGrid>
              <a:tr h="3397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mak43</a:t>
                      </a:r>
                      <a:endParaRPr lang="en-US" sz="1600" dirty="0"/>
                    </a:p>
                  </a:txBody>
                  <a:tcPr/>
                </a:tc>
              </a:tr>
              <a:tr h="5304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Time Stamp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User With</a:t>
                      </a:r>
                      <a:endParaRPr lang="en-US" sz="1600" dirty="0"/>
                    </a:p>
                  </a:txBody>
                  <a:tcPr/>
                </a:tc>
              </a:tr>
              <a:tr h="3397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11:01:30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jp238</a:t>
                      </a:r>
                      <a:endParaRPr lang="en-US" sz="1600" dirty="0"/>
                    </a:p>
                  </a:txBody>
                  <a:tcPr/>
                </a:tc>
              </a:tr>
              <a:tr h="3397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11:01:30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djb38</a:t>
                      </a:r>
                      <a:endParaRPr lang="en-US" sz="1600" dirty="0"/>
                    </a:p>
                  </a:txBody>
                  <a:tcPr/>
                </a:tc>
              </a:tr>
              <a:tr h="3397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11:02:01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djb38</a:t>
                      </a:r>
                      <a:endParaRPr lang="en-US" sz="1600" dirty="0"/>
                    </a:p>
                  </a:txBody>
                  <a:tcPr/>
                </a:tc>
              </a:tr>
              <a:tr h="3397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11:02:15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jp238</a:t>
                      </a:r>
                      <a:endParaRPr lang="en-US" sz="1600" dirty="0"/>
                    </a:p>
                  </a:txBody>
                  <a:tcPr/>
                </a:tc>
              </a:tr>
              <a:tr h="3397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11:04:14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djb38</a:t>
                      </a:r>
                      <a:endParaRPr lang="en-US" sz="1600" dirty="0"/>
                    </a:p>
                  </a:txBody>
                  <a:tcPr/>
                </a:tc>
              </a:tr>
              <a:tr h="339701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11:04:18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jp238</a:t>
                      </a:r>
                      <a:endParaRPr lang="en-US" sz="1600" dirty="0"/>
                    </a:p>
                  </a:txBody>
                  <a:tcPr/>
                </a:tc>
              </a:tr>
              <a:tr h="3397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11:05:02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jp238</a:t>
                      </a:r>
                      <a:endParaRPr lang="en-US" sz="1600" dirty="0"/>
                    </a:p>
                  </a:txBody>
                  <a:tcPr/>
                </a:tc>
              </a:tr>
              <a:tr h="3397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11:07:05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djb38</a:t>
                      </a:r>
                      <a:endParaRPr lang="en-US" sz="1600" dirty="0"/>
                    </a:p>
                  </a:txBody>
                  <a:tcPr/>
                </a:tc>
              </a:tr>
              <a:tr h="3397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11:07:50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jp238</a:t>
                      </a:r>
                      <a:endParaRPr lang="en-US" sz="1600" dirty="0"/>
                    </a:p>
                  </a:txBody>
                  <a:tcPr/>
                </a:tc>
              </a:tr>
              <a:tr h="3397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11:10:10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jp238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5679" name="Group 207"/>
          <p:cNvGraphicFramePr>
            <a:graphicFrameLocks noGrp="1"/>
          </p:cNvGraphicFramePr>
          <p:nvPr/>
        </p:nvGraphicFramePr>
        <p:xfrm>
          <a:off x="3657600" y="1447800"/>
          <a:ext cx="1981200" cy="3631884"/>
        </p:xfrm>
        <a:graphic>
          <a:graphicData uri="http://schemas.openxmlformats.org/drawingml/2006/table">
            <a:tbl>
              <a:tblPr/>
              <a:tblGrid>
                <a:gridCol w="1066800"/>
                <a:gridCol w="9144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5A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djb38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5A8D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Time Stamp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1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User With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1DB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11:01:30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AEE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11:02:01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1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jp238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1DB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11:02:01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AEE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11:02:15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1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jp238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1DB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11:04:14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jp238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AEE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11:04:14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1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1DB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11:07:05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AEE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11:07:50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1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jp238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1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629400" y="1447800"/>
          <a:ext cx="1981200" cy="43158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6800"/>
                <a:gridCol w="914400"/>
              </a:tblGrid>
              <a:tr h="3397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jp238</a:t>
                      </a:r>
                      <a:endParaRPr lang="en-US" sz="1600" dirty="0"/>
                    </a:p>
                  </a:txBody>
                  <a:tcPr/>
                </a:tc>
              </a:tr>
              <a:tr h="5304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Time Stamp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User With</a:t>
                      </a:r>
                      <a:endParaRPr lang="en-US" sz="1600" dirty="0"/>
                    </a:p>
                  </a:txBody>
                  <a:tcPr/>
                </a:tc>
              </a:tr>
              <a:tr h="3397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11:01:30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mak43</a:t>
                      </a:r>
                      <a:endParaRPr lang="en-US" sz="1600" dirty="0"/>
                    </a:p>
                  </a:txBody>
                  <a:tcPr/>
                </a:tc>
              </a:tr>
              <a:tr h="3397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11:02:01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djb38</a:t>
                      </a:r>
                      <a:endParaRPr lang="en-US" sz="1600" dirty="0"/>
                    </a:p>
                  </a:txBody>
                  <a:tcPr/>
                </a:tc>
              </a:tr>
              <a:tr h="3397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11:02:15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djb38</a:t>
                      </a:r>
                      <a:endParaRPr lang="en-US" sz="1600" dirty="0"/>
                    </a:p>
                  </a:txBody>
                  <a:tcPr/>
                </a:tc>
              </a:tr>
              <a:tr h="3397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11:02:15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mak43</a:t>
                      </a:r>
                      <a:endParaRPr lang="en-US" sz="1600" dirty="0"/>
                    </a:p>
                  </a:txBody>
                  <a:tcPr/>
                </a:tc>
              </a:tr>
              <a:tr h="339701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11:04:14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djb38</a:t>
                      </a:r>
                      <a:endParaRPr lang="en-US" sz="1600" dirty="0"/>
                    </a:p>
                  </a:txBody>
                  <a:tcPr/>
                </a:tc>
              </a:tr>
              <a:tr h="339701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11:04:18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mak43</a:t>
                      </a:r>
                      <a:endParaRPr lang="en-US" sz="1600" dirty="0"/>
                    </a:p>
                  </a:txBody>
                  <a:tcPr/>
                </a:tc>
              </a:tr>
              <a:tr h="3397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11:05:02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mak43</a:t>
                      </a:r>
                      <a:endParaRPr lang="en-US" sz="1600" dirty="0"/>
                    </a:p>
                  </a:txBody>
                  <a:tcPr/>
                </a:tc>
              </a:tr>
              <a:tr h="3397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11:07:50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djb38</a:t>
                      </a:r>
                      <a:endParaRPr lang="en-US" sz="1600" dirty="0"/>
                    </a:p>
                  </a:txBody>
                  <a:tcPr/>
                </a:tc>
              </a:tr>
              <a:tr h="3397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11:07:50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mak43</a:t>
                      </a:r>
                      <a:endParaRPr lang="en-US" sz="1600" dirty="0"/>
                    </a:p>
                  </a:txBody>
                  <a:tcPr/>
                </a:tc>
              </a:tr>
              <a:tr h="3397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11:10:10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mak43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6"/>
          <p:cNvGraphicFramePr>
            <a:graphicFrameLocks noGrp="1"/>
          </p:cNvGraphicFramePr>
          <p:nvPr/>
        </p:nvGraphicFramePr>
        <p:xfrm>
          <a:off x="76200" y="2590800"/>
          <a:ext cx="2971800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0600"/>
                <a:gridCol w="9906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mak43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With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End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jp238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11:01:30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11:10:10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djb38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11:01:30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11:07:05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7"/>
          <p:cNvGraphicFramePr>
            <a:graphicFrameLocks noGrp="1"/>
          </p:cNvGraphicFramePr>
          <p:nvPr/>
        </p:nvGraphicFramePr>
        <p:xfrm>
          <a:off x="3124200" y="2590800"/>
          <a:ext cx="2971800" cy="1752918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AA3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djb38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AA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User With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Start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End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jp238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11:02:01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11:07:50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1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11:01:30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11:07:05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2590800"/>
          <a:ext cx="2971800" cy="1752918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AA3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jp238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AA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User With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Start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End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11:01:30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11:10:10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1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djb38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11:02:01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11:07:05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770" name="Group 298"/>
          <p:cNvGraphicFramePr>
            <a:graphicFrameLocks noGrp="1"/>
          </p:cNvGraphicFramePr>
          <p:nvPr>
            <p:ph idx="1"/>
          </p:nvPr>
        </p:nvGraphicFramePr>
        <p:xfrm>
          <a:off x="76200" y="2590800"/>
          <a:ext cx="2971800" cy="210312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AA3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AA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User With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Start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End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jp238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11:01:30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itchFamily="34" charset="0"/>
                        </a:rPr>
                        <a:t>11:04:18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1E8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jp238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itchFamily="34" charset="0"/>
                        </a:rPr>
                        <a:t>11:07:50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11:10:10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djb38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11:01:30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itchFamily="34" charset="0"/>
                        </a:rPr>
                        <a:t>11:04:14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1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816" name="Group 344"/>
          <p:cNvGraphicFramePr>
            <a:graphicFrameLocks noGrp="1"/>
          </p:cNvGraphicFramePr>
          <p:nvPr/>
        </p:nvGraphicFramePr>
        <p:xfrm>
          <a:off x="3124200" y="2590800"/>
          <a:ext cx="2971800" cy="1752918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AA3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djb38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AA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User With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Start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End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jp238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11:02:01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itchFamily="34" charset="0"/>
                        </a:rPr>
                        <a:t>11:04:14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1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11:01:30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itchFamily="34" charset="0"/>
                        </a:rPr>
                        <a:t>11:04:14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831" name="Group 359"/>
          <p:cNvGraphicFramePr>
            <a:graphicFrameLocks noGrp="1"/>
          </p:cNvGraphicFramePr>
          <p:nvPr/>
        </p:nvGraphicFramePr>
        <p:xfrm>
          <a:off x="6172200" y="2590800"/>
          <a:ext cx="2971800" cy="2124393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AA3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jp238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AA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User With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Start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End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11:01:30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itchFamily="34" charset="0"/>
                        </a:rPr>
                        <a:t>11:05:02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1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itchFamily="34" charset="0"/>
                        </a:rPr>
                        <a:t>11:07:50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11:10:10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djb38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11:02:01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itchFamily="34" charset="0"/>
                        </a:rPr>
                        <a:t>11:04:14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1E8"/>
                    </a:solidFill>
                  </a:tcPr>
                </a:tc>
              </a:tr>
            </a:tbl>
          </a:graphicData>
        </a:graphic>
      </p:graphicFrame>
      <p:sp>
        <p:nvSpPr>
          <p:cNvPr id="105832" name="Text Box 360"/>
          <p:cNvSpPr txBox="1">
            <a:spLocks noChangeArrowheads="1"/>
          </p:cNvSpPr>
          <p:nvPr/>
        </p:nvSpPr>
        <p:spPr bwMode="auto">
          <a:xfrm>
            <a:off x="1143000" y="5867400"/>
            <a:ext cx="7848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latin typeface="Gill Sans MT" pitchFamily="34" charset="0"/>
              </a:rPr>
              <a:t>Decreasing Meeting Granularity (MG) from 5 min to</a:t>
            </a:r>
            <a:br>
              <a:rPr lang="en-US" sz="2800">
                <a:latin typeface="Gill Sans MT" pitchFamily="34" charset="0"/>
              </a:rPr>
            </a:br>
            <a:r>
              <a:rPr lang="en-US" sz="2800">
                <a:latin typeface="Gill Sans MT" pitchFamily="34" charset="0"/>
              </a:rPr>
              <a:t>2 ½ min produces noticeable changes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8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560B0-1649-4321-8F0F-2FAA84FEF85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Creating User Clusters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" y="1752600"/>
          <a:ext cx="2971800" cy="1752918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AA3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AA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User With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Start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End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jp238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11:01:30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11:10:10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1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djb38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11:01:30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11:07:05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24200" y="1752600"/>
          <a:ext cx="2971800" cy="1752918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AA3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djb38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AA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User With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Start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End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jp238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11:02:01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11:07:50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1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11:01:30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11:07:05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72200" y="1752600"/>
          <a:ext cx="2971800" cy="1752918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AA3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jp238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AA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User With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Start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End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11:01:30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11:10:10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1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djb38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11:02:01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11:07:05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2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3733800"/>
          <a:ext cx="2819400" cy="1854201"/>
        </p:xfrm>
        <a:graphic>
          <a:graphicData uri="http://schemas.openxmlformats.org/drawingml/2006/table">
            <a:tbl>
              <a:tblPr/>
              <a:tblGrid>
                <a:gridCol w="1409700"/>
                <a:gridCol w="14097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2D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2D2E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Users With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Time Spent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CDC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jp238, djb38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00:05:35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jp238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00:08:40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CDC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djb38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00:05:35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00400" y="3733800"/>
          <a:ext cx="2819400" cy="1855788"/>
        </p:xfrm>
        <a:graphic>
          <a:graphicData uri="http://schemas.openxmlformats.org/drawingml/2006/table">
            <a:tbl>
              <a:tblPr/>
              <a:tblGrid>
                <a:gridCol w="1409700"/>
                <a:gridCol w="14097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2D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djb38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2D2E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Users With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Time Spent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CDC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jp238, 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00:05:04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jp238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00:05:49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CDC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00:05:35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3733800"/>
          <a:ext cx="2819400" cy="1855788"/>
        </p:xfrm>
        <a:graphic>
          <a:graphicData uri="http://schemas.openxmlformats.org/drawingml/2006/table">
            <a:tbl>
              <a:tblPr/>
              <a:tblGrid>
                <a:gridCol w="1409700"/>
                <a:gridCol w="14097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2D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jp238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2D2E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Users With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Time Spent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CDC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djb38, 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00:05:04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djb38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00:05:04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CDC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mak43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00:08:40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8E8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4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|74.3|24|15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11340</TotalTime>
  <Words>1388</Words>
  <Application>Microsoft Office PowerPoint</Application>
  <PresentationFormat>On-screen Show (4:3)</PresentationFormat>
  <Paragraphs>527</Paragraphs>
  <Slides>23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Solstice</vt:lpstr>
      <vt:lpstr>Chart</vt:lpstr>
      <vt:lpstr>GDC: Group Discovery using Co-location Traces</vt:lpstr>
      <vt:lpstr>Physical Groups</vt:lpstr>
      <vt:lpstr>Group Detection Using Location Traces</vt:lpstr>
      <vt:lpstr>GDC: Use Bluetooth Co-location Traces</vt:lpstr>
      <vt:lpstr>Challenges </vt:lpstr>
      <vt:lpstr>Outline</vt:lpstr>
      <vt:lpstr>GDC in a Nutshell</vt:lpstr>
      <vt:lpstr>Creating Pair-wise Meeting Records</vt:lpstr>
      <vt:lpstr>Creating User Clusters</vt:lpstr>
      <vt:lpstr>Creating Global Clusters</vt:lpstr>
      <vt:lpstr>Selecting the User Groups</vt:lpstr>
      <vt:lpstr>Complexity Analysis</vt:lpstr>
      <vt:lpstr>Evaluation</vt:lpstr>
      <vt:lpstr>Data Collection Details</vt:lpstr>
      <vt:lpstr>Effect of Meeting Time and Frequency</vt:lpstr>
      <vt:lpstr>GDC vs. K-Clique</vt:lpstr>
      <vt:lpstr>GDC Groups: NJIT Dataset vs. Reality Mining Dataset</vt:lpstr>
      <vt:lpstr>Outline</vt:lpstr>
      <vt:lpstr>Distributed GDC (D-GDC)</vt:lpstr>
      <vt:lpstr>D-GDC Implementation</vt:lpstr>
      <vt:lpstr>Preliminary Results</vt:lpstr>
      <vt:lpstr>Conclusion</vt:lpstr>
      <vt:lpstr>Thank You!</vt:lpstr>
    </vt:vector>
  </TitlesOfParts>
  <Company>New Jersey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Mobius North: GD</dc:title>
  <dc:creator>Daniel Boston</dc:creator>
  <cp:lastModifiedBy>NJIT</cp:lastModifiedBy>
  <cp:revision>209</cp:revision>
  <dcterms:created xsi:type="dcterms:W3CDTF">2010-03-17T03:27:08Z</dcterms:created>
  <dcterms:modified xsi:type="dcterms:W3CDTF">2010-10-04T17:14:32Z</dcterms:modified>
</cp:coreProperties>
</file>