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34" r:id="rId1"/>
  </p:sldMasterIdLst>
  <p:notesMasterIdLst>
    <p:notesMasterId r:id="rId13"/>
  </p:notesMasterIdLst>
  <p:handoutMasterIdLst>
    <p:handoutMasterId r:id="rId14"/>
  </p:handoutMasterIdLst>
  <p:sldIdLst>
    <p:sldId id="257" r:id="rId2"/>
    <p:sldId id="512" r:id="rId3"/>
    <p:sldId id="526" r:id="rId4"/>
    <p:sldId id="528" r:id="rId5"/>
    <p:sldId id="529" r:id="rId6"/>
    <p:sldId id="516" r:id="rId7"/>
    <p:sldId id="449" r:id="rId8"/>
    <p:sldId id="525" r:id="rId9"/>
    <p:sldId id="507" r:id="rId10"/>
    <p:sldId id="467" r:id="rId11"/>
    <p:sldId id="405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5B95C"/>
    <a:srgbClr val="AEB929"/>
    <a:srgbClr val="93D3F3"/>
    <a:srgbClr val="996633"/>
    <a:srgbClr val="663300"/>
    <a:srgbClr val="00CC00"/>
    <a:srgbClr val="60778E"/>
    <a:srgbClr val="7D92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928" autoAdjust="0"/>
  </p:normalViewPr>
  <p:slideViewPr>
    <p:cSldViewPr>
      <p:cViewPr varScale="1">
        <p:scale>
          <a:sx n="124" d="100"/>
          <a:sy n="124" d="100"/>
        </p:scale>
        <p:origin x="-199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F16CC3B-2DC9-1F4D-A277-6D812ADA1120}" type="datetimeFigureOut">
              <a:rPr lang="en-US"/>
              <a:pPr>
                <a:defRPr/>
              </a:pPr>
              <a:t>11/17/14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8B12974-52E3-A045-8152-2EC8541631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92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328B6D39-D1D6-2D48-8E73-65D182728C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479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E3D22773-5109-FD41-9D2F-A27CCBBF2668}" type="slidenum">
              <a:rPr lang="en-US" sz="1200">
                <a:latin typeface="Arial" charset="0"/>
              </a:rPr>
              <a:pPr/>
              <a:t>1</a:t>
            </a:fld>
            <a:endParaRPr lang="en-US" sz="1200">
              <a:latin typeface="Arial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D3B2DFFA-2782-A642-8423-27E3BB5074FA}" type="slidenum">
              <a:rPr lang="en-US" sz="1200">
                <a:latin typeface="Arial" charset="0"/>
              </a:rPr>
              <a:pPr/>
              <a:t>11</a:t>
            </a:fld>
            <a:endParaRPr lang="en-US" sz="1200">
              <a:latin typeface="Arial" charset="0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E5F22E50-0ED8-9748-9259-A99753D5CDF8}" type="slidenum">
              <a:rPr lang="en-US" sz="1200">
                <a:latin typeface="Arial" charset="0"/>
              </a:rPr>
              <a:pPr/>
              <a:t>2</a:t>
            </a:fld>
            <a:endParaRPr lang="en-US" sz="1200">
              <a:latin typeface="Arial" charset="0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endParaRPr lang="en-US" sz="10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endParaRPr lang="en-US" sz="10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endParaRPr lang="en-US" sz="10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endParaRPr lang="en-US" sz="10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endParaRPr lang="en-US" sz="10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67A9C042-0F55-A84A-969C-D9F94D1B0C0B}" type="slidenum">
              <a:rPr lang="en-US" sz="1200">
                <a:latin typeface="Arial" charset="0"/>
              </a:rPr>
              <a:pPr/>
              <a:t>8</a:t>
            </a:fld>
            <a:endParaRPr lang="en-US" sz="1200">
              <a:latin typeface="Arial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endParaRPr lang="en-US" sz="10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481263"/>
            <a:ext cx="7772400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E77FAD-6C19-8640-BC66-55D4FD1FF4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2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13E210-07B0-384C-8CA3-6707DC3AEA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64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6577" y="79377"/>
            <a:ext cx="2105025" cy="6397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40" y="79377"/>
            <a:ext cx="6167437" cy="6397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0DED1B-CD8A-B64F-BB8F-B3E5FD8870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35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7" y="79377"/>
            <a:ext cx="8416925" cy="1216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40" y="1447800"/>
            <a:ext cx="4135437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4577" y="1447800"/>
            <a:ext cx="4137025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9239B3-8859-0745-ADF3-086E145CF7D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30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7" y="79377"/>
            <a:ext cx="8416925" cy="1216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40" y="1447800"/>
            <a:ext cx="4135437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54577" y="1447800"/>
            <a:ext cx="4137025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54577" y="4038600"/>
            <a:ext cx="4137025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FCDB6-7113-A248-8CAE-727657C7E12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99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574677" y="79377"/>
            <a:ext cx="8416925" cy="1216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66740" y="1447800"/>
            <a:ext cx="4135437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54577" y="1447800"/>
            <a:ext cx="4137025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66740" y="4038600"/>
            <a:ext cx="4135437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54577" y="4038600"/>
            <a:ext cx="4137025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BF721A-AA9A-1444-B07A-0707E1B562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8760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67D50E-ACED-D445-B415-2DB9F8916B9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18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F7349B-737D-6746-A606-7E50439D3F8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55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40" y="1447800"/>
            <a:ext cx="4135437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4577" y="1447800"/>
            <a:ext cx="4137025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FB075B-B5B2-CE46-9814-678B9A8A39A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36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4D9C44-9618-B142-9D02-5754AF721D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73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106E44-6AD1-0C47-A7BA-5E2BFAA39A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11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76C704-AC72-AB45-858A-5EEEA171A1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05ED32-9955-D64F-B753-49B85AC96C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72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8904B1-9F8B-C444-9EDF-F6AC3A64535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23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79375"/>
            <a:ext cx="841692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447800"/>
            <a:ext cx="8424862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2954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204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fld id="{73BF721A-AA9A-1444-B07A-0707E1B562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5" r:id="rId1"/>
    <p:sldLayoutId id="2147484036" r:id="rId2"/>
    <p:sldLayoutId id="2147484037" r:id="rId3"/>
    <p:sldLayoutId id="2147484038" r:id="rId4"/>
    <p:sldLayoutId id="2147484039" r:id="rId5"/>
    <p:sldLayoutId id="2147484040" r:id="rId6"/>
    <p:sldLayoutId id="2147484041" r:id="rId7"/>
    <p:sldLayoutId id="2147484042" r:id="rId8"/>
    <p:sldLayoutId id="2147484043" r:id="rId9"/>
    <p:sldLayoutId id="2147484044" r:id="rId10"/>
    <p:sldLayoutId id="2147484045" r:id="rId11"/>
    <p:sldLayoutId id="2147484046" r:id="rId12"/>
    <p:sldLayoutId id="2147484047" r:id="rId13"/>
    <p:sldLayoutId id="2147484048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o"/>
        <a:defRPr sz="26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n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o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charset="0"/>
        <a:buChar char="§"/>
        <a:defRPr>
          <a:solidFill>
            <a:schemeClr val="tx1"/>
          </a:solidFill>
          <a:latin typeface="+mn-lt"/>
          <a:ea typeface="ＭＳ Ｐゴシック" charset="0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685800"/>
            <a:ext cx="9144000" cy="1447800"/>
          </a:xfrm>
        </p:spPr>
        <p:txBody>
          <a:bodyPr/>
          <a:lstStyle/>
          <a:p>
            <a:pPr algn="ctr" eaLnBrk="1" hangingPunct="1"/>
            <a:r>
              <a:rPr lang="en-US" sz="4400" b="1" dirty="0" smtClean="0">
                <a:solidFill>
                  <a:schemeClr val="tx1"/>
                </a:solidFill>
                <a:latin typeface="Calibri"/>
                <a:cs typeface="Calibri"/>
              </a:rPr>
              <a:t>The Power of Indirect Ties </a:t>
            </a:r>
            <a:r>
              <a:rPr lang="en-US" sz="4400" b="1" dirty="0">
                <a:solidFill>
                  <a:schemeClr val="tx1"/>
                </a:solidFill>
                <a:latin typeface="Calibri"/>
                <a:cs typeface="Calibri"/>
              </a:rPr>
              <a:t>in </a:t>
            </a:r>
            <a:r>
              <a:rPr lang="en-US" sz="4400" b="1" dirty="0" smtClean="0">
                <a:solidFill>
                  <a:schemeClr val="tx1"/>
                </a:solidFill>
                <a:latin typeface="Calibri"/>
                <a:cs typeface="Calibri"/>
              </a:rPr>
              <a:t/>
            </a:r>
            <a:br>
              <a:rPr lang="en-US" sz="4400" b="1" dirty="0" smtClean="0">
                <a:solidFill>
                  <a:schemeClr val="tx1"/>
                </a:solidFill>
                <a:latin typeface="Calibri"/>
                <a:cs typeface="Calibri"/>
              </a:rPr>
            </a:br>
            <a:r>
              <a:rPr lang="en-US" sz="4400" b="1" dirty="0" smtClean="0">
                <a:solidFill>
                  <a:schemeClr val="tx1"/>
                </a:solidFill>
                <a:latin typeface="Calibri"/>
                <a:cs typeface="Calibri"/>
              </a:rPr>
              <a:t>Friend</a:t>
            </a:r>
            <a:r>
              <a:rPr lang="en-US" sz="4400" b="1" dirty="0">
                <a:solidFill>
                  <a:schemeClr val="tx1"/>
                </a:solidFill>
                <a:latin typeface="Calibri"/>
                <a:cs typeface="Calibri"/>
              </a:rPr>
              <a:t>-to</a:t>
            </a:r>
            <a:r>
              <a:rPr lang="en-US" sz="4400" b="1" dirty="0" smtClean="0">
                <a:solidFill>
                  <a:schemeClr val="tx1"/>
                </a:solidFill>
                <a:latin typeface="Calibri"/>
                <a:cs typeface="Calibri"/>
              </a:rPr>
              <a:t>-Friend </a:t>
            </a:r>
            <a:r>
              <a:rPr lang="en-US" sz="4400" b="1" dirty="0">
                <a:solidFill>
                  <a:schemeClr val="tx1"/>
                </a:solidFill>
                <a:latin typeface="Calibri"/>
                <a:cs typeface="Calibri"/>
              </a:rPr>
              <a:t>Storage Systems</a:t>
            </a:r>
          </a:p>
        </p:txBody>
      </p:sp>
      <p:sp>
        <p:nvSpPr>
          <p:cNvPr id="1843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" y="2641600"/>
            <a:ext cx="8763000" cy="1320800"/>
          </a:xfrm>
        </p:spPr>
        <p:txBody>
          <a:bodyPr>
            <a:normAutofit fontScale="25000" lnSpcReduction="20000"/>
          </a:bodyPr>
          <a:lstStyle/>
          <a:p>
            <a:pPr algn="just" eaLnBrk="1" hangingPunct="1">
              <a:buFont typeface="Wingdings" charset="0"/>
              <a:buNone/>
            </a:pPr>
            <a:r>
              <a:rPr lang="en-US" sz="10400" b="1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sz="10400" b="1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         </a:t>
            </a:r>
            <a:r>
              <a:rPr lang="en-US" sz="10400" b="1" dirty="0" smtClean="0">
                <a:solidFill>
                  <a:srgbClr val="000000"/>
                </a:solidFill>
                <a:latin typeface="Calibri"/>
                <a:cs typeface="Calibri"/>
              </a:rPr>
              <a:t> Xiang Zuo</a:t>
            </a:r>
            <a:r>
              <a:rPr lang="en-US" sz="10400" b="1" baseline="30000" dirty="0" smtClean="0">
                <a:solidFill>
                  <a:srgbClr val="000000"/>
                </a:solidFill>
                <a:latin typeface="Calibri"/>
                <a:cs typeface="Calibri"/>
              </a:rPr>
              <a:t>1</a:t>
            </a:r>
            <a:r>
              <a:rPr lang="en-US" sz="10400" dirty="0" smtClean="0">
                <a:solidFill>
                  <a:srgbClr val="000000"/>
                </a:solidFill>
                <a:latin typeface="Calibri"/>
                <a:cs typeface="Calibri"/>
              </a:rPr>
              <a:t>,</a:t>
            </a:r>
            <a:r>
              <a:rPr lang="en-US" sz="10400" b="1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10400" dirty="0">
                <a:solidFill>
                  <a:srgbClr val="000000"/>
                </a:solidFill>
                <a:latin typeface="Calibri"/>
                <a:cs typeface="Calibri"/>
              </a:rPr>
              <a:t>Jeremy </a:t>
            </a:r>
            <a:r>
              <a:rPr lang="en-US" sz="10400" dirty="0" smtClean="0">
                <a:solidFill>
                  <a:srgbClr val="000000"/>
                </a:solidFill>
                <a:latin typeface="Calibri"/>
                <a:cs typeface="Calibri"/>
              </a:rPr>
              <a:t>Blackburn</a:t>
            </a:r>
            <a:r>
              <a:rPr lang="en-US" sz="10400" baseline="30000" dirty="0" smtClean="0">
                <a:solidFill>
                  <a:srgbClr val="000000"/>
                </a:solidFill>
                <a:latin typeface="Calibri"/>
                <a:cs typeface="Calibri"/>
              </a:rPr>
              <a:t>2</a:t>
            </a:r>
            <a:r>
              <a:rPr lang="en-US" sz="10400" dirty="0" smtClean="0">
                <a:solidFill>
                  <a:srgbClr val="000000"/>
                </a:solidFill>
                <a:latin typeface="Calibri"/>
                <a:cs typeface="Calibri"/>
              </a:rPr>
              <a:t>, </a:t>
            </a:r>
            <a:r>
              <a:rPr lang="en-US" sz="10400" dirty="0">
                <a:solidFill>
                  <a:srgbClr val="000000"/>
                </a:solidFill>
                <a:latin typeface="Calibri"/>
                <a:cs typeface="Calibri"/>
              </a:rPr>
              <a:t>Nicolas </a:t>
            </a:r>
            <a:r>
              <a:rPr lang="en-US" sz="10400" dirty="0" smtClean="0">
                <a:solidFill>
                  <a:srgbClr val="000000"/>
                </a:solidFill>
                <a:latin typeface="Calibri"/>
                <a:cs typeface="Calibri"/>
              </a:rPr>
              <a:t>Kourtellis</a:t>
            </a:r>
            <a:r>
              <a:rPr lang="en-US" sz="10400" baseline="30000" dirty="0" smtClean="0">
                <a:solidFill>
                  <a:srgbClr val="000000"/>
                </a:solidFill>
                <a:latin typeface="Calibri"/>
                <a:cs typeface="Calibri"/>
              </a:rPr>
              <a:t>3</a:t>
            </a:r>
            <a:r>
              <a:rPr lang="en-US" sz="10400" dirty="0" smtClean="0">
                <a:solidFill>
                  <a:srgbClr val="000000"/>
                </a:solidFill>
                <a:latin typeface="Calibri"/>
                <a:cs typeface="Calibri"/>
              </a:rPr>
              <a:t>, </a:t>
            </a:r>
          </a:p>
          <a:p>
            <a:pPr algn="just" eaLnBrk="1" hangingPunct="1">
              <a:buFont typeface="Wingdings" charset="0"/>
              <a:buNone/>
            </a:pPr>
            <a:r>
              <a:rPr lang="en-US" sz="104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10400" dirty="0" smtClean="0">
                <a:solidFill>
                  <a:srgbClr val="000000"/>
                </a:solidFill>
                <a:latin typeface="Calibri"/>
                <a:cs typeface="Calibri"/>
              </a:rPr>
              <a:t>                    John Skvoretz</a:t>
            </a:r>
            <a:r>
              <a:rPr lang="en-US" sz="10400" baseline="30000" dirty="0" smtClean="0">
                <a:solidFill>
                  <a:srgbClr val="000000"/>
                </a:solidFill>
                <a:latin typeface="Calibri"/>
                <a:cs typeface="Calibri"/>
              </a:rPr>
              <a:t>1</a:t>
            </a:r>
            <a:r>
              <a:rPr lang="en-US" sz="10400" dirty="0" smtClean="0">
                <a:solidFill>
                  <a:srgbClr val="000000"/>
                </a:solidFill>
                <a:latin typeface="Calibri"/>
                <a:cs typeface="Calibri"/>
              </a:rPr>
              <a:t> and Adriana Iamnitchi</a:t>
            </a:r>
            <a:r>
              <a:rPr lang="en-US" sz="10400" baseline="30000" dirty="0" smtClean="0">
                <a:solidFill>
                  <a:srgbClr val="000000"/>
                </a:solidFill>
                <a:latin typeface="Calibri"/>
                <a:cs typeface="Calibri"/>
              </a:rPr>
              <a:t>1</a:t>
            </a:r>
          </a:p>
          <a:p>
            <a:pPr algn="just" eaLnBrk="1" hangingPunct="1">
              <a:buFont typeface="Wingdings" charset="0"/>
              <a:buNone/>
            </a:pPr>
            <a:endParaRPr lang="en-US" sz="2800" dirty="0">
              <a:solidFill>
                <a:srgbClr val="000000"/>
              </a:solidFill>
              <a:latin typeface="Calibri"/>
              <a:cs typeface="Calibri"/>
            </a:endParaRPr>
          </a:p>
          <a:p>
            <a:pPr algn="just" eaLnBrk="1" hangingPunct="1"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                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        </a:t>
            </a:r>
            <a:r>
              <a:rPr lang="en-US" sz="22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  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        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                                    </a:t>
            </a:r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pPr algn="ctr" eaLnBrk="1" hangingPunct="1">
              <a:buFont typeface="Wingdings" charset="0"/>
              <a:buNone/>
            </a:pPr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pic>
        <p:nvPicPr>
          <p:cNvPr id="18435" name="Picture 1" descr="usf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181600"/>
            <a:ext cx="1524001" cy="1524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2" descr="tele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334000"/>
            <a:ext cx="1676400" cy="129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3" descr="yahoo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334000"/>
            <a:ext cx="1600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52400"/>
            <a:ext cx="68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0" name="Slide Number Placeholder 4"/>
          <p:cNvSpPr txBox="1">
            <a:spLocks noGrp="1"/>
          </p:cNvSpPr>
          <p:nvPr/>
        </p:nvSpPr>
        <p:spPr bwMode="auto">
          <a:xfrm>
            <a:off x="3200400" y="76200"/>
            <a:ext cx="3810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dirty="0" smtClean="0">
                <a:solidFill>
                  <a:srgbClr val="000090"/>
                </a:solidFill>
                <a:latin typeface="Calibri"/>
                <a:cs typeface="Calibri"/>
              </a:rPr>
              <a:t>IEEE International Conference on Peer</a:t>
            </a:r>
            <a:r>
              <a:rPr lang="en-US" sz="2000" b="1" dirty="0">
                <a:solidFill>
                  <a:srgbClr val="000090"/>
                </a:solidFill>
                <a:latin typeface="Calibri"/>
                <a:cs typeface="Calibri"/>
              </a:rPr>
              <a:t>-to-Peer Computing 2014</a:t>
            </a: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457200" y="3632200"/>
            <a:ext cx="8001000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908050" indent="-436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304925" indent="-395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o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93863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939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511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30083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655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9227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 typeface="Wingdings" charset="0"/>
              <a:buNone/>
            </a:pPr>
            <a:r>
              <a:rPr lang="en-US" b="1" dirty="0" smtClean="0">
                <a:solidFill>
                  <a:srgbClr val="000000"/>
                </a:solidFill>
                <a:latin typeface="Calibri"/>
                <a:cs typeface="Calibri"/>
              </a:rPr>
              <a:t>                    </a:t>
            </a:r>
            <a:endParaRPr lang="en-US" sz="28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algn="just">
              <a:buFont typeface="Wingdings" charset="0"/>
              <a:buNone/>
            </a:pP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                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        </a:t>
            </a:r>
            <a:r>
              <a:rPr lang="en-US" sz="2200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            </a:t>
            </a:r>
            <a:r>
              <a:rPr lang="en-US" sz="7400" dirty="0" smtClean="0">
                <a:solidFill>
                  <a:srgbClr val="000000"/>
                </a:solidFill>
                <a:latin typeface="Calibri"/>
                <a:cs typeface="Calibri"/>
              </a:rPr>
              <a:t>            </a:t>
            </a:r>
            <a:r>
              <a:rPr lang="en-US" sz="7400" baseline="30000" dirty="0" smtClean="0">
                <a:solidFill>
                  <a:srgbClr val="000000"/>
                </a:solidFill>
                <a:latin typeface="Calibri"/>
                <a:cs typeface="Calibri"/>
              </a:rPr>
              <a:t>1</a:t>
            </a:r>
            <a:r>
              <a:rPr lang="en-US" sz="9600" dirty="0" smtClean="0">
                <a:solidFill>
                  <a:srgbClr val="000000"/>
                </a:solidFill>
                <a:latin typeface="Calibri"/>
                <a:cs typeface="Calibri"/>
              </a:rPr>
              <a:t>University of South Florida – Florida, USA</a:t>
            </a:r>
          </a:p>
          <a:p>
            <a:pPr algn="just">
              <a:buFont typeface="Wingdings" charset="0"/>
              <a:buNone/>
            </a:pPr>
            <a:r>
              <a:rPr lang="en-US" sz="9600" dirty="0" smtClean="0">
                <a:solidFill>
                  <a:srgbClr val="000000"/>
                </a:solidFill>
                <a:latin typeface="Calibri"/>
                <a:cs typeface="Calibri"/>
              </a:rPr>
              <a:t>                      </a:t>
            </a:r>
            <a:r>
              <a:rPr lang="en-US" sz="9600" baseline="30000" dirty="0" smtClean="0">
                <a:solidFill>
                  <a:srgbClr val="000000"/>
                </a:solidFill>
                <a:latin typeface="Calibri"/>
                <a:cs typeface="Calibri"/>
              </a:rPr>
              <a:t>2</a:t>
            </a:r>
            <a:r>
              <a:rPr lang="en-US" sz="9600" dirty="0" smtClean="0">
                <a:solidFill>
                  <a:srgbClr val="000000"/>
                </a:solidFill>
                <a:latin typeface="Calibri"/>
                <a:cs typeface="Calibri"/>
              </a:rPr>
              <a:t>Telefonica Research – Barcelona, Spain</a:t>
            </a:r>
          </a:p>
          <a:p>
            <a:pPr algn="just">
              <a:buFont typeface="Wingdings" charset="0"/>
              <a:buNone/>
            </a:pPr>
            <a:r>
              <a:rPr lang="en-US" sz="9600" dirty="0" smtClean="0">
                <a:solidFill>
                  <a:srgbClr val="000000"/>
                </a:solidFill>
                <a:latin typeface="Calibri"/>
                <a:cs typeface="Calibri"/>
              </a:rPr>
              <a:t>                            </a:t>
            </a:r>
            <a:r>
              <a:rPr lang="en-US" sz="9600" baseline="30000" dirty="0" smtClean="0">
                <a:solidFill>
                  <a:srgbClr val="000000"/>
                </a:solidFill>
                <a:latin typeface="Calibri"/>
                <a:cs typeface="Calibri"/>
              </a:rPr>
              <a:t>3</a:t>
            </a:r>
            <a:r>
              <a:rPr lang="en-US" sz="9600" dirty="0" smtClean="0">
                <a:solidFill>
                  <a:srgbClr val="000000"/>
                </a:solidFill>
                <a:latin typeface="Calibri"/>
                <a:cs typeface="Calibri"/>
              </a:rPr>
              <a:t>Yahoo Labs – Barcelona, Spain                         </a:t>
            </a:r>
          </a:p>
          <a:p>
            <a:pPr algn="just">
              <a:buFont typeface="Wingdings" charset="0"/>
              <a:buNone/>
            </a:pPr>
            <a:r>
              <a:rPr lang="en-US" sz="7400" dirty="0" smtClean="0">
                <a:solidFill>
                  <a:srgbClr val="000000"/>
                </a:solidFill>
                <a:latin typeface="Calibri"/>
                <a:cs typeface="Calibri"/>
              </a:rPr>
              <a:t>                                    </a:t>
            </a:r>
          </a:p>
          <a:p>
            <a:pPr algn="ctr">
              <a:buFont typeface="Wingdings" charset="0"/>
              <a:buNone/>
            </a:pPr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14080" y="4389120"/>
            <a:ext cx="184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533400"/>
            <a:ext cx="8416925" cy="685800"/>
          </a:xfrm>
        </p:spPr>
        <p:txBody>
          <a:bodyPr/>
          <a:lstStyle/>
          <a:p>
            <a:pPr eaLnBrk="1" hangingPunct="1"/>
            <a:r>
              <a:rPr lang="en-US" sz="3600" b="1" dirty="0" smtClean="0">
                <a:solidFill>
                  <a:srgbClr val="000000"/>
                </a:solidFill>
                <a:latin typeface="Calibri"/>
                <a:cs typeface="Calibri"/>
              </a:rPr>
              <a:t>Summary</a:t>
            </a:r>
            <a:endParaRPr lang="en-US" sz="3600" b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261937" y="1371600"/>
            <a:ext cx="8653463" cy="5181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  <a:buFont typeface="Wingdings" charset="2"/>
              <a:buChar char="q"/>
              <a:defRPr/>
            </a:pPr>
            <a:r>
              <a:rPr lang="en-US" sz="2800" dirty="0" smtClean="0">
                <a:solidFill>
                  <a:srgbClr val="000000"/>
                </a:solidFill>
                <a:latin typeface="Calibri"/>
                <a:cs typeface="Calibri"/>
              </a:rPr>
              <a:t>Proposed an indirect tie measurement—Social Strength metric—and a </a:t>
            </a:r>
            <a:r>
              <a:rPr lang="en-US" sz="2800" dirty="0" err="1" smtClean="0">
                <a:solidFill>
                  <a:srgbClr val="000000"/>
                </a:solidFill>
                <a:latin typeface="Calibri"/>
                <a:cs typeface="Calibri"/>
              </a:rPr>
              <a:t>friendset</a:t>
            </a:r>
            <a:r>
              <a:rPr lang="en-US" sz="2800" dirty="0" smtClean="0">
                <a:solidFill>
                  <a:srgbClr val="000000"/>
                </a:solidFill>
                <a:latin typeface="Calibri"/>
                <a:cs typeface="Calibri"/>
              </a:rPr>
              <a:t> expansion algorithm.</a:t>
            </a:r>
          </a:p>
          <a:p>
            <a:pPr eaLnBrk="1" hangingPunct="1">
              <a:lnSpc>
                <a:spcPct val="130000"/>
              </a:lnSpc>
              <a:buFont typeface="Wingdings" charset="2"/>
              <a:buChar char="q"/>
              <a:defRPr/>
            </a:pPr>
            <a:r>
              <a:rPr lang="en-US" sz="2800" dirty="0" smtClean="0">
                <a:solidFill>
                  <a:srgbClr val="000000"/>
                </a:solidFill>
                <a:latin typeface="Calibri"/>
                <a:cs typeface="Calibri"/>
              </a:rPr>
              <a:t>Expanded </a:t>
            </a:r>
            <a:r>
              <a:rPr lang="en-US" sz="2800" dirty="0" err="1" smtClean="0">
                <a:solidFill>
                  <a:srgbClr val="000000"/>
                </a:solidFill>
                <a:latin typeface="Calibri"/>
                <a:cs typeface="Calibri"/>
              </a:rPr>
              <a:t>friendsets</a:t>
            </a:r>
            <a:r>
              <a:rPr lang="en-US" sz="2800" dirty="0" smtClean="0">
                <a:solidFill>
                  <a:srgbClr val="000000"/>
                </a:solidFill>
                <a:latin typeface="Calibri"/>
                <a:cs typeface="Calibri"/>
              </a:rPr>
              <a:t> improve the performance of  F2F storage systems.</a:t>
            </a:r>
          </a:p>
          <a:p>
            <a:pPr>
              <a:lnSpc>
                <a:spcPct val="130000"/>
              </a:lnSpc>
              <a:buFont typeface="Wingdings" charset="2"/>
              <a:buChar char="q"/>
              <a:defRPr/>
            </a:pPr>
            <a:r>
              <a:rPr lang="en-US" sz="2800" dirty="0">
                <a:solidFill>
                  <a:srgbClr val="000000"/>
                </a:solidFill>
                <a:latin typeface="Calibri"/>
                <a:cs typeface="Calibri"/>
              </a:rPr>
              <a:t>Social Strength metric and the expansion algorithm can also be used for more general socially aware systems.</a:t>
            </a:r>
          </a:p>
          <a:p>
            <a:pPr marL="0" indent="0" eaLnBrk="1" hangingPunct="1">
              <a:lnSpc>
                <a:spcPct val="130000"/>
              </a:lnSpc>
              <a:buNone/>
              <a:defRPr/>
            </a:pPr>
            <a:endParaRPr lang="en-US" sz="2800" dirty="0" smtClean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4096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659C46A3-A998-CF47-B7F8-2D0915BEEC1D}" type="slidenum">
              <a:rPr lang="en-US" sz="1200"/>
              <a:pPr/>
              <a:t>10</a:t>
            </a:fld>
            <a:endParaRPr lang="en-US" sz="12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Verdana" charset="0"/>
            </a:endParaRPr>
          </a:p>
        </p:txBody>
      </p:sp>
      <p:sp>
        <p:nvSpPr>
          <p:cNvPr id="4505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1D1FBD23-0380-2044-A9F4-73BD3C916340}" type="slidenum">
              <a:rPr lang="en-US" sz="1200"/>
              <a:pPr/>
              <a:t>11</a:t>
            </a:fld>
            <a:endParaRPr lang="en-US" sz="1200"/>
          </a:p>
        </p:txBody>
      </p:sp>
      <p:pic>
        <p:nvPicPr>
          <p:cNvPr id="45059" name="Picture 2" descr="Thank-you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600200"/>
            <a:ext cx="4308486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1" y="304800"/>
            <a:ext cx="8534399" cy="7620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30000"/>
              </a:lnSpc>
            </a:pPr>
            <a:r>
              <a:rPr lang="en-US" sz="360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4000" b="1" dirty="0">
                <a:solidFill>
                  <a:srgbClr val="000000"/>
                </a:solidFill>
                <a:latin typeface="Calibri"/>
                <a:cs typeface="Calibri"/>
              </a:rPr>
              <a:t>Friend-to-Friend (F2F) Storage Systems</a:t>
            </a:r>
            <a:endParaRPr lang="en-US" sz="40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8077200" cy="12954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800" dirty="0" smtClean="0">
                <a:solidFill>
                  <a:srgbClr val="000000"/>
                </a:solidFill>
                <a:latin typeface="Calibri"/>
                <a:cs typeface="Calibri"/>
              </a:rPr>
              <a:t>Users share </a:t>
            </a:r>
            <a:r>
              <a:rPr lang="en-US" sz="2800" dirty="0">
                <a:solidFill>
                  <a:srgbClr val="000000"/>
                </a:solidFill>
                <a:latin typeface="Calibri"/>
                <a:cs typeface="Calibri"/>
              </a:rPr>
              <a:t>storage </a:t>
            </a:r>
            <a:r>
              <a:rPr lang="en-US" sz="2800" dirty="0" smtClean="0">
                <a:solidFill>
                  <a:srgbClr val="000000"/>
                </a:solidFill>
                <a:latin typeface="Calibri"/>
                <a:cs typeface="Calibri"/>
              </a:rPr>
              <a:t>resources </a:t>
            </a:r>
            <a:r>
              <a:rPr lang="en-US" sz="2800" dirty="0">
                <a:solidFill>
                  <a:srgbClr val="000000"/>
                </a:solidFill>
                <a:latin typeface="Calibri"/>
                <a:cs typeface="Calibri"/>
              </a:rPr>
              <a:t>only with </a:t>
            </a:r>
            <a:r>
              <a:rPr lang="en-US" sz="2800" dirty="0" smtClean="0">
                <a:solidFill>
                  <a:srgbClr val="000000"/>
                </a:solidFill>
                <a:latin typeface="Calibri"/>
                <a:cs typeface="Calibri"/>
              </a:rPr>
              <a:t>friends and expect their </a:t>
            </a:r>
            <a:r>
              <a:rPr lang="en-US" sz="2800" dirty="0">
                <a:solidFill>
                  <a:srgbClr val="000000"/>
                </a:solidFill>
                <a:latin typeface="Calibri"/>
                <a:cs typeface="Calibri"/>
              </a:rPr>
              <a:t>friends </a:t>
            </a:r>
            <a:r>
              <a:rPr lang="en-US" sz="2800" dirty="0" smtClean="0">
                <a:solidFill>
                  <a:srgbClr val="000000"/>
                </a:solidFill>
                <a:latin typeface="Calibri"/>
                <a:cs typeface="Calibri"/>
              </a:rPr>
              <a:t>behave </a:t>
            </a:r>
            <a:r>
              <a:rPr lang="en-US" sz="2800" dirty="0">
                <a:solidFill>
                  <a:srgbClr val="000000"/>
                </a:solidFill>
                <a:latin typeface="Calibri"/>
                <a:cs typeface="Calibri"/>
              </a:rPr>
              <a:t>cooperatively.</a:t>
            </a:r>
          </a:p>
        </p:txBody>
      </p:sp>
      <p:sp>
        <p:nvSpPr>
          <p:cNvPr id="2048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EF34CC14-818F-1443-BB37-15AA06DD9B78}" type="slidenum">
              <a:rPr lang="en-US" sz="1200"/>
              <a:pPr/>
              <a:t>2</a:t>
            </a:fld>
            <a:endParaRPr lang="en-US" sz="1200"/>
          </a:p>
        </p:txBody>
      </p:sp>
      <p:sp>
        <p:nvSpPr>
          <p:cNvPr id="20484" name="TextBox 1"/>
          <p:cNvSpPr txBox="1">
            <a:spLocks noChangeArrowheads="1"/>
          </p:cNvSpPr>
          <p:nvPr/>
        </p:nvSpPr>
        <p:spPr bwMode="auto">
          <a:xfrm>
            <a:off x="457200" y="46482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endParaRPr lang="en-US" sz="1800"/>
          </a:p>
        </p:txBody>
      </p:sp>
      <p:sp>
        <p:nvSpPr>
          <p:cNvPr id="20485" name="TextBox 2"/>
          <p:cNvSpPr txBox="1">
            <a:spLocks noChangeArrowheads="1"/>
          </p:cNvSpPr>
          <p:nvPr/>
        </p:nvSpPr>
        <p:spPr bwMode="auto">
          <a:xfrm>
            <a:off x="3581400" y="36576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endParaRPr lang="en-US" sz="1800"/>
          </a:p>
        </p:txBody>
      </p:sp>
      <p:sp>
        <p:nvSpPr>
          <p:cNvPr id="20486" name="Rectangle 3"/>
          <p:cNvSpPr txBox="1">
            <a:spLocks noChangeArrowheads="1"/>
          </p:cNvSpPr>
          <p:nvPr/>
        </p:nvSpPr>
        <p:spPr bwMode="auto">
          <a:xfrm>
            <a:off x="533400" y="4572000"/>
            <a:ext cx="84582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marL="469900" indent="-4699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908050" indent="-436563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charset="0"/>
              <a:buChar char="q"/>
            </a:pPr>
            <a:r>
              <a:rPr lang="en-US" sz="2800" b="1" dirty="0" smtClean="0">
                <a:solidFill>
                  <a:srgbClr val="000000"/>
                </a:solidFill>
                <a:latin typeface="Calibri"/>
                <a:cs typeface="Calibri"/>
              </a:rPr>
              <a:t>Limitations:</a:t>
            </a:r>
            <a:endParaRPr lang="en-US" sz="2800" b="1" dirty="0">
              <a:solidFill>
                <a:srgbClr val="000000"/>
              </a:solidFill>
              <a:latin typeface="Calibri"/>
              <a:cs typeface="Calibri"/>
            </a:endParaRPr>
          </a:p>
          <a:p>
            <a:pPr lvl="1" eaLnBrk="1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charset="0"/>
              <a:buChar char="n"/>
            </a:pPr>
            <a:r>
              <a:rPr lang="en-US" sz="2800" dirty="0">
                <a:latin typeface="Calibri"/>
                <a:cs typeface="Calibri"/>
              </a:rPr>
              <a:t>L</a:t>
            </a:r>
            <a:r>
              <a:rPr lang="en-US" sz="2800" dirty="0" smtClean="0">
                <a:latin typeface="Calibri"/>
                <a:cs typeface="Calibri"/>
              </a:rPr>
              <a:t>ow available storage</a:t>
            </a:r>
          </a:p>
          <a:p>
            <a:pPr lvl="1" eaLnBrk="1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charset="0"/>
              <a:buChar char="n"/>
            </a:pPr>
            <a:r>
              <a:rPr lang="en-US" sz="2800" dirty="0" smtClean="0">
                <a:latin typeface="Calibri"/>
                <a:cs typeface="Calibri"/>
              </a:rPr>
              <a:t>Low data availability</a:t>
            </a:r>
            <a:endParaRPr lang="en-US" sz="2800" dirty="0">
              <a:latin typeface="Calibri"/>
              <a:cs typeface="Calibri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143000" y="2590800"/>
            <a:ext cx="5867400" cy="2133600"/>
            <a:chOff x="1143000" y="2743200"/>
            <a:chExt cx="6705600" cy="2438400"/>
          </a:xfrm>
        </p:grpSpPr>
        <p:pic>
          <p:nvPicPr>
            <p:cNvPr id="20489" name="Picture 7" descr="f2f1.pdf"/>
            <p:cNvPicPr>
              <a:picLocks noChangeAspect="1"/>
            </p:cNvPicPr>
            <p:nvPr/>
          </p:nvPicPr>
          <p:blipFill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2816225"/>
              <a:ext cx="2280862" cy="2136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" name="Picture 1" descr="storage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2743200"/>
              <a:ext cx="2971800" cy="2438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2" name="Straight Connector 11"/>
            <p:cNvCxnSpPr/>
            <p:nvPr/>
          </p:nvCxnSpPr>
          <p:spPr bwMode="auto">
            <a:xfrm>
              <a:off x="2514600" y="3124200"/>
              <a:ext cx="3429000" cy="76200"/>
            </a:xfrm>
            <a:prstGeom prst="line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auto">
            <a:xfrm>
              <a:off x="2438400" y="4495800"/>
              <a:ext cx="3505200" cy="304800"/>
            </a:xfrm>
            <a:prstGeom prst="line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 bwMode="auto">
            <a:xfrm>
              <a:off x="3352800" y="3810000"/>
              <a:ext cx="3733800" cy="152400"/>
            </a:xfrm>
            <a:prstGeom prst="line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 bwMode="auto">
            <a:xfrm>
              <a:off x="1752600" y="3886200"/>
              <a:ext cx="3276600" cy="76200"/>
            </a:xfrm>
            <a:prstGeom prst="line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953000" y="5562600"/>
            <a:ext cx="3886200" cy="762000"/>
            <a:chOff x="4572000" y="5562600"/>
            <a:chExt cx="3886200" cy="762000"/>
          </a:xfrm>
        </p:grpSpPr>
        <p:sp>
          <p:nvSpPr>
            <p:cNvPr id="4" name="Right Brace 3"/>
            <p:cNvSpPr/>
            <p:nvPr/>
          </p:nvSpPr>
          <p:spPr bwMode="auto">
            <a:xfrm>
              <a:off x="4572000" y="5562600"/>
              <a:ext cx="304800" cy="762000"/>
            </a:xfrm>
            <a:prstGeom prst="rightBrace">
              <a:avLst/>
            </a:prstGeom>
            <a:solidFill>
              <a:srgbClr val="FF0000">
                <a:alpha val="0"/>
              </a:srgbClr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29200" y="5726668"/>
              <a:ext cx="3429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  <a:latin typeface="Calibri"/>
                  <a:cs typeface="Calibri"/>
                </a:rPr>
                <a:t>Small number of friends</a:t>
              </a:r>
              <a:endParaRPr lang="en-US" sz="2400" b="1" dirty="0">
                <a:solidFill>
                  <a:srgbClr val="FF0000"/>
                </a:solidFill>
                <a:latin typeface="Calibri"/>
                <a:cs typeface="Calibr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638800" y="2474694"/>
            <a:ext cx="2799080" cy="2630706"/>
            <a:chOff x="4768005" y="2677180"/>
            <a:chExt cx="2799080" cy="2630706"/>
          </a:xfrm>
        </p:grpSpPr>
        <p:pic>
          <p:nvPicPr>
            <p:cNvPr id="7" name="Picture 6" descr="badmood.jpe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8005" y="3164840"/>
              <a:ext cx="2799080" cy="2143046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4800600" y="2677180"/>
              <a:ext cx="2719915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dirty="0" smtClean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Poor Service</a:t>
              </a:r>
              <a:endParaRPr lang="en-US" sz="2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228600"/>
            <a:ext cx="8416925" cy="990600"/>
          </a:xfr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3600" b="1" dirty="0" smtClean="0">
                <a:solidFill>
                  <a:srgbClr val="000000"/>
                </a:solidFill>
                <a:latin typeface="Calibri"/>
                <a:cs typeface="Calibri"/>
              </a:rPr>
              <a:t>Solution: Use Socially Close Indirect Relationships to Expand a User’s </a:t>
            </a:r>
            <a:r>
              <a:rPr lang="en-US" sz="3600" b="1" dirty="0" err="1" smtClean="0">
                <a:solidFill>
                  <a:srgbClr val="000000"/>
                </a:solidFill>
                <a:latin typeface="Calibri"/>
                <a:cs typeface="Calibri"/>
              </a:rPr>
              <a:t>Friendsets</a:t>
            </a:r>
            <a:endParaRPr lang="en-US" sz="3600" b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2529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245225"/>
            <a:ext cx="3048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E9F7A942-60F0-6B47-8F08-04C21A5D9B3A}" type="slidenum">
              <a:rPr lang="en-US" sz="1200"/>
              <a:pPr/>
              <a:t>3</a:t>
            </a:fld>
            <a:endParaRPr lang="en-US" sz="1200" dirty="0"/>
          </a:p>
        </p:txBody>
      </p:sp>
      <p:sp>
        <p:nvSpPr>
          <p:cNvPr id="5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2590800"/>
            <a:ext cx="8305800" cy="1447800"/>
          </a:xfrm>
        </p:spPr>
        <p:txBody>
          <a:bodyPr>
            <a:normAutofit/>
          </a:bodyPr>
          <a:lstStyle/>
          <a:p>
            <a:pPr marL="0" indent="0" eaLnBrk="1" hangingPunct="1">
              <a:buFont typeface="Wingdings" charset="0"/>
              <a:buNone/>
            </a:pPr>
            <a:r>
              <a:rPr lang="en-US" sz="3200" dirty="0" smtClean="0">
                <a:solidFill>
                  <a:srgbClr val="FF0000"/>
                </a:solidFill>
                <a:latin typeface="Calibri"/>
                <a:cs typeface="Calibri"/>
              </a:rPr>
              <a:t>Question: How do we select </a:t>
            </a:r>
            <a:r>
              <a:rPr lang="en-US" sz="3200" dirty="0" err="1" smtClean="0">
                <a:solidFill>
                  <a:srgbClr val="FF0000"/>
                </a:solidFill>
                <a:latin typeface="Calibri"/>
                <a:cs typeface="Calibri"/>
              </a:rPr>
              <a:t>FoFs</a:t>
            </a:r>
            <a:r>
              <a:rPr lang="en-US" sz="3200" dirty="0" smtClean="0">
                <a:solidFill>
                  <a:srgbClr val="FF0000"/>
                </a:solidFill>
                <a:latin typeface="Calibri"/>
                <a:cs typeface="Calibri"/>
              </a:rPr>
              <a:t> with incentives for cooperative storage in F2F storage systems?</a:t>
            </a:r>
            <a:endParaRPr lang="en-US" sz="32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0" indent="0" eaLnBrk="1" hangingPunct="1">
              <a:buFont typeface="Wingdings" charset="0"/>
              <a:buNone/>
            </a:pPr>
            <a:endParaRPr lang="en-US" sz="2400" dirty="0">
              <a:latin typeface="Verdana" charset="0"/>
            </a:endParaRPr>
          </a:p>
          <a:p>
            <a:pPr marL="0" indent="0" eaLnBrk="1" hangingPunct="1">
              <a:buFont typeface="Wingdings" charset="0"/>
              <a:buNone/>
            </a:pPr>
            <a:endParaRPr lang="en-US" sz="2400" dirty="0">
              <a:latin typeface="Verdana" charset="0"/>
            </a:endParaRPr>
          </a:p>
        </p:txBody>
      </p:sp>
      <p:sp>
        <p:nvSpPr>
          <p:cNvPr id="55" name="Rectangle 3"/>
          <p:cNvSpPr txBox="1">
            <a:spLocks noChangeArrowheads="1"/>
          </p:cNvSpPr>
          <p:nvPr/>
        </p:nvSpPr>
        <p:spPr bwMode="auto">
          <a:xfrm>
            <a:off x="457200" y="3733800"/>
            <a:ext cx="83058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</a:pPr>
            <a:r>
              <a:rPr lang="en-US" sz="3200" b="1" dirty="0" smtClean="0">
                <a:latin typeface="Calibri"/>
                <a:cs typeface="Calibri"/>
              </a:rPr>
              <a:t>Answer: </a:t>
            </a:r>
          </a:p>
          <a:p>
            <a:pPr marL="457200" indent="-457200" algn="just" eaLnBrk="1" hangingPunct="1">
              <a:spcBef>
                <a:spcPct val="20000"/>
              </a:spcBef>
              <a:buFont typeface="Arial"/>
              <a:buChar char="•"/>
            </a:pPr>
            <a:r>
              <a:rPr lang="en-US" sz="3200" b="1" dirty="0" smtClean="0">
                <a:solidFill>
                  <a:srgbClr val="000000"/>
                </a:solidFill>
                <a:latin typeface="Calibri"/>
                <a:cs typeface="Calibri"/>
              </a:rPr>
              <a:t>Social </a:t>
            </a:r>
            <a:r>
              <a:rPr lang="en-US" sz="3200" b="1" dirty="0">
                <a:solidFill>
                  <a:srgbClr val="000000"/>
                </a:solidFill>
                <a:latin typeface="Calibri"/>
                <a:cs typeface="Calibri"/>
              </a:rPr>
              <a:t>Strength (SS) </a:t>
            </a:r>
            <a:r>
              <a:rPr lang="en-US" sz="3200" b="1" dirty="0" smtClean="0">
                <a:solidFill>
                  <a:srgbClr val="000000"/>
                </a:solidFill>
                <a:latin typeface="Calibri"/>
                <a:cs typeface="Calibri"/>
              </a:rPr>
              <a:t>metric </a:t>
            </a:r>
            <a:r>
              <a:rPr lang="en-US" sz="3200" dirty="0" smtClean="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lang="en-US" sz="3200" b="1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Calibri"/>
                <a:cs typeface="Calibri"/>
              </a:rPr>
              <a:t>measure</a:t>
            </a:r>
            <a:r>
              <a:rPr lang="en-US" altLang="zh-CN" sz="3200" b="1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alibri"/>
                <a:cs typeface="Calibri"/>
              </a:rPr>
              <a:t>the strength of indirect ties.</a:t>
            </a:r>
          </a:p>
          <a:p>
            <a:pPr marL="457200" indent="-457200" algn="just" eaLnBrk="1" hangingPunct="1">
              <a:spcBef>
                <a:spcPct val="20000"/>
              </a:spcBef>
              <a:buFont typeface="Arial"/>
              <a:buChar char="•"/>
            </a:pPr>
            <a:r>
              <a:rPr lang="en-US" sz="3200" b="1" dirty="0" err="1" smtClean="0">
                <a:solidFill>
                  <a:srgbClr val="000000"/>
                </a:solidFill>
                <a:latin typeface="Calibri"/>
                <a:cs typeface="Calibri"/>
              </a:rPr>
              <a:t>Friendset</a:t>
            </a:r>
            <a:r>
              <a:rPr lang="en-US" sz="3200" b="1" dirty="0" smtClean="0">
                <a:solidFill>
                  <a:srgbClr val="000000"/>
                </a:solidFill>
                <a:latin typeface="Calibri"/>
                <a:cs typeface="Calibri"/>
              </a:rPr>
              <a:t> expansion algorithm</a:t>
            </a:r>
            <a:r>
              <a:rPr lang="en-US" sz="3200" dirty="0" smtClean="0">
                <a:solidFill>
                  <a:srgbClr val="000000"/>
                </a:solidFill>
                <a:latin typeface="Calibri"/>
                <a:cs typeface="Calibri"/>
              </a:rPr>
              <a:t> to select </a:t>
            </a:r>
            <a:r>
              <a:rPr lang="en-US" sz="3200" dirty="0" err="1" smtClean="0">
                <a:solidFill>
                  <a:srgbClr val="000000"/>
                </a:solidFill>
                <a:latin typeface="Calibri"/>
                <a:cs typeface="Calibri"/>
              </a:rPr>
              <a:t>FoFs</a:t>
            </a:r>
            <a:r>
              <a:rPr lang="en-US" sz="3200" dirty="0" smtClean="0">
                <a:solidFill>
                  <a:srgbClr val="000000"/>
                </a:solidFill>
                <a:latin typeface="Calibri"/>
                <a:cs typeface="Calibri"/>
              </a:rPr>
              <a:t> with incentives.</a:t>
            </a:r>
            <a:endParaRPr lang="en-US" sz="32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457200" y="1447800"/>
            <a:ext cx="8305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469900" indent="-469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o"/>
              <a:defRPr sz="26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908050" indent="-436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304925" indent="-395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o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93863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939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511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30083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655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9227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US" sz="3200" dirty="0" smtClean="0">
                <a:solidFill>
                  <a:srgbClr val="000000"/>
                </a:solidFill>
                <a:latin typeface="Calibri"/>
                <a:cs typeface="Calibri"/>
              </a:rPr>
              <a:t>Intuition: In real life, people rely on friends of friends (</a:t>
            </a:r>
            <a:r>
              <a:rPr lang="en-US" sz="3200" dirty="0" err="1" smtClean="0">
                <a:solidFill>
                  <a:srgbClr val="000000"/>
                </a:solidFill>
                <a:latin typeface="Calibri"/>
                <a:cs typeface="Calibri"/>
              </a:rPr>
              <a:t>FoFs</a:t>
            </a:r>
            <a:r>
              <a:rPr lang="en-US" sz="3200" dirty="0" smtClean="0">
                <a:solidFill>
                  <a:srgbClr val="000000"/>
                </a:solidFill>
                <a:latin typeface="Calibri"/>
                <a:cs typeface="Calibri"/>
              </a:rPr>
              <a:t>) for recommendations. </a:t>
            </a:r>
            <a:endParaRPr lang="en-US" sz="24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0" indent="0">
              <a:buFont typeface="Wingdings" charset="0"/>
              <a:buNone/>
            </a:pPr>
            <a:endParaRPr lang="en-US" sz="24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6884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416925" cy="838200"/>
          </a:xfrm>
        </p:spPr>
        <p:txBody>
          <a:bodyPr/>
          <a:lstStyle/>
          <a:p>
            <a:pPr eaLnBrk="1" hangingPunct="1"/>
            <a:r>
              <a:rPr lang="en-US" sz="3600" b="1" dirty="0" smtClean="0">
                <a:solidFill>
                  <a:srgbClr val="000000"/>
                </a:solidFill>
                <a:latin typeface="Calibri"/>
                <a:cs typeface="Calibri"/>
              </a:rPr>
              <a:t>Observations from Sociology</a:t>
            </a:r>
            <a:endParaRPr lang="en-US" sz="36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447800"/>
            <a:ext cx="9110662" cy="990600"/>
          </a:xfrm>
        </p:spPr>
        <p:txBody>
          <a:bodyPr>
            <a:normAutofit/>
          </a:bodyPr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000" b="1" dirty="0" smtClean="0">
                <a:latin typeface="Times New Roman"/>
                <a:cs typeface="Times New Roman"/>
              </a:rPr>
              <a:t> 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2662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534400" y="6248400"/>
            <a:ext cx="304800" cy="473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87E30A8B-4490-2E4B-827E-30DAC9503137}" type="slidenum">
              <a:rPr lang="en-US" sz="1200"/>
              <a:pPr/>
              <a:t>4</a:t>
            </a:fld>
            <a:endParaRPr lang="en-US" sz="1200"/>
          </a:p>
        </p:txBody>
      </p:sp>
      <p:sp>
        <p:nvSpPr>
          <p:cNvPr id="26628" name="Rectangle 3"/>
          <p:cNvSpPr txBox="1">
            <a:spLocks noChangeArrowheads="1"/>
          </p:cNvSpPr>
          <p:nvPr/>
        </p:nvSpPr>
        <p:spPr bwMode="auto">
          <a:xfrm>
            <a:off x="152400" y="2895600"/>
            <a:ext cx="812006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marL="469900" indent="-4699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accent2"/>
              </a:buClr>
            </a:pPr>
            <a:endParaRPr lang="en-US" sz="2800" b="1" dirty="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45" name="Text Placeholder 1"/>
          <p:cNvSpPr txBox="1">
            <a:spLocks/>
          </p:cNvSpPr>
          <p:nvPr/>
        </p:nvSpPr>
        <p:spPr bwMode="auto">
          <a:xfrm>
            <a:off x="152400" y="1371600"/>
            <a:ext cx="8991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>
            <a:lvl1pPr marL="469900" indent="-469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o"/>
              <a:defRPr sz="26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908050" indent="-436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304925" indent="-395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o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93863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939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511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30083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655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9227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lnSpc>
                <a:spcPct val="130000"/>
              </a:lnSpc>
              <a:defRPr/>
            </a:pPr>
            <a:r>
              <a:rPr lang="en-US" sz="11200" kern="1200" dirty="0" smtClean="0">
                <a:solidFill>
                  <a:srgbClr val="000000"/>
                </a:solidFill>
                <a:latin typeface="Calibri"/>
                <a:cs typeface="Calibri"/>
              </a:rPr>
              <a:t>The strength of a direct</a:t>
            </a:r>
            <a:r>
              <a:rPr lang="en-US" sz="11200" b="1" kern="1200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11200" kern="1200" dirty="0" smtClean="0">
                <a:solidFill>
                  <a:srgbClr val="000000"/>
                </a:solidFill>
                <a:latin typeface="Calibri"/>
                <a:cs typeface="Calibri"/>
              </a:rPr>
              <a:t>tie is related to the amount of interactions.</a:t>
            </a:r>
          </a:p>
          <a:p>
            <a:pPr lvl="1">
              <a:lnSpc>
                <a:spcPct val="130000"/>
              </a:lnSpc>
              <a:defRPr/>
            </a:pPr>
            <a:r>
              <a:rPr lang="en-US" sz="11200" dirty="0">
                <a:solidFill>
                  <a:srgbClr val="000000"/>
                </a:solidFill>
                <a:latin typeface="Calibri"/>
                <a:cs typeface="Calibri"/>
              </a:rPr>
              <a:t>Multiple types of </a:t>
            </a:r>
            <a:r>
              <a:rPr lang="en-US" sz="11200" dirty="0" smtClean="0">
                <a:solidFill>
                  <a:srgbClr val="000000"/>
                </a:solidFill>
                <a:latin typeface="Calibri"/>
                <a:cs typeface="Calibri"/>
              </a:rPr>
              <a:t>interactions </a:t>
            </a:r>
            <a:r>
              <a:rPr lang="en-US" sz="11200" dirty="0">
                <a:solidFill>
                  <a:srgbClr val="000000"/>
                </a:solidFill>
                <a:latin typeface="Calibri"/>
                <a:cs typeface="Calibri"/>
              </a:rPr>
              <a:t>result in a stronger </a:t>
            </a:r>
            <a:r>
              <a:rPr lang="en-US" sz="11200" dirty="0" smtClean="0">
                <a:solidFill>
                  <a:srgbClr val="000000"/>
                </a:solidFill>
                <a:latin typeface="Calibri"/>
                <a:cs typeface="Calibri"/>
              </a:rPr>
              <a:t>relationship </a:t>
            </a:r>
            <a:r>
              <a:rPr lang="en-US" sz="11200" dirty="0">
                <a:solidFill>
                  <a:srgbClr val="000000"/>
                </a:solidFill>
                <a:latin typeface="Calibri"/>
                <a:cs typeface="Calibri"/>
              </a:rPr>
              <a:t>than only </a:t>
            </a:r>
            <a:r>
              <a:rPr lang="en-US" sz="11200" dirty="0" smtClean="0">
                <a:solidFill>
                  <a:srgbClr val="000000"/>
                </a:solidFill>
                <a:latin typeface="Calibri"/>
                <a:cs typeface="Calibri"/>
              </a:rPr>
              <a:t>with one type.</a:t>
            </a:r>
            <a:endParaRPr lang="en-US" sz="11200" dirty="0">
              <a:solidFill>
                <a:srgbClr val="000000"/>
              </a:solidFill>
              <a:latin typeface="Calibri"/>
              <a:cs typeface="Calibri"/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sz="11200" kern="1200" dirty="0" smtClean="0">
                <a:solidFill>
                  <a:srgbClr val="000000"/>
                </a:solidFill>
                <a:latin typeface="Calibri"/>
                <a:cs typeface="Calibri"/>
              </a:rPr>
              <a:t>The strength of an</a:t>
            </a:r>
            <a:r>
              <a:rPr lang="en-US" sz="11200" b="1" kern="1200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11200" kern="1200" dirty="0" smtClean="0">
                <a:solidFill>
                  <a:srgbClr val="000000"/>
                </a:solidFill>
                <a:latin typeface="Calibri"/>
                <a:cs typeface="Calibri"/>
              </a:rPr>
              <a:t>indirect</a:t>
            </a:r>
            <a:r>
              <a:rPr lang="en-US" sz="11200" b="1" kern="1200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11200" kern="1200" dirty="0" smtClean="0">
                <a:solidFill>
                  <a:srgbClr val="000000"/>
                </a:solidFill>
                <a:latin typeface="Calibri"/>
                <a:cs typeface="Calibri"/>
              </a:rPr>
              <a:t>tie decreases with the length of the shortest path between the two users.</a:t>
            </a:r>
          </a:p>
          <a:p>
            <a:pPr lvl="1">
              <a:lnSpc>
                <a:spcPct val="130000"/>
              </a:lnSpc>
              <a:defRPr/>
            </a:pPr>
            <a:r>
              <a:rPr lang="en-US" sz="11200" kern="1200" dirty="0" err="1" smtClean="0">
                <a:solidFill>
                  <a:srgbClr val="000000"/>
                </a:solidFill>
                <a:latin typeface="Calibri"/>
                <a:cs typeface="Calibri"/>
              </a:rPr>
              <a:t>SS</a:t>
            </a:r>
            <a:r>
              <a:rPr lang="en-US" sz="11200" kern="1200" baseline="-25000" dirty="0" err="1" smtClean="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lang="en-US" sz="11200" kern="1200" dirty="0" smtClean="0">
                <a:solidFill>
                  <a:srgbClr val="000000"/>
                </a:solidFill>
                <a:latin typeface="Calibri"/>
                <a:cs typeface="Calibri"/>
              </a:rPr>
              <a:t>(A, B) </a:t>
            </a:r>
            <a:r>
              <a:rPr lang="zh-CN" altLang="en-US" sz="11200" dirty="0" smtClean="0">
                <a:solidFill>
                  <a:srgbClr val="000000"/>
                </a:solidFill>
                <a:latin typeface="Calibri"/>
                <a:cs typeface="Calibri"/>
              </a:rPr>
              <a:t>≠</a:t>
            </a:r>
            <a:r>
              <a:rPr lang="en-US" altLang="zh-CN" sz="11200" dirty="0" err="1" smtClean="0">
                <a:solidFill>
                  <a:srgbClr val="000000"/>
                </a:solidFill>
                <a:latin typeface="Calibri"/>
                <a:cs typeface="Calibri"/>
              </a:rPr>
              <a:t>SS</a:t>
            </a:r>
            <a:r>
              <a:rPr lang="en-US" altLang="zh-CN" sz="11200" baseline="-25000" dirty="0" err="1" smtClean="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lang="en-US" altLang="zh-CN" sz="11200" dirty="0" smtClean="0">
                <a:solidFill>
                  <a:srgbClr val="000000"/>
                </a:solidFill>
                <a:latin typeface="Calibri"/>
                <a:cs typeface="Calibri"/>
              </a:rPr>
              <a:t>(B, A).</a:t>
            </a:r>
            <a:endParaRPr lang="en-US" sz="11200" kern="12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lvl="1">
              <a:lnSpc>
                <a:spcPct val="130000"/>
              </a:lnSpc>
              <a:defRPr/>
            </a:pPr>
            <a:endParaRPr lang="en-US" kern="1200" baseline="-250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pic>
        <p:nvPicPr>
          <p:cNvPr id="2" name="Picture 1" descr="nod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4419600"/>
            <a:ext cx="3050834" cy="212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131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416925" cy="838200"/>
          </a:xfrm>
        </p:spPr>
        <p:txBody>
          <a:bodyPr/>
          <a:lstStyle/>
          <a:p>
            <a:pPr eaLnBrk="1" hangingPunct="1"/>
            <a:r>
              <a:rPr lang="en-US" sz="3600" b="1" dirty="0" smtClean="0">
                <a:solidFill>
                  <a:srgbClr val="000000"/>
                </a:solidFill>
                <a:latin typeface="Calibri"/>
                <a:cs typeface="Calibri"/>
              </a:rPr>
              <a:t>Social </a:t>
            </a:r>
            <a:r>
              <a:rPr lang="en-US" sz="3600" b="1" dirty="0">
                <a:solidFill>
                  <a:srgbClr val="000000"/>
                </a:solidFill>
                <a:latin typeface="Calibri"/>
                <a:cs typeface="Calibri"/>
              </a:rPr>
              <a:t>Strength </a:t>
            </a:r>
            <a:r>
              <a:rPr lang="en-US" sz="3600" b="1" dirty="0" smtClean="0">
                <a:solidFill>
                  <a:srgbClr val="000000"/>
                </a:solidFill>
                <a:latin typeface="Calibri"/>
                <a:cs typeface="Calibri"/>
              </a:rPr>
              <a:t>Metric</a:t>
            </a:r>
            <a:endParaRPr lang="en-US" sz="36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447800"/>
            <a:ext cx="8686800" cy="990600"/>
          </a:xfrm>
        </p:spPr>
        <p:txBody>
          <a:bodyPr>
            <a:normAutofit/>
          </a:bodyPr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000" b="1" dirty="0" smtClean="0">
                <a:latin typeface="Times New Roman"/>
                <a:cs typeface="Times New Roman"/>
              </a:rPr>
              <a:t> 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2662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534400" y="6248400"/>
            <a:ext cx="304800" cy="473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87E30A8B-4490-2E4B-827E-30DAC9503137}" type="slidenum">
              <a:rPr lang="en-US" sz="1200"/>
              <a:pPr/>
              <a:t>5</a:t>
            </a:fld>
            <a:endParaRPr lang="en-US" sz="1200"/>
          </a:p>
        </p:txBody>
      </p:sp>
      <p:pic>
        <p:nvPicPr>
          <p:cNvPr id="26630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667000"/>
            <a:ext cx="434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1" name="Explosion 2 7"/>
          <p:cNvSpPr>
            <a:spLocks noChangeArrowheads="1"/>
          </p:cNvSpPr>
          <p:nvPr/>
        </p:nvSpPr>
        <p:spPr bwMode="auto">
          <a:xfrm>
            <a:off x="6019800" y="2895600"/>
            <a:ext cx="2438400" cy="914400"/>
          </a:xfrm>
          <a:prstGeom prst="irregularSeal2">
            <a:avLst/>
          </a:prstGeom>
          <a:solidFill>
            <a:srgbClr val="FFFF00"/>
          </a:solidFill>
          <a:ln w="9525">
            <a:solidFill>
              <a:srgbClr val="93D3F3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>
                <a:latin typeface="Times New Roman" charset="0"/>
                <a:cs typeface="Times New Roman" charset="0"/>
              </a:rPr>
              <a:t>Example</a:t>
            </a:r>
          </a:p>
        </p:txBody>
      </p:sp>
      <p:pic>
        <p:nvPicPr>
          <p:cNvPr id="2663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00200"/>
            <a:ext cx="589597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nice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962400"/>
            <a:ext cx="84328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331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229600" cy="762000"/>
          </a:xfrm>
        </p:spPr>
        <p:txBody>
          <a:bodyPr/>
          <a:lstStyle/>
          <a:p>
            <a:pPr algn="just" eaLnBrk="1" hangingPunct="1"/>
            <a:r>
              <a:rPr lang="en-US" altLang="zh-CN" sz="3600" b="1" dirty="0" err="1" smtClean="0">
                <a:solidFill>
                  <a:srgbClr val="000000"/>
                </a:solidFill>
                <a:latin typeface="Calibri"/>
                <a:cs typeface="Calibri"/>
              </a:rPr>
              <a:t>Friendset</a:t>
            </a:r>
            <a:r>
              <a:rPr lang="en-US" altLang="zh-CN" sz="3600" b="1" dirty="0" smtClean="0">
                <a:solidFill>
                  <a:srgbClr val="000000"/>
                </a:solidFill>
                <a:latin typeface="Calibri"/>
                <a:cs typeface="Calibri"/>
              </a:rPr>
              <a:t> Expansion Algorithm</a:t>
            </a:r>
            <a:endParaRPr lang="en-US" sz="3600" b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676400"/>
            <a:ext cx="8577263" cy="14478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</a:pPr>
            <a:endParaRPr lang="en-US" sz="2400">
              <a:latin typeface="Verdana" charset="0"/>
            </a:endParaRPr>
          </a:p>
          <a:p>
            <a:pPr marL="0" indent="0" eaLnBrk="1" hangingPunct="1">
              <a:buFont typeface="Wingdings" charset="0"/>
              <a:buNone/>
            </a:pPr>
            <a:endParaRPr lang="en-US" sz="2400">
              <a:latin typeface="Verdana" charset="0"/>
            </a:endParaRPr>
          </a:p>
        </p:txBody>
      </p:sp>
      <p:sp>
        <p:nvSpPr>
          <p:cNvPr id="30721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763000" y="6397625"/>
            <a:ext cx="228600" cy="307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26BA7B8E-FD20-D24D-8A60-D4BF76583FC9}" type="slidenum">
              <a:rPr lang="en-US" sz="1200"/>
              <a:pPr/>
              <a:t>6</a:t>
            </a:fld>
            <a:endParaRPr lang="en-US" sz="1200"/>
          </a:p>
        </p:txBody>
      </p:sp>
      <p:sp>
        <p:nvSpPr>
          <p:cNvPr id="30724" name="Text Placeholder 1"/>
          <p:cNvSpPr txBox="1">
            <a:spLocks/>
          </p:cNvSpPr>
          <p:nvPr/>
        </p:nvSpPr>
        <p:spPr bwMode="auto">
          <a:xfrm>
            <a:off x="304800" y="2209800"/>
            <a:ext cx="5486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4699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sz="2600" b="1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US" sz="2500" b="1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US" sz="2500" b="1" dirty="0" smtClean="0">
                <a:solidFill>
                  <a:srgbClr val="000000"/>
                </a:solidFill>
                <a:latin typeface="Calibri"/>
                <a:cs typeface="Calibri"/>
              </a:rPr>
              <a:t>Our </a:t>
            </a:r>
            <a:r>
              <a:rPr lang="en-US" sz="2500" b="1" dirty="0" err="1" smtClean="0">
                <a:solidFill>
                  <a:srgbClr val="000000"/>
                </a:solidFill>
                <a:latin typeface="Calibri"/>
                <a:cs typeface="Calibri"/>
              </a:rPr>
              <a:t>Friendsets</a:t>
            </a:r>
            <a:r>
              <a:rPr lang="en-US" sz="2500" b="1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2500" b="1" dirty="0">
                <a:solidFill>
                  <a:srgbClr val="000000"/>
                </a:solidFill>
                <a:latin typeface="Calibri"/>
                <a:cs typeface="Calibri"/>
              </a:rPr>
              <a:t>Expansion </a:t>
            </a:r>
            <a:r>
              <a:rPr lang="en-US" sz="2500" b="1" dirty="0" smtClean="0">
                <a:solidFill>
                  <a:srgbClr val="000000"/>
                </a:solidFill>
                <a:latin typeface="Calibri"/>
                <a:cs typeface="Calibri"/>
              </a:rPr>
              <a:t>Algorithm</a:t>
            </a:r>
            <a:r>
              <a:rPr lang="en-US" sz="2600" b="1" dirty="0" smtClean="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endParaRPr lang="en-US" sz="2600" b="1" dirty="0">
              <a:solidFill>
                <a:srgbClr val="000000"/>
              </a:solidFill>
              <a:latin typeface="Calibri"/>
              <a:cs typeface="Calibri"/>
            </a:endParaRPr>
          </a:p>
          <a:p>
            <a:pPr lvl="1" eaLnBrk="1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</a:pP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30725" name="Rectangle 3"/>
          <p:cNvSpPr txBox="1">
            <a:spLocks noChangeArrowheads="1"/>
          </p:cNvSpPr>
          <p:nvPr/>
        </p:nvSpPr>
        <p:spPr bwMode="auto">
          <a:xfrm>
            <a:off x="457200" y="1371600"/>
            <a:ext cx="8458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</a:pPr>
            <a:r>
              <a:rPr lang="en-US" sz="2800" dirty="0" smtClean="0">
                <a:solidFill>
                  <a:srgbClr val="000000"/>
                </a:solidFill>
                <a:latin typeface="Calibri"/>
                <a:cs typeface="Calibri"/>
              </a:rPr>
              <a:t>NOT </a:t>
            </a:r>
            <a:r>
              <a:rPr lang="en-US" sz="2800" dirty="0">
                <a:solidFill>
                  <a:srgbClr val="000000"/>
                </a:solidFill>
                <a:latin typeface="Calibri"/>
                <a:cs typeface="Calibri"/>
              </a:rPr>
              <a:t>all </a:t>
            </a:r>
            <a:r>
              <a:rPr lang="en-US" sz="2800" dirty="0" smtClean="0">
                <a:solidFill>
                  <a:srgbClr val="000000"/>
                </a:solidFill>
                <a:latin typeface="Calibri"/>
                <a:cs typeface="Calibri"/>
              </a:rPr>
              <a:t>indirect ties of </a:t>
            </a:r>
            <a:r>
              <a:rPr lang="en-US" sz="2800" dirty="0">
                <a:solidFill>
                  <a:srgbClr val="000000"/>
                </a:solidFill>
                <a:latin typeface="Calibri"/>
                <a:cs typeface="Calibri"/>
              </a:rPr>
              <a:t>a user have </a:t>
            </a:r>
            <a:r>
              <a:rPr lang="en-US" sz="2800" dirty="0" smtClean="0">
                <a:solidFill>
                  <a:srgbClr val="000000"/>
                </a:solidFill>
                <a:latin typeface="Calibri"/>
                <a:cs typeface="Calibri"/>
              </a:rPr>
              <a:t>incentives for cooperative storage.</a:t>
            </a:r>
            <a:endParaRPr lang="en-US" sz="2800" dirty="0">
              <a:solidFill>
                <a:srgbClr val="000000"/>
              </a:solidFill>
              <a:latin typeface="Calibri"/>
              <a:cs typeface="Calibri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</a:pPr>
            <a:endParaRPr lang="en-US" sz="2800" b="1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533400" y="2743200"/>
            <a:ext cx="2895600" cy="533400"/>
          </a:xfrm>
          <a:prstGeom prst="roundRect">
            <a:avLst>
              <a:gd name="adj" fmla="val 4667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3200" dirty="0">
                <a:latin typeface="Calibri"/>
                <a:cs typeface="Calibri"/>
              </a:rPr>
              <a:t>i’s </a:t>
            </a:r>
            <a:r>
              <a:rPr lang="en-US" sz="3200" dirty="0" err="1">
                <a:latin typeface="Calibri"/>
                <a:cs typeface="Calibri"/>
              </a:rPr>
              <a:t>friendset</a:t>
            </a:r>
            <a:r>
              <a:rPr lang="en-US" sz="3200" dirty="0">
                <a:latin typeface="Calibri"/>
                <a:cs typeface="Calibri"/>
              </a:rPr>
              <a:t>: j, k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48000" y="3733800"/>
            <a:ext cx="1981200" cy="533400"/>
            <a:chOff x="3048000" y="5181600"/>
            <a:chExt cx="1981200" cy="533400"/>
          </a:xfrm>
        </p:grpSpPr>
        <p:sp>
          <p:nvSpPr>
            <p:cNvPr id="30726" name="Right Arrow 21"/>
            <p:cNvSpPr>
              <a:spLocks noChangeArrowheads="1"/>
            </p:cNvSpPr>
            <p:nvPr/>
          </p:nvSpPr>
          <p:spPr bwMode="auto">
            <a:xfrm>
              <a:off x="3124200" y="5562600"/>
              <a:ext cx="1752600" cy="152400"/>
            </a:xfrm>
            <a:prstGeom prst="rightArrow">
              <a:avLst>
                <a:gd name="adj1" fmla="val 50000"/>
                <a:gd name="adj2" fmla="val 50021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30" name="TextBox 2"/>
            <p:cNvSpPr txBox="1">
              <a:spLocks noChangeArrowheads="1"/>
            </p:cNvSpPr>
            <p:nvPr/>
          </p:nvSpPr>
          <p:spPr bwMode="auto">
            <a:xfrm>
              <a:off x="3048000" y="5181600"/>
              <a:ext cx="1981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r>
                <a:rPr lang="en-US" sz="2000" b="1" dirty="0" smtClean="0">
                  <a:solidFill>
                    <a:srgbClr val="000000"/>
                  </a:solidFill>
                  <a:latin typeface="Calibri"/>
                  <a:cs typeface="Calibri"/>
                </a:rPr>
                <a:t>Social Strength</a:t>
              </a:r>
              <a:endParaRPr lang="en-US" sz="2000" b="1" dirty="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70" name="Rounded Rectangle 69"/>
          <p:cNvSpPr/>
          <p:nvPr/>
        </p:nvSpPr>
        <p:spPr>
          <a:xfrm>
            <a:off x="5486400" y="1828800"/>
            <a:ext cx="3581400" cy="1295400"/>
          </a:xfrm>
          <a:prstGeom prst="roundRect">
            <a:avLst>
              <a:gd name="adj" fmla="val 4667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en-US" sz="2800" dirty="0">
                <a:latin typeface="Calibri"/>
                <a:cs typeface="Calibri"/>
              </a:rPr>
              <a:t>SS</a:t>
            </a:r>
            <a:r>
              <a:rPr lang="en-US" sz="2800" baseline="-25000" dirty="0">
                <a:latin typeface="Calibri"/>
                <a:cs typeface="Calibri"/>
              </a:rPr>
              <a:t>2</a:t>
            </a:r>
            <a:r>
              <a:rPr lang="en-US" sz="2800" dirty="0">
                <a:latin typeface="Calibri"/>
                <a:cs typeface="Calibri"/>
              </a:rPr>
              <a:t>(</a:t>
            </a:r>
            <a:r>
              <a:rPr lang="en-US" sz="2800" dirty="0" err="1">
                <a:latin typeface="Calibri"/>
                <a:cs typeface="Calibri"/>
              </a:rPr>
              <a:t>i,m</a:t>
            </a:r>
            <a:r>
              <a:rPr lang="en-US" sz="2800" dirty="0">
                <a:latin typeface="Calibri"/>
                <a:cs typeface="Calibri"/>
              </a:rPr>
              <a:t>)=</a:t>
            </a:r>
            <a:r>
              <a:rPr lang="en-US" sz="2800" dirty="0" smtClean="0">
                <a:latin typeface="Calibri"/>
                <a:cs typeface="Calibri"/>
              </a:rPr>
              <a:t>0.39&gt;</a:t>
            </a:r>
            <a:r>
              <a:rPr lang="en-US" sz="2800" dirty="0">
                <a:latin typeface="Calibri"/>
                <a:cs typeface="Calibri"/>
              </a:rPr>
              <a:t>0.33, then i’s </a:t>
            </a:r>
            <a:r>
              <a:rPr lang="en-US" sz="2800" dirty="0" err="1">
                <a:latin typeface="Calibri"/>
                <a:cs typeface="Calibri"/>
              </a:rPr>
              <a:t>friendset</a:t>
            </a:r>
            <a:r>
              <a:rPr lang="en-US" sz="2800" dirty="0">
                <a:latin typeface="Calibri"/>
                <a:cs typeface="Calibri"/>
              </a:rPr>
              <a:t>: j, k and m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853598" y="3200209"/>
            <a:ext cx="2766402" cy="2286191"/>
            <a:chOff x="4853598" y="4267009"/>
            <a:chExt cx="2766402" cy="2286191"/>
          </a:xfrm>
        </p:grpSpPr>
        <p:grpSp>
          <p:nvGrpSpPr>
            <p:cNvPr id="81" name="Group 80"/>
            <p:cNvGrpSpPr>
              <a:grpSpLocks/>
            </p:cNvGrpSpPr>
            <p:nvPr/>
          </p:nvGrpSpPr>
          <p:grpSpPr bwMode="auto">
            <a:xfrm>
              <a:off x="5056188" y="4286059"/>
              <a:ext cx="2563812" cy="1657350"/>
              <a:chOff x="5055720" y="4743068"/>
              <a:chExt cx="2564280" cy="1657732"/>
            </a:xfrm>
          </p:grpSpPr>
          <p:sp>
            <p:nvSpPr>
              <p:cNvPr id="82" name="Oval 81"/>
              <p:cNvSpPr/>
              <p:nvPr/>
            </p:nvSpPr>
            <p:spPr bwMode="auto">
              <a:xfrm>
                <a:off x="5055720" y="5352809"/>
                <a:ext cx="381070" cy="381088"/>
              </a:xfrm>
              <a:prstGeom prst="ellipse">
                <a:avLst/>
              </a:prstGeom>
              <a:solidFill>
                <a:srgbClr val="FF000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r>
                  <a:rPr lang="en-US" dirty="0" err="1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  <p:cxnSp>
            <p:nvCxnSpPr>
              <p:cNvPr id="83" name="Straight Connector 82"/>
              <p:cNvCxnSpPr>
                <a:stCxn id="82" idx="7"/>
                <a:endCxn id="84" idx="2"/>
              </p:cNvCxnSpPr>
              <p:nvPr/>
            </p:nvCxnSpPr>
            <p:spPr bwMode="auto">
              <a:xfrm flipV="1">
                <a:off x="5381216" y="4933612"/>
                <a:ext cx="741498" cy="474772"/>
              </a:xfrm>
              <a:prstGeom prst="line">
                <a:avLst/>
              </a:prstGeom>
              <a:ln w="28575" cmpd="sng">
                <a:headEnd type="none" w="med" len="med"/>
                <a:tailEnd type="arrow" w="med" len="med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84" name="Oval 83"/>
              <p:cNvSpPr/>
              <p:nvPr/>
            </p:nvSpPr>
            <p:spPr bwMode="auto">
              <a:xfrm>
                <a:off x="6122715" y="4743068"/>
                <a:ext cx="381070" cy="381088"/>
              </a:xfrm>
              <a:prstGeom prst="ellipse">
                <a:avLst/>
              </a:prstGeom>
              <a:solidFill>
                <a:srgbClr val="FF000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r>
                  <a:rPr lang="en-US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j</a:t>
                </a:r>
              </a:p>
            </p:txBody>
          </p:sp>
          <p:sp>
            <p:nvSpPr>
              <p:cNvPr id="85" name="Oval 84"/>
              <p:cNvSpPr/>
              <p:nvPr/>
            </p:nvSpPr>
            <p:spPr bwMode="auto">
              <a:xfrm>
                <a:off x="6171936" y="6019712"/>
                <a:ext cx="381070" cy="381088"/>
              </a:xfrm>
              <a:prstGeom prst="ellipse">
                <a:avLst/>
              </a:prstGeom>
              <a:solidFill>
                <a:srgbClr val="FF000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r>
                  <a:rPr lang="en-US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k</a:t>
                </a:r>
              </a:p>
            </p:txBody>
          </p:sp>
          <p:sp>
            <p:nvSpPr>
              <p:cNvPr id="86" name="Oval 85"/>
              <p:cNvSpPr/>
              <p:nvPr/>
            </p:nvSpPr>
            <p:spPr bwMode="auto">
              <a:xfrm>
                <a:off x="7238930" y="5409972"/>
                <a:ext cx="381070" cy="381088"/>
              </a:xfrm>
              <a:prstGeom prst="ellipse">
                <a:avLst/>
              </a:prstGeom>
              <a:solidFill>
                <a:srgbClr val="FF000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r>
                  <a:rPr lang="en-US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m</a:t>
                </a:r>
              </a:p>
            </p:txBody>
          </p:sp>
          <p:cxnSp>
            <p:nvCxnSpPr>
              <p:cNvPr id="87" name="Straight Connector 86"/>
              <p:cNvCxnSpPr>
                <a:stCxn id="82" idx="5"/>
                <a:endCxn id="85" idx="2"/>
              </p:cNvCxnSpPr>
              <p:nvPr/>
            </p:nvCxnSpPr>
            <p:spPr bwMode="auto">
              <a:xfrm>
                <a:off x="5381216" y="5678322"/>
                <a:ext cx="790719" cy="531935"/>
              </a:xfrm>
              <a:prstGeom prst="line">
                <a:avLst/>
              </a:prstGeom>
              <a:ln w="28575" cmpd="sng">
                <a:headEnd type="none" w="med" len="med"/>
                <a:tailEnd type="arrow" w="med" len="med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>
                <a:stCxn id="84" idx="6"/>
                <a:endCxn id="86" idx="1"/>
              </p:cNvCxnSpPr>
              <p:nvPr/>
            </p:nvCxnSpPr>
            <p:spPr bwMode="auto">
              <a:xfrm>
                <a:off x="6503784" y="4933612"/>
                <a:ext cx="790719" cy="531936"/>
              </a:xfrm>
              <a:prstGeom prst="line">
                <a:avLst/>
              </a:prstGeom>
              <a:ln w="28575" cmpd="sng">
                <a:headEnd type="none" w="med" len="med"/>
                <a:tailEnd type="arrow" w="med" len="med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>
                <a:stCxn id="85" idx="6"/>
                <a:endCxn id="86" idx="3"/>
              </p:cNvCxnSpPr>
              <p:nvPr/>
            </p:nvCxnSpPr>
            <p:spPr bwMode="auto">
              <a:xfrm flipV="1">
                <a:off x="6553005" y="5735485"/>
                <a:ext cx="741498" cy="474771"/>
              </a:xfrm>
              <a:prstGeom prst="line">
                <a:avLst/>
              </a:prstGeom>
              <a:ln w="28575" cmpd="sng">
                <a:headEnd type="none" w="med" len="med"/>
                <a:tailEnd type="arrow" w="med" len="med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90" name="TextBox 120"/>
            <p:cNvSpPr txBox="1">
              <a:spLocks noChangeArrowheads="1"/>
            </p:cNvSpPr>
            <p:nvPr/>
          </p:nvSpPr>
          <p:spPr bwMode="auto">
            <a:xfrm rot="1982671">
              <a:off x="5543601" y="5171707"/>
              <a:ext cx="6413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r>
                <a:rPr lang="en-US" sz="2000" b="1" dirty="0">
                  <a:latin typeface="Times New Roman" charset="0"/>
                  <a:cs typeface="Times New Roman" charset="0"/>
                </a:rPr>
                <a:t>0.67</a:t>
              </a:r>
            </a:p>
          </p:txBody>
        </p:sp>
        <p:sp>
          <p:nvSpPr>
            <p:cNvPr id="91" name="TextBox 120"/>
            <p:cNvSpPr txBox="1">
              <a:spLocks noChangeArrowheads="1"/>
            </p:cNvSpPr>
            <p:nvPr/>
          </p:nvSpPr>
          <p:spPr bwMode="auto">
            <a:xfrm rot="19670311">
              <a:off x="6711562" y="5507237"/>
              <a:ext cx="86449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r>
                <a:rPr lang="en-US" sz="2000" b="1" dirty="0" smtClean="0">
                  <a:latin typeface="Times New Roman" charset="0"/>
                  <a:cs typeface="Times New Roman" charset="0"/>
                </a:rPr>
                <a:t>0.55</a:t>
              </a:r>
              <a:endParaRPr lang="en-US" sz="2000" b="1" dirty="0">
                <a:latin typeface="Times New Roman" charset="0"/>
                <a:cs typeface="Times New Roman" charset="0"/>
              </a:endParaRPr>
            </a:p>
          </p:txBody>
        </p:sp>
        <p:sp>
          <p:nvSpPr>
            <p:cNvPr id="92" name="TextBox 120"/>
            <p:cNvSpPr txBox="1">
              <a:spLocks noChangeArrowheads="1"/>
            </p:cNvSpPr>
            <p:nvPr/>
          </p:nvSpPr>
          <p:spPr bwMode="auto">
            <a:xfrm rot="19683774">
              <a:off x="5232400" y="4282884"/>
              <a:ext cx="66198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r>
                <a:rPr lang="en-US" sz="2000" b="1">
                  <a:latin typeface="Times New Roman" charset="0"/>
                  <a:cs typeface="Times New Roman" charset="0"/>
                </a:rPr>
                <a:t>0.33</a:t>
              </a:r>
            </a:p>
          </p:txBody>
        </p:sp>
        <p:sp>
          <p:nvSpPr>
            <p:cNvPr id="93" name="TextBox 120"/>
            <p:cNvSpPr txBox="1">
              <a:spLocks noChangeArrowheads="1"/>
            </p:cNvSpPr>
            <p:nvPr/>
          </p:nvSpPr>
          <p:spPr bwMode="auto">
            <a:xfrm rot="2068079">
              <a:off x="6684963" y="4267009"/>
              <a:ext cx="66198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r>
                <a:rPr lang="en-US" sz="2000" b="1">
                  <a:latin typeface="Times New Roman" charset="0"/>
                  <a:cs typeface="Times New Roman" charset="0"/>
                </a:rPr>
                <a:t>0.8</a:t>
              </a:r>
            </a:p>
          </p:txBody>
        </p:sp>
        <p:sp>
          <p:nvSpPr>
            <p:cNvPr id="94" name="TextBox 48"/>
            <p:cNvSpPr txBox="1">
              <a:spLocks noChangeArrowheads="1"/>
            </p:cNvSpPr>
            <p:nvPr/>
          </p:nvSpPr>
          <p:spPr bwMode="auto">
            <a:xfrm>
              <a:off x="5562600" y="4767072"/>
              <a:ext cx="1600200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r>
                <a:rPr lang="en-US" sz="1600" b="1" dirty="0">
                  <a:solidFill>
                    <a:srgbClr val="FF0000"/>
                  </a:solidFill>
                  <a:latin typeface="Times New Roman" charset="0"/>
                  <a:cs typeface="Times New Roman" charset="0"/>
                </a:rPr>
                <a:t>SS</a:t>
              </a:r>
              <a:r>
                <a:rPr lang="en-US" sz="1600" b="1" baseline="-25000" dirty="0">
                  <a:solidFill>
                    <a:srgbClr val="FF0000"/>
                  </a:solidFill>
                  <a:latin typeface="Times New Roman" charset="0"/>
                  <a:cs typeface="Times New Roman" charset="0"/>
                </a:rPr>
                <a:t>2</a:t>
              </a:r>
              <a:r>
                <a:rPr lang="en-US" sz="1600" b="1" dirty="0">
                  <a:solidFill>
                    <a:srgbClr val="FF0000"/>
                  </a:solidFill>
                  <a:latin typeface="Times New Roman" charset="0"/>
                  <a:cs typeface="Times New Roman" charset="0"/>
                </a:rPr>
                <a:t>(</a:t>
              </a:r>
              <a:r>
                <a:rPr lang="en-US" sz="1600" b="1" dirty="0" err="1">
                  <a:solidFill>
                    <a:srgbClr val="FF0000"/>
                  </a:solidFill>
                  <a:latin typeface="Times New Roman" charset="0"/>
                  <a:cs typeface="Times New Roman" charset="0"/>
                </a:rPr>
                <a:t>i,m</a:t>
              </a:r>
              <a:r>
                <a:rPr lang="en-US" sz="1600" b="1" dirty="0">
                  <a:solidFill>
                    <a:srgbClr val="FF0000"/>
                  </a:solidFill>
                  <a:latin typeface="Times New Roman" charset="0"/>
                  <a:cs typeface="Times New Roman" charset="0"/>
                </a:rPr>
                <a:t>)=</a:t>
              </a:r>
              <a:r>
                <a:rPr lang="en-US" sz="1600" b="1" dirty="0" smtClean="0">
                  <a:solidFill>
                    <a:srgbClr val="FF0000"/>
                  </a:solidFill>
                  <a:latin typeface="Times New Roman" charset="0"/>
                  <a:cs typeface="Times New Roman" charset="0"/>
                </a:rPr>
                <a:t>0.39</a:t>
              </a:r>
              <a:endParaRPr lang="en-US" sz="1600" b="1" dirty="0">
                <a:solidFill>
                  <a:srgbClr val="FF0000"/>
                </a:solidFill>
                <a:latin typeface="Times New Roman" charset="0"/>
                <a:cs typeface="Times New Roman" charset="0"/>
              </a:endParaRPr>
            </a:p>
          </p:txBody>
        </p:sp>
        <p:cxnSp>
          <p:nvCxnSpPr>
            <p:cNvPr id="95" name="Straight Connector 47"/>
            <p:cNvCxnSpPr>
              <a:cxnSpLocks noChangeShapeType="1"/>
            </p:cNvCxnSpPr>
            <p:nvPr/>
          </p:nvCxnSpPr>
          <p:spPr bwMode="auto">
            <a:xfrm flipH="1" flipV="1">
              <a:off x="5486400" y="5105209"/>
              <a:ext cx="1741488" cy="38100"/>
            </a:xfrm>
            <a:prstGeom prst="line">
              <a:avLst/>
            </a:prstGeom>
            <a:noFill/>
            <a:ln w="34925">
              <a:solidFill>
                <a:schemeClr val="accent2"/>
              </a:solidFill>
              <a:prstDash val="dash"/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6" name="Rectangle 95"/>
            <p:cNvSpPr>
              <a:spLocks noChangeAspect="1"/>
            </p:cNvSpPr>
            <p:nvPr/>
          </p:nvSpPr>
          <p:spPr bwMode="auto">
            <a:xfrm rot="19485686">
              <a:off x="5305425" y="4330509"/>
              <a:ext cx="549275" cy="381000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7086600" y="61722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just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/>
                  <a:cs typeface="Times New Roman"/>
                </a:rPr>
                <a:t>n</a:t>
              </a:r>
            </a:p>
          </p:txBody>
        </p:sp>
        <p:cxnSp>
          <p:nvCxnSpPr>
            <p:cNvPr id="46" name="Straight Connector 45"/>
            <p:cNvCxnSpPr>
              <a:stCxn id="85" idx="5"/>
              <a:endCxn id="43" idx="1"/>
            </p:cNvCxnSpPr>
            <p:nvPr/>
          </p:nvCxnSpPr>
          <p:spPr bwMode="auto">
            <a:xfrm>
              <a:off x="6497404" y="5887613"/>
              <a:ext cx="644992" cy="340383"/>
            </a:xfrm>
            <a:prstGeom prst="line">
              <a:avLst/>
            </a:prstGeom>
            <a:ln w="28575" cmpd="sng"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9" name="Curved Connector 48"/>
            <p:cNvCxnSpPr>
              <a:stCxn id="82" idx="4"/>
              <a:endCxn id="43" idx="2"/>
            </p:cNvCxnSpPr>
            <p:nvPr/>
          </p:nvCxnSpPr>
          <p:spPr bwMode="auto">
            <a:xfrm rot="16200000" flipH="1">
              <a:off x="5623624" y="4899723"/>
              <a:ext cx="1086041" cy="1839912"/>
            </a:xfrm>
            <a:prstGeom prst="curvedConnector2">
              <a:avLst/>
            </a:prstGeom>
            <a:ln w="28575" cmpd="sng"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3" name="TextBox 48"/>
            <p:cNvSpPr txBox="1">
              <a:spLocks noChangeArrowheads="1"/>
            </p:cNvSpPr>
            <p:nvPr/>
          </p:nvSpPr>
          <p:spPr bwMode="auto">
            <a:xfrm rot="1931309">
              <a:off x="4853598" y="5913066"/>
              <a:ext cx="1413354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r>
                <a:rPr lang="en-US" sz="1600" b="1" dirty="0">
                  <a:solidFill>
                    <a:srgbClr val="FF0000"/>
                  </a:solidFill>
                  <a:latin typeface="Times New Roman" charset="0"/>
                  <a:cs typeface="Times New Roman" charset="0"/>
                </a:rPr>
                <a:t>SS</a:t>
              </a:r>
              <a:r>
                <a:rPr lang="en-US" sz="1600" b="1" baseline="-25000" dirty="0">
                  <a:solidFill>
                    <a:srgbClr val="FF0000"/>
                  </a:solidFill>
                  <a:latin typeface="Times New Roman" charset="0"/>
                  <a:cs typeface="Times New Roman" charset="0"/>
                </a:rPr>
                <a:t>2</a:t>
              </a:r>
              <a:r>
                <a:rPr lang="en-US" sz="1600" b="1" dirty="0" smtClean="0">
                  <a:solidFill>
                    <a:srgbClr val="FF0000"/>
                  </a:solidFill>
                  <a:latin typeface="Times New Roman" charset="0"/>
                  <a:cs typeface="Times New Roman" charset="0"/>
                </a:rPr>
                <a:t>(</a:t>
              </a:r>
              <a:r>
                <a:rPr lang="en-US" sz="1600" b="1" dirty="0" err="1">
                  <a:solidFill>
                    <a:srgbClr val="FF0000"/>
                  </a:solidFill>
                  <a:latin typeface="Times New Roman" charset="0"/>
                  <a:cs typeface="Times New Roman" charset="0"/>
                </a:rPr>
                <a:t>i</a:t>
              </a:r>
              <a:r>
                <a:rPr lang="en-US" sz="1600" b="1" dirty="0" err="1" smtClean="0">
                  <a:solidFill>
                    <a:srgbClr val="FF0000"/>
                  </a:solidFill>
                  <a:latin typeface="Times New Roman" charset="0"/>
                  <a:cs typeface="Times New Roman" charset="0"/>
                </a:rPr>
                <a:t>,n</a:t>
              </a:r>
              <a:r>
                <a:rPr lang="en-US" sz="1600" b="1" dirty="0" smtClean="0">
                  <a:solidFill>
                    <a:srgbClr val="FF0000"/>
                  </a:solidFill>
                  <a:latin typeface="Times New Roman" charset="0"/>
                  <a:cs typeface="Times New Roman" charset="0"/>
                </a:rPr>
                <a:t>)</a:t>
              </a:r>
              <a:r>
                <a:rPr lang="en-US" sz="1600" b="1" dirty="0">
                  <a:solidFill>
                    <a:srgbClr val="FF0000"/>
                  </a:solidFill>
                  <a:latin typeface="Times New Roman" charset="0"/>
                  <a:cs typeface="Times New Roman" charset="0"/>
                </a:rPr>
                <a:t>=</a:t>
              </a:r>
              <a:r>
                <a:rPr lang="en-US" sz="1600" b="1" dirty="0" smtClean="0">
                  <a:solidFill>
                    <a:srgbClr val="FF0000"/>
                  </a:solidFill>
                  <a:latin typeface="Times New Roman" charset="0"/>
                  <a:cs typeface="Times New Roman" charset="0"/>
                </a:rPr>
                <a:t>0.05</a:t>
              </a:r>
              <a:endParaRPr lang="en-US" sz="1600" b="1" dirty="0">
                <a:solidFill>
                  <a:srgbClr val="FF0000"/>
                </a:solidFill>
                <a:latin typeface="Times New Roman" charset="0"/>
                <a:cs typeface="Times New Roman" charset="0"/>
              </a:endParaRPr>
            </a:p>
          </p:txBody>
        </p:sp>
      </p:grpSp>
      <p:sp>
        <p:nvSpPr>
          <p:cNvPr id="15" name="Multiply 14"/>
          <p:cNvSpPr>
            <a:spLocks/>
          </p:cNvSpPr>
          <p:nvPr/>
        </p:nvSpPr>
        <p:spPr bwMode="auto">
          <a:xfrm>
            <a:off x="7059168" y="4648200"/>
            <a:ext cx="484632" cy="1115568"/>
          </a:xfrm>
          <a:prstGeom prst="mathMultiply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57200" y="3352800"/>
            <a:ext cx="2362200" cy="2100093"/>
            <a:chOff x="457200" y="4605507"/>
            <a:chExt cx="2362200" cy="2100093"/>
          </a:xfrm>
        </p:grpSpPr>
        <p:sp>
          <p:nvSpPr>
            <p:cNvPr id="40" name="TextBox 120"/>
            <p:cNvSpPr txBox="1">
              <a:spLocks noChangeArrowheads="1"/>
            </p:cNvSpPr>
            <p:nvPr/>
          </p:nvSpPr>
          <p:spPr bwMode="auto">
            <a:xfrm rot="19614333">
              <a:off x="828675" y="4605507"/>
              <a:ext cx="5207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r>
                <a:rPr lang="en-US" sz="2000" b="1">
                  <a:latin typeface="Times New Roman" charset="0"/>
                  <a:cs typeface="Times New Roman" charset="0"/>
                </a:rPr>
                <a:t>2</a:t>
              </a:r>
            </a:p>
          </p:txBody>
        </p:sp>
        <p:sp>
          <p:nvSpPr>
            <p:cNvPr id="41" name="TextBox 120"/>
            <p:cNvSpPr txBox="1">
              <a:spLocks noChangeArrowheads="1"/>
            </p:cNvSpPr>
            <p:nvPr/>
          </p:nvSpPr>
          <p:spPr bwMode="auto">
            <a:xfrm rot="18732691">
              <a:off x="2150269" y="4590396"/>
              <a:ext cx="3571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r>
                <a:rPr lang="en-US" sz="2000" b="1">
                  <a:latin typeface="Times New Roman" charset="0"/>
                  <a:cs typeface="Times New Roman" charset="0"/>
                </a:rPr>
                <a:t>8</a:t>
              </a: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457200" y="5105569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45" name="Straight Connector 44"/>
            <p:cNvCxnSpPr>
              <a:stCxn id="44" idx="6"/>
              <a:endCxn id="54" idx="2"/>
            </p:cNvCxnSpPr>
            <p:nvPr/>
          </p:nvCxnSpPr>
          <p:spPr bwMode="auto">
            <a:xfrm flipV="1">
              <a:off x="838200" y="4838869"/>
              <a:ext cx="685800" cy="457200"/>
            </a:xfrm>
            <a:prstGeom prst="line">
              <a:avLst/>
            </a:prstGeom>
            <a:ln w="28575" cmpd="sng"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 bwMode="auto">
            <a:xfrm>
              <a:off x="1524000" y="4648369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/>
            <a:lstStyle/>
            <a:p>
              <a:pPr algn="just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/>
                  <a:cs typeface="Times New Roman"/>
                </a:rPr>
                <a:t>j</a:t>
              </a:r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1524000" y="5715169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just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/>
                  <a:cs typeface="Times New Roman"/>
                </a:rPr>
                <a:t>k</a:t>
              </a: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2438400" y="5181769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just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cxnSp>
          <p:nvCxnSpPr>
            <p:cNvPr id="57" name="Straight Connector 56"/>
            <p:cNvCxnSpPr>
              <a:stCxn id="44" idx="5"/>
              <a:endCxn id="55" idx="2"/>
            </p:cNvCxnSpPr>
            <p:nvPr/>
          </p:nvCxnSpPr>
          <p:spPr bwMode="auto">
            <a:xfrm>
              <a:off x="782638" y="5431007"/>
              <a:ext cx="741362" cy="474662"/>
            </a:xfrm>
            <a:prstGeom prst="line">
              <a:avLst/>
            </a:prstGeom>
            <a:ln w="28575" cmpd="sng"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56" idx="1"/>
            </p:cNvCxnSpPr>
            <p:nvPr/>
          </p:nvCxnSpPr>
          <p:spPr bwMode="auto">
            <a:xfrm>
              <a:off x="1905000" y="4876969"/>
              <a:ext cx="588963" cy="360363"/>
            </a:xfrm>
            <a:prstGeom prst="line">
              <a:avLst/>
            </a:prstGeom>
            <a:ln w="28575" cmpd="sng"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5" idx="6"/>
              <a:endCxn id="56" idx="3"/>
            </p:cNvCxnSpPr>
            <p:nvPr/>
          </p:nvCxnSpPr>
          <p:spPr bwMode="auto">
            <a:xfrm flipV="1">
              <a:off x="1905000" y="5507207"/>
              <a:ext cx="588963" cy="398462"/>
            </a:xfrm>
            <a:prstGeom prst="line">
              <a:avLst/>
            </a:prstGeom>
            <a:ln w="28575" cmpd="sng"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68" name="TextBox 120"/>
            <p:cNvSpPr txBox="1">
              <a:spLocks noChangeArrowheads="1"/>
            </p:cNvSpPr>
            <p:nvPr/>
          </p:nvSpPr>
          <p:spPr bwMode="auto">
            <a:xfrm rot="18426743">
              <a:off x="837563" y="5707987"/>
              <a:ext cx="372092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r>
                <a:rPr lang="en-US" sz="2000" b="1" dirty="0">
                  <a:latin typeface="Times New Roman" charset="0"/>
                  <a:cs typeface="Times New Roman" charset="0"/>
                </a:rPr>
                <a:t>4</a:t>
              </a:r>
            </a:p>
          </p:txBody>
        </p:sp>
        <p:sp>
          <p:nvSpPr>
            <p:cNvPr id="69" name="TextBox 120"/>
            <p:cNvSpPr txBox="1">
              <a:spLocks noChangeArrowheads="1"/>
            </p:cNvSpPr>
            <p:nvPr/>
          </p:nvSpPr>
          <p:spPr bwMode="auto">
            <a:xfrm rot="19152475">
              <a:off x="2173145" y="5685828"/>
              <a:ext cx="413362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r>
                <a:rPr lang="en-US" sz="2000" b="1" dirty="0">
                  <a:latin typeface="Times New Roman" charset="0"/>
                  <a:cs typeface="Times New Roman" charset="0"/>
                </a:rPr>
                <a:t>6</a:t>
              </a:r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2362200" y="63246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just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/>
                  <a:cs typeface="Times New Roman"/>
                </a:rPr>
                <a:t>n</a:t>
              </a:r>
            </a:p>
          </p:txBody>
        </p:sp>
        <p:cxnSp>
          <p:nvCxnSpPr>
            <p:cNvPr id="59" name="Straight Connector 58"/>
            <p:cNvCxnSpPr>
              <a:stCxn id="55" idx="5"/>
              <a:endCxn id="58" idx="1"/>
            </p:cNvCxnSpPr>
            <p:nvPr/>
          </p:nvCxnSpPr>
          <p:spPr bwMode="auto">
            <a:xfrm>
              <a:off x="1849204" y="6040373"/>
              <a:ext cx="568792" cy="340023"/>
            </a:xfrm>
            <a:prstGeom prst="line">
              <a:avLst/>
            </a:prstGeom>
            <a:ln w="28575" cmpd="sng"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60" name="TextBox 120"/>
            <p:cNvSpPr txBox="1">
              <a:spLocks noChangeArrowheads="1"/>
            </p:cNvSpPr>
            <p:nvPr/>
          </p:nvSpPr>
          <p:spPr bwMode="auto">
            <a:xfrm rot="18426743">
              <a:off x="1838345" y="6165018"/>
              <a:ext cx="372092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r>
                <a:rPr lang="en-US" sz="2000" b="1" dirty="0">
                  <a:latin typeface="Times New Roman" charset="0"/>
                  <a:cs typeface="Times New Roman" charset="0"/>
                </a:rPr>
                <a:t>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3400" y="51054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i</a:t>
              </a:r>
              <a:endParaRPr lang="en-US" dirty="0"/>
            </a:p>
          </p:txBody>
        </p:sp>
      </p:grpSp>
      <p:sp>
        <p:nvSpPr>
          <p:cNvPr id="52" name="Rounded Rectangle 51"/>
          <p:cNvSpPr/>
          <p:nvPr/>
        </p:nvSpPr>
        <p:spPr>
          <a:xfrm>
            <a:off x="381000" y="5562600"/>
            <a:ext cx="8382000" cy="1295400"/>
          </a:xfrm>
          <a:prstGeom prst="roundRect">
            <a:avLst>
              <a:gd name="adj" fmla="val 4667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800" dirty="0" smtClean="0">
                <a:latin typeface="Calibri"/>
                <a:cs typeface="Calibri"/>
              </a:rPr>
              <a:t>Each user uses a user-specific, local information of the graph that is needed in the distributed computing of F2F systems.</a:t>
            </a:r>
            <a:endParaRPr lang="en-US" sz="2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7" y="533400"/>
            <a:ext cx="8416925" cy="685802"/>
          </a:xfrm>
        </p:spPr>
        <p:txBody>
          <a:bodyPr/>
          <a:lstStyle/>
          <a:p>
            <a:pPr eaLnBrk="1" hangingPunct="1"/>
            <a:r>
              <a:rPr lang="en-US" sz="3600" b="1" dirty="0" smtClean="0">
                <a:solidFill>
                  <a:srgbClr val="000000"/>
                </a:solidFill>
                <a:latin typeface="Calibri"/>
                <a:cs typeface="Calibri"/>
              </a:rPr>
              <a:t>Improved Data </a:t>
            </a:r>
            <a:r>
              <a:rPr lang="en-US" sz="3600" b="1" dirty="0">
                <a:solidFill>
                  <a:srgbClr val="000000"/>
                </a:solidFill>
                <a:latin typeface="Calibri"/>
                <a:cs typeface="Calibri"/>
              </a:rPr>
              <a:t>Availability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71600"/>
            <a:ext cx="8077200" cy="8382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800" dirty="0" smtClean="0">
                <a:solidFill>
                  <a:srgbClr val="000000"/>
                </a:solidFill>
                <a:latin typeface="Calibri"/>
                <a:cs typeface="Calibri"/>
              </a:rPr>
              <a:t>Dataset: TF2 and</a:t>
            </a:r>
            <a:r>
              <a:rPr lang="en-US" sz="2800" b="1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alibri"/>
                <a:cs typeface="Calibri"/>
              </a:rPr>
              <a:t>Friends expansion on 2 and 3 hops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US" sz="2400" dirty="0">
              <a:latin typeface="Times New Roman"/>
              <a:cs typeface="Times New Roman"/>
            </a:endParaRPr>
          </a:p>
          <a:p>
            <a:pPr eaLnBrk="1" hangingPunct="1">
              <a:defRPr/>
            </a:pPr>
            <a:endParaRPr lang="en-US" sz="2000" dirty="0">
              <a:latin typeface="Verdana" charset="0"/>
            </a:endParaRPr>
          </a:p>
        </p:txBody>
      </p:sp>
      <p:sp>
        <p:nvSpPr>
          <p:cNvPr id="32769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69FB34E7-FECD-024A-ABFA-6176C219F222}" type="slidenum">
              <a:rPr lang="en-US" sz="1200"/>
              <a:pPr/>
              <a:t>7</a:t>
            </a:fld>
            <a:endParaRPr lang="en-US" sz="1200"/>
          </a:p>
        </p:txBody>
      </p:sp>
      <p:pic>
        <p:nvPicPr>
          <p:cNvPr id="32774" name="Picture 2" descr="average-online-pattern-week-psd-percentag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800"/>
            <a:ext cx="3389313" cy="224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5" name="TextBox 3"/>
          <p:cNvSpPr txBox="1">
            <a:spLocks noChangeArrowheads="1"/>
          </p:cNvSpPr>
          <p:nvPr/>
        </p:nvSpPr>
        <p:spPr bwMode="auto">
          <a:xfrm>
            <a:off x="457200" y="4648200"/>
            <a:ext cx="3429000" cy="140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just"/>
            <a:r>
              <a:rPr lang="en-US" sz="3200" baseline="30000" dirty="0">
                <a:solidFill>
                  <a:srgbClr val="000000"/>
                </a:solidFill>
                <a:latin typeface="Calibri"/>
                <a:cs typeface="Calibri"/>
              </a:rPr>
              <a:t>TF2 players’ real-world average Online/Offline traces of a week. Timestamps are represented in PST.</a:t>
            </a:r>
            <a:endParaRPr lang="en-US" sz="32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3" name="Rectangular Callout 12"/>
          <p:cNvSpPr/>
          <p:nvPr/>
        </p:nvSpPr>
        <p:spPr bwMode="auto">
          <a:xfrm>
            <a:off x="4267200" y="4495800"/>
            <a:ext cx="1139825" cy="457200"/>
          </a:xfrm>
          <a:prstGeom prst="wedgeRectCallout">
            <a:avLst>
              <a:gd name="adj1" fmla="val -20833"/>
              <a:gd name="adj2" fmla="val 103436"/>
            </a:avLst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3"/>
                </a:solidFill>
                <a:latin typeface="Times New Roman"/>
                <a:cs typeface="Times New Roman"/>
              </a:rPr>
              <a:t>6.5 times</a:t>
            </a:r>
          </a:p>
        </p:txBody>
      </p:sp>
      <p:pic>
        <p:nvPicPr>
          <p:cNvPr id="2" name="Picture 1" descr="data_availability-steam-average-123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320" y="1905000"/>
            <a:ext cx="4846320" cy="403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2BFFA73E-75B5-6749-84B6-58B211199F22}" type="slidenum">
              <a:rPr lang="en-US" sz="1200"/>
              <a:pPr/>
              <a:t>8</a:t>
            </a:fld>
            <a:endParaRPr lang="en-US" sz="1200"/>
          </a:p>
        </p:txBody>
      </p:sp>
      <p:sp>
        <p:nvSpPr>
          <p:cNvPr id="34818" name="Rectangle 2"/>
          <p:cNvSpPr txBox="1">
            <a:spLocks noChangeArrowheads="1"/>
          </p:cNvSpPr>
          <p:nvPr/>
        </p:nvSpPr>
        <p:spPr bwMode="auto">
          <a:xfrm>
            <a:off x="304800" y="228600"/>
            <a:ext cx="84169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600" b="1" dirty="0" smtClean="0">
                <a:solidFill>
                  <a:srgbClr val="000000"/>
                </a:solidFill>
                <a:latin typeface="Calibri"/>
                <a:cs typeface="Calibri"/>
              </a:rPr>
              <a:t>   Imbalanced </a:t>
            </a:r>
            <a:r>
              <a:rPr lang="en-US" sz="3600" b="1" dirty="0">
                <a:solidFill>
                  <a:srgbClr val="000000"/>
                </a:solidFill>
                <a:latin typeface="Calibri"/>
                <a:cs typeface="Calibri"/>
              </a:rPr>
              <a:t>W</a:t>
            </a:r>
            <a:r>
              <a:rPr lang="en-US" sz="3600" b="1" dirty="0" smtClean="0">
                <a:solidFill>
                  <a:srgbClr val="000000"/>
                </a:solidFill>
                <a:latin typeface="Calibri"/>
                <a:cs typeface="Calibri"/>
              </a:rPr>
              <a:t>orkload </a:t>
            </a:r>
            <a:r>
              <a:rPr lang="en-US" sz="3600" b="1" dirty="0">
                <a:solidFill>
                  <a:srgbClr val="000000"/>
                </a:solidFill>
                <a:latin typeface="Calibri"/>
                <a:cs typeface="Calibri"/>
              </a:rPr>
              <a:t>D</a:t>
            </a:r>
            <a:r>
              <a:rPr lang="en-US" sz="3600" b="1" dirty="0" smtClean="0">
                <a:solidFill>
                  <a:srgbClr val="000000"/>
                </a:solidFill>
                <a:latin typeface="Calibri"/>
                <a:cs typeface="Calibri"/>
              </a:rPr>
              <a:t>istribution </a:t>
            </a:r>
            <a:endParaRPr lang="en-US" sz="3600" b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4820" name="Rectangle 3"/>
          <p:cNvSpPr txBox="1">
            <a:spLocks noChangeArrowheads="1"/>
          </p:cNvSpPr>
          <p:nvPr/>
        </p:nvSpPr>
        <p:spPr bwMode="auto">
          <a:xfrm>
            <a:off x="76200" y="1371600"/>
            <a:ext cx="868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marL="469900" indent="-4699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908050" indent="-436563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marL="471487" lvl="1" indent="0" eaLnBrk="1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800" dirty="0" smtClean="0">
                <a:solidFill>
                  <a:srgbClr val="000000"/>
                </a:solidFill>
                <a:latin typeface="Calibri"/>
                <a:cs typeface="Calibri"/>
              </a:rPr>
              <a:t>High-degree users are allocated higher workload than low-degree users.</a:t>
            </a:r>
            <a:endParaRPr lang="en-US" sz="28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pic>
        <p:nvPicPr>
          <p:cNvPr id="10" name="Picture 4" descr="seesaw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76200"/>
            <a:ext cx="1447801" cy="1127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expand2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2590800"/>
            <a:ext cx="9144000" cy="2590800"/>
          </a:xfrm>
          <a:prstGeom prst="rect">
            <a:avLst/>
          </a:prstGeom>
        </p:spPr>
      </p:pic>
      <p:sp>
        <p:nvSpPr>
          <p:cNvPr id="14" name="Rectangle 13"/>
          <p:cNvSpPr>
            <a:spLocks noChangeAspect="1"/>
          </p:cNvSpPr>
          <p:nvPr/>
        </p:nvSpPr>
        <p:spPr bwMode="auto">
          <a:xfrm rot="5400000">
            <a:off x="4381500" y="3771900"/>
            <a:ext cx="1905000" cy="457200"/>
          </a:xfrm>
          <a:prstGeom prst="rect">
            <a:avLst/>
          </a:prstGeom>
          <a:solidFill>
            <a:schemeClr val="lt1">
              <a:alpha val="0"/>
            </a:schemeClr>
          </a:solidFill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38200" y="5273675"/>
            <a:ext cx="7297738" cy="1279525"/>
          </a:xfrm>
          <a:prstGeom prst="roundRect">
            <a:avLst>
              <a:gd name="adj" fmla="val 4667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800" dirty="0">
                <a:latin typeface="Calibri"/>
                <a:cs typeface="Calibri"/>
              </a:rPr>
              <a:t>Solution: Low </a:t>
            </a:r>
            <a:r>
              <a:rPr lang="en-US" sz="2800" dirty="0" smtClean="0">
                <a:latin typeface="Calibri"/>
                <a:cs typeface="Calibri"/>
              </a:rPr>
              <a:t>Degree then </a:t>
            </a:r>
            <a:r>
              <a:rPr lang="en-US" sz="2800" dirty="0">
                <a:latin typeface="Calibri"/>
                <a:cs typeface="Calibri"/>
              </a:rPr>
              <a:t>Low </a:t>
            </a:r>
            <a:r>
              <a:rPr lang="en-US" sz="2800" dirty="0" smtClean="0">
                <a:latin typeface="Calibri"/>
                <a:cs typeface="Calibri"/>
              </a:rPr>
              <a:t>Workload (</a:t>
            </a:r>
            <a:r>
              <a:rPr lang="en-US" sz="2800" dirty="0">
                <a:latin typeface="Calibri"/>
                <a:cs typeface="Calibri"/>
              </a:rPr>
              <a:t>LDLW)</a:t>
            </a:r>
          </a:p>
        </p:txBody>
      </p:sp>
    </p:spTree>
    <p:extLst>
      <p:ext uri="{BB962C8B-B14F-4D97-AF65-F5344CB8AC3E}">
        <p14:creationId xmlns:p14="http://schemas.microsoft.com/office/powerpoint/2010/main" val="2545505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7" y="457200"/>
            <a:ext cx="8416925" cy="762002"/>
          </a:xfrm>
        </p:spPr>
        <p:txBody>
          <a:bodyPr/>
          <a:lstStyle/>
          <a:p>
            <a:pPr eaLnBrk="1" hangingPunct="1"/>
            <a:r>
              <a:rPr lang="en-US" sz="3600" b="1" dirty="0" smtClean="0">
                <a:solidFill>
                  <a:srgbClr val="000000"/>
                </a:solidFill>
                <a:latin typeface="Calibri"/>
                <a:cs typeface="Calibri"/>
              </a:rPr>
              <a:t>Improved </a:t>
            </a:r>
            <a:r>
              <a:rPr lang="en-US" altLang="zh-CN" sz="3600" b="1" dirty="0">
                <a:solidFill>
                  <a:srgbClr val="000000"/>
                </a:solidFill>
                <a:latin typeface="Calibri"/>
                <a:cs typeface="Calibri"/>
              </a:rPr>
              <a:t>Workload Distribution</a:t>
            </a:r>
            <a:endParaRPr lang="en-US" sz="3600" b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891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762EA911-1B97-9D4B-92DD-9D60D4BDA529}" type="slidenum">
              <a:rPr lang="en-US" sz="1200"/>
              <a:pPr/>
              <a:t>9</a:t>
            </a:fld>
            <a:endParaRPr lang="en-US" sz="1200"/>
          </a:p>
        </p:txBody>
      </p:sp>
      <p:pic>
        <p:nvPicPr>
          <p:cNvPr id="38916" name="Picture 2" descr="workload_new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1"/>
            <a:ext cx="8458200" cy="5016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>
            <a:spLocks noChangeAspect="1"/>
          </p:cNvSpPr>
          <p:nvPr/>
        </p:nvSpPr>
        <p:spPr bwMode="auto">
          <a:xfrm>
            <a:off x="914400" y="2438400"/>
            <a:ext cx="2286000" cy="304800"/>
          </a:xfrm>
          <a:prstGeom prst="rect">
            <a:avLst/>
          </a:prstGeom>
          <a:solidFill>
            <a:schemeClr val="lt1">
              <a:alpha val="0"/>
            </a:schemeClr>
          </a:solidFill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13" name="Rectangle 12"/>
          <p:cNvSpPr>
            <a:spLocks noChangeAspect="1"/>
          </p:cNvSpPr>
          <p:nvPr/>
        </p:nvSpPr>
        <p:spPr bwMode="auto">
          <a:xfrm rot="1245436">
            <a:off x="3358967" y="2042922"/>
            <a:ext cx="2431261" cy="386590"/>
          </a:xfrm>
          <a:prstGeom prst="rect">
            <a:avLst/>
          </a:prstGeom>
          <a:solidFill>
            <a:schemeClr val="lt1">
              <a:alpha val="0"/>
            </a:schemeClr>
          </a:solidFill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1" animBg="1"/>
    </p:bldLst>
  </p:timing>
</p:sld>
</file>

<file path=ppt/theme/theme1.xml><?xml version="1.0" encoding="utf-8"?>
<a:theme xmlns:a="http://schemas.openxmlformats.org/drawingml/2006/main" name="p2p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p2p.thmx</Template>
  <TotalTime>28258</TotalTime>
  <Words>478</Words>
  <Application>Microsoft Macintosh PowerPoint</Application>
  <PresentationFormat>On-screen Show (4:3)</PresentationFormat>
  <Paragraphs>88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p2p</vt:lpstr>
      <vt:lpstr>The Power of Indirect Ties in  Friend-to-Friend Storage Systems</vt:lpstr>
      <vt:lpstr> Friend-to-Friend (F2F) Storage Systems</vt:lpstr>
      <vt:lpstr>Solution: Use Socially Close Indirect Relationships to Expand a User’s Friendsets</vt:lpstr>
      <vt:lpstr>Observations from Sociology</vt:lpstr>
      <vt:lpstr>Social Strength Metric</vt:lpstr>
      <vt:lpstr>Friendset Expansion Algorithm</vt:lpstr>
      <vt:lpstr>Improved Data Availability</vt:lpstr>
      <vt:lpstr>PowerPoint Presentation</vt:lpstr>
      <vt:lpstr>Improved Workload Distribution</vt:lpstr>
      <vt:lpstr>Summary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Xiang Zuo</cp:lastModifiedBy>
  <cp:revision>2204</cp:revision>
  <cp:lastPrinted>2014-09-02T01:34:01Z</cp:lastPrinted>
  <dcterms:created xsi:type="dcterms:W3CDTF">1601-01-01T00:00:00Z</dcterms:created>
  <dcterms:modified xsi:type="dcterms:W3CDTF">2014-11-17T21:17:53Z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