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notesSlides/notesSlide8.xml" ContentType="application/vnd.openxmlformats-officedocument.presentationml.notesSlide+xml"/>
  <Override PartName="/ppt/notesSlides/notesSlide9.xml" ContentType="application/vnd.openxmlformats-officedocument.presentationml.notesSlide+xml"/>
  <Override PartName="/ppt/embeddings/oleObject6.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embeddings/oleObject7.bin" ContentType="application/vnd.openxmlformats-officedocument.oleObject"/>
  <Override PartName="/ppt/notesSlides/notesSlide13.xml" ContentType="application/vnd.openxmlformats-officedocument.presentationml.notesSlide+xml"/>
  <Override PartName="/ppt/embeddings/oleObject8.bin" ContentType="application/vnd.openxmlformats-officedocument.oleObject"/>
  <Override PartName="/ppt/notesSlides/notesSlide14.xml" ContentType="application/vnd.openxmlformats-officedocument.presentationml.notesSlide+xml"/>
  <Override PartName="/ppt/embeddings/oleObject9.bin" ContentType="application/vnd.openxmlformats-officedocument.oleObject"/>
  <Override PartName="/ppt/notesSlides/notesSlide15.xml" ContentType="application/vnd.openxmlformats-officedocument.presentationml.notesSlide+xml"/>
  <Override PartName="/ppt/embeddings/oleObject10.bin" ContentType="application/vnd.openxmlformats-officedocument.oleObject"/>
  <Override PartName="/ppt/notesSlides/notesSlide16.xml" ContentType="application/vnd.openxmlformats-officedocument.presentationml.notesSlide+xml"/>
  <Override PartName="/ppt/notesSlides/notesSlide17.xml" ContentType="application/vnd.openxmlformats-officedocument.presentationml.notesSlide+xml"/>
  <Override PartName="/ppt/embeddings/oleObject11.bin" ContentType="application/vnd.openxmlformats-officedocument.oleObject"/>
  <Override PartName="/ppt/notesSlides/notesSlide18.xml" ContentType="application/vnd.openxmlformats-officedocument.presentationml.notesSlide+xml"/>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notesSlides/notesSlide19.xml" ContentType="application/vnd.openxmlformats-officedocument.presentationml.notesSlide+xml"/>
  <Override PartName="/ppt/embeddings/oleObject20.bin" ContentType="application/vnd.openxmlformats-officedocument.oleObject"/>
  <Override PartName="/ppt/notesSlides/notesSlide20.xml" ContentType="application/vnd.openxmlformats-officedocument.presentationml.notesSlide+xml"/>
  <Override PartName="/ppt/embeddings/oleObject21.bin" ContentType="application/vnd.openxmlformats-officedocument.oleObject"/>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34" r:id="rId1"/>
  </p:sldMasterIdLst>
  <p:notesMasterIdLst>
    <p:notesMasterId r:id="rId26"/>
  </p:notesMasterIdLst>
  <p:handoutMasterIdLst>
    <p:handoutMasterId r:id="rId27"/>
  </p:handoutMasterIdLst>
  <p:sldIdLst>
    <p:sldId id="257" r:id="rId2"/>
    <p:sldId id="576" r:id="rId3"/>
    <p:sldId id="512" r:id="rId4"/>
    <p:sldId id="536" r:id="rId5"/>
    <p:sldId id="543" r:id="rId6"/>
    <p:sldId id="579" r:id="rId7"/>
    <p:sldId id="595" r:id="rId8"/>
    <p:sldId id="553" r:id="rId9"/>
    <p:sldId id="528" r:id="rId10"/>
    <p:sldId id="572" r:id="rId11"/>
    <p:sldId id="554" r:id="rId12"/>
    <p:sldId id="538" r:id="rId13"/>
    <p:sldId id="570" r:id="rId14"/>
    <p:sldId id="584" r:id="rId15"/>
    <p:sldId id="582" r:id="rId16"/>
    <p:sldId id="556" r:id="rId17"/>
    <p:sldId id="540" r:id="rId18"/>
    <p:sldId id="586" r:id="rId19"/>
    <p:sldId id="594" r:id="rId20"/>
    <p:sldId id="592" r:id="rId21"/>
    <p:sldId id="565" r:id="rId22"/>
    <p:sldId id="405" r:id="rId23"/>
    <p:sldId id="596" r:id="rId24"/>
    <p:sldId id="597" r:id="rId2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Verdana"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BFF19"/>
    <a:srgbClr val="91CDFF"/>
    <a:srgbClr val="1658FF"/>
    <a:srgbClr val="1E18FF"/>
    <a:srgbClr val="826CFF"/>
    <a:srgbClr val="A5B95C"/>
    <a:srgbClr val="AEB929"/>
    <a:srgbClr val="93D3F3"/>
    <a:srgbClr val="996633"/>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573" autoAdjust="0"/>
  </p:normalViewPr>
  <p:slideViewPr>
    <p:cSldViewPr>
      <p:cViewPr>
        <p:scale>
          <a:sx n="100" d="100"/>
          <a:sy n="100" d="100"/>
        </p:scale>
        <p:origin x="-1248" y="808"/>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emf"/><Relationship Id="rId5" Type="http://schemas.openxmlformats.org/officeDocument/2006/relationships/image" Target="../media/image9.emf"/><Relationship Id="rId1" Type="http://schemas.openxmlformats.org/officeDocument/2006/relationships/image" Target="../media/image5.emf"/><Relationship Id="rId2"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emf"/><Relationship Id="rId2" Type="http://schemas.openxmlformats.org/officeDocument/2006/relationships/image" Target="../media/image31.emf"/><Relationship Id="rId3" Type="http://schemas.openxmlformats.org/officeDocument/2006/relationships/image" Target="../media/image3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3.emf"/><Relationship Id="rId4" Type="http://schemas.openxmlformats.org/officeDocument/2006/relationships/image" Target="../media/image24.emf"/><Relationship Id="rId5" Type="http://schemas.openxmlformats.org/officeDocument/2006/relationships/image" Target="../media/image25.emf"/><Relationship Id="rId6" Type="http://schemas.openxmlformats.org/officeDocument/2006/relationships/image" Target="../media/image26.emf"/><Relationship Id="rId1" Type="http://schemas.openxmlformats.org/officeDocument/2006/relationships/image" Target="../media/image13.emf"/><Relationship Id="rId2" Type="http://schemas.openxmlformats.org/officeDocument/2006/relationships/image" Target="../media/image2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5F16CC3B-2DC9-1F4D-A277-6D812ADA1120}" type="datetimeFigureOut">
              <a:rPr lang="en-US"/>
              <a:pPr>
                <a:defRPr/>
              </a:pPr>
              <a:t>11/12/14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F8B12974-52E3-A045-8152-2EC854163143}" type="slidenum">
              <a:rPr lang="en-US"/>
              <a:pPr>
                <a:defRPr/>
              </a:pPr>
              <a:t>‹#›</a:t>
            </a:fld>
            <a:endParaRPr lang="en-US"/>
          </a:p>
        </p:txBody>
      </p:sp>
    </p:spTree>
    <p:extLst>
      <p:ext uri="{BB962C8B-B14F-4D97-AF65-F5344CB8AC3E}">
        <p14:creationId xmlns:p14="http://schemas.microsoft.com/office/powerpoint/2010/main" val="4540928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mn-ea"/>
                <a:cs typeface="+mn-cs"/>
              </a:defRPr>
            </a:lvl1pPr>
          </a:lstStyle>
          <a:p>
            <a:pPr>
              <a:defRPr/>
            </a:pPr>
            <a:endParaRPr lang="en-US"/>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cs typeface="+mn-cs"/>
              </a:defRPr>
            </a:lvl1pPr>
          </a:lstStyle>
          <a:p>
            <a:pPr>
              <a:defRPr/>
            </a:pPr>
            <a:fld id="{328B6D39-D1D6-2D48-8E73-65D182728C9E}" type="slidenum">
              <a:rPr lang="en-US"/>
              <a:pPr>
                <a:defRPr/>
              </a:pPr>
              <a:t>‹#›</a:t>
            </a:fld>
            <a:endParaRPr lang="en-US"/>
          </a:p>
        </p:txBody>
      </p:sp>
    </p:spTree>
    <p:extLst>
      <p:ext uri="{BB962C8B-B14F-4D97-AF65-F5344CB8AC3E}">
        <p14:creationId xmlns:p14="http://schemas.microsoft.com/office/powerpoint/2010/main" val="35652479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E3D22773-5109-FD41-9D2F-A27CCBBF2668}" type="slidenum">
              <a:rPr lang="en-US" sz="1200">
                <a:latin typeface="Arial" charset="0"/>
              </a:rPr>
              <a:pPr/>
              <a:t>1</a:t>
            </a:fld>
            <a:endParaRPr lang="en-US" sz="1200">
              <a:latin typeface="Arial" charset="0"/>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r>
              <a:rPr lang="en-US" dirty="0" smtClean="0"/>
              <a:t>This is a joint work with</a:t>
            </a:r>
            <a:r>
              <a:rPr lang="en-US" baseline="0" dirty="0" smtClean="0"/>
              <a:t> </a:t>
            </a:r>
            <a:r>
              <a:rPr lang="en-US" baseline="0" dirty="0" err="1" smtClean="0"/>
              <a:t>Telefonica</a:t>
            </a:r>
            <a:r>
              <a:rPr lang="en-US" baseline="0" dirty="0" smtClean="0"/>
              <a:t> Research and Yahoo Labs.</a:t>
            </a:r>
            <a:endParaRPr lang="en-US" dirty="0" smtClean="0"/>
          </a:p>
          <a:p>
            <a:pPr eaLnBrk="1" hangingPunct="1"/>
            <a:endParaRPr lang="en-US" dirty="0" smtClean="0"/>
          </a:p>
          <a:p>
            <a:pPr eaLnBrk="1" hangingPunct="1"/>
            <a:endParaRPr lang="en-US" dirty="0" smtClean="0"/>
          </a:p>
          <a:p>
            <a:pPr eaLnBrk="1" hangingPunct="1"/>
            <a:r>
              <a:rPr lang="en-US" dirty="0" smtClean="0"/>
              <a:t>Understanding the mechanisms underlying the social network</a:t>
            </a:r>
            <a:r>
              <a:rPr lang="en-US" baseline="0" dirty="0" smtClean="0"/>
              <a:t> dynamics (evolution) is one of the problems that haven’t fully solved.</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ChangeArrowheads="1" noTextEdit="1"/>
          </p:cNvSpPr>
          <p:nvPr>
            <p:ph type="sldImg"/>
          </p:nvPr>
        </p:nvSpPr>
        <p:spPr>
          <a:ln/>
        </p:spPr>
      </p:sp>
      <p:sp>
        <p:nvSpPr>
          <p:cNvPr id="276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sz="2000" dirty="0" smtClean="0"/>
              <a:t>We use</a:t>
            </a:r>
            <a:r>
              <a:rPr lang="en-US" sz="2000" baseline="0" dirty="0" smtClean="0"/>
              <a:t> the scores calculated from the three previously introduced indirect tie metrics as features and use Decision Tree as the classifier to do a link prediction.</a:t>
            </a:r>
          </a:p>
          <a:p>
            <a:pPr>
              <a:lnSpc>
                <a:spcPct val="80000"/>
              </a:lnSpc>
            </a:pPr>
            <a:r>
              <a:rPr lang="en-US" sz="2000" baseline="0" dirty="0" smtClean="0"/>
              <a:t>And use the standard evaluation metrics to evaluate the prediction performance.</a:t>
            </a:r>
          </a:p>
          <a:p>
            <a:pPr>
              <a:lnSpc>
                <a:spcPct val="80000"/>
              </a:lnSpc>
            </a:pPr>
            <a:r>
              <a:rPr lang="en-US" sz="2000" baseline="0" dirty="0" smtClean="0"/>
              <a:t>We study this problem on the TF2 and IE networks because they both supply timestamp information of each link formation.</a:t>
            </a:r>
          </a:p>
          <a:p>
            <a:pPr>
              <a:lnSpc>
                <a:spcPct val="80000"/>
              </a:lnSpc>
            </a:pPr>
            <a:r>
              <a:rPr lang="en-US" sz="2000" dirty="0" smtClean="0"/>
              <a:t>We can see that all</a:t>
            </a:r>
            <a:r>
              <a:rPr lang="en-US" sz="2000" baseline="0" dirty="0" smtClean="0"/>
              <a:t> three indirect tie metrics show decent prediction accuracies in both 2 and 3 hops.</a:t>
            </a:r>
          </a:p>
          <a:p>
            <a:pPr>
              <a:lnSpc>
                <a:spcPct val="80000"/>
              </a:lnSpc>
            </a:pPr>
            <a:r>
              <a:rPr lang="en-US" sz="2000" baseline="0" dirty="0" smtClean="0"/>
              <a:t>For these results, we make a conclusion that indirect ties are able to predict the formation of links even when the social path is longer than 2.</a:t>
            </a:r>
          </a:p>
          <a:p>
            <a:pPr>
              <a:lnSpc>
                <a:spcPct val="80000"/>
              </a:lnSpc>
            </a:pPr>
            <a:endParaRPr lang="en-US" sz="1000" baseline="0" dirty="0" smtClean="0"/>
          </a:p>
          <a:p>
            <a:pPr>
              <a:lnSpc>
                <a:spcPct val="80000"/>
              </a:lnSpc>
            </a:pPr>
            <a:endParaRPr lang="en-US" sz="1000" baseline="0" dirty="0" smtClean="0"/>
          </a:p>
          <a:p>
            <a:pPr>
              <a:lnSpc>
                <a:spcPct val="80000"/>
              </a:lnSpc>
            </a:pPr>
            <a:endParaRPr lang="en-US" sz="1000" baseline="0" dirty="0" smtClean="0"/>
          </a:p>
          <a:p>
            <a:pPr>
              <a:lnSpc>
                <a:spcPct val="80000"/>
              </a:lnSpc>
            </a:pPr>
            <a:endParaRPr lang="en-US" sz="1000" baseline="0" dirty="0" smtClean="0"/>
          </a:p>
          <a:p>
            <a:pPr>
              <a:lnSpc>
                <a:spcPct val="80000"/>
              </a:lnSpc>
            </a:pPr>
            <a:endParaRPr lang="en-US" sz="1000" baseline="0" dirty="0" smtClean="0"/>
          </a:p>
          <a:p>
            <a:pPr>
              <a:lnSpc>
                <a:spcPct val="80000"/>
              </a:lnSpc>
            </a:pPr>
            <a:endParaRPr lang="en-US" sz="1000" baseline="0" dirty="0" smtClean="0"/>
          </a:p>
          <a:p>
            <a:pPr>
              <a:lnSpc>
                <a:spcPct val="80000"/>
              </a:lnSpc>
            </a:pPr>
            <a:endParaRPr lang="en-US" sz="1000" baseline="0" dirty="0" smtClean="0"/>
          </a:p>
          <a:p>
            <a:pPr>
              <a:lnSpc>
                <a:spcPct val="80000"/>
              </a:lnSpc>
            </a:pPr>
            <a:endParaRPr lang="en-US" sz="1000" baseline="0" dirty="0" smtClean="0"/>
          </a:p>
          <a:p>
            <a:pPr>
              <a:lnSpc>
                <a:spcPct val="80000"/>
              </a:lnSpc>
            </a:pPr>
            <a:r>
              <a:rPr lang="en-US" sz="1000" baseline="0" dirty="0" smtClean="0"/>
              <a:t>demonstrate their power in predicting link formations in both 2 and 3 hops.</a:t>
            </a:r>
          </a:p>
          <a:p>
            <a:pPr>
              <a:lnSpc>
                <a:spcPct val="80000"/>
              </a:lnSpc>
            </a:pPr>
            <a:r>
              <a:rPr lang="en-US" sz="1000" baseline="0" dirty="0" smtClean="0"/>
              <a:t>It is expected to see a decrease in performance when the social path extends to 3 hops. This is consistent with the observation of horizon of </a:t>
            </a:r>
            <a:r>
              <a:rPr lang="en-US" sz="1000" baseline="0" dirty="0" err="1" smtClean="0"/>
              <a:t>observability</a:t>
            </a:r>
            <a:r>
              <a:rPr lang="en-US" sz="1000" baseline="0" dirty="0" smtClean="0"/>
              <a:t> that the strength of an indirect tie decreases with the length of the shortest path between two individuals.</a:t>
            </a:r>
          </a:p>
          <a:p>
            <a:pPr marL="0" marR="0" indent="0" algn="l" defTabSz="914400" rtl="0" eaLnBrk="0" fontAlgn="base" latinLnBrk="0" hangingPunct="0">
              <a:lnSpc>
                <a:spcPct val="80000"/>
              </a:lnSpc>
              <a:spcBef>
                <a:spcPct val="30000"/>
              </a:spcBef>
              <a:spcAft>
                <a:spcPct val="0"/>
              </a:spcAft>
              <a:buClrTx/>
              <a:buSzTx/>
              <a:buFontTx/>
              <a:buNone/>
              <a:tabLst/>
              <a:defRPr/>
            </a:pPr>
            <a:r>
              <a:rPr lang="en-US" sz="1000" baseline="0" dirty="0" smtClean="0"/>
              <a:t>We used standard prediction evaluation metrics: precision, recall, f-measure and AUC to evaluate the link prediction performance.</a:t>
            </a:r>
            <a:endParaRPr lang="en-US" sz="1000" dirty="0" smtClean="0"/>
          </a:p>
          <a:p>
            <a:pPr>
              <a:lnSpc>
                <a:spcPct val="80000"/>
              </a:lnSpc>
            </a:pPr>
            <a:endParaRPr lang="en-US" sz="1000" baseline="0"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E5F22E50-0ED8-9748-9259-A99753D5CDF8}" type="slidenum">
              <a:rPr lang="en-US" sz="1200">
                <a:latin typeface="Arial" charset="0"/>
              </a:rPr>
              <a:pPr/>
              <a:t>11</a:t>
            </a:fld>
            <a:endParaRPr lang="en-US" sz="1200">
              <a:latin typeface="Arial" charset="0"/>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sz="1200" dirty="0" smtClean="0"/>
              <a:t>The next perspective is</a:t>
            </a:r>
            <a:r>
              <a:rPr lang="en-US" sz="1200" baseline="0" dirty="0" smtClean="0"/>
              <a:t> the timing of link formation.</a:t>
            </a:r>
            <a:endParaRPr lang="en-US" sz="1200" dirty="0" smtClean="0"/>
          </a:p>
          <a:p>
            <a:pPr>
              <a:lnSpc>
                <a:spcPct val="80000"/>
              </a:lnSpc>
            </a:pPr>
            <a:endParaRPr lang="en-US" sz="1200" dirty="0" smtClean="0"/>
          </a:p>
          <a:p>
            <a:pPr>
              <a:lnSpc>
                <a:spcPct val="80000"/>
              </a:lnSpc>
            </a:pPr>
            <a:endParaRPr lang="en-US" sz="1200" dirty="0" smtClean="0"/>
          </a:p>
          <a:p>
            <a:pPr>
              <a:lnSpc>
                <a:spcPct val="80000"/>
              </a:lnSpc>
            </a:pPr>
            <a:r>
              <a:rPr lang="en-US" sz="1200" dirty="0" smtClean="0"/>
              <a:t>Network</a:t>
            </a:r>
            <a:r>
              <a:rPr lang="en-US" sz="1200" baseline="0" dirty="0" smtClean="0"/>
              <a:t> dynamics can also be examined from the perspective of link delays.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ChangeArrowheads="1" noTextEdit="1"/>
          </p:cNvSpPr>
          <p:nvPr>
            <p:ph type="sldImg"/>
          </p:nvPr>
        </p:nvSpPr>
        <p:spPr>
          <a:ln/>
        </p:spPr>
      </p:sp>
      <p:sp>
        <p:nvSpPr>
          <p:cNvPr id="276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1" indent="0" algn="l" defTabSz="914400" rtl="0" eaLnBrk="0" fontAlgn="base" latinLnBrk="0" hangingPunct="0">
              <a:lnSpc>
                <a:spcPct val="80000"/>
              </a:lnSpc>
              <a:spcBef>
                <a:spcPct val="30000"/>
              </a:spcBef>
              <a:spcAft>
                <a:spcPct val="0"/>
              </a:spcAft>
              <a:buClrTx/>
              <a:buSzTx/>
              <a:buFontTx/>
              <a:buNone/>
              <a:tabLst/>
              <a:defRPr/>
            </a:pPr>
            <a:r>
              <a:rPr lang="en-US" sz="2000" kern="1200" dirty="0" smtClean="0">
                <a:solidFill>
                  <a:srgbClr val="000000"/>
                </a:solidFill>
                <a:latin typeface="Calibri"/>
                <a:cs typeface="Calibri"/>
              </a:rPr>
              <a:t>If we consider that a link between two nodes is possible when all the enabling conditions are met, then the link formation delay is the time lag between the conditions being met and the link forming.</a:t>
            </a:r>
            <a:endParaRPr lang="en-US" sz="2000" kern="1200" dirty="0">
              <a:solidFill>
                <a:schemeClr val="tx1"/>
              </a:solidFill>
              <a:latin typeface="Arial" charset="0"/>
              <a:cs typeface="+mn-cs"/>
            </a:endParaRPr>
          </a:p>
          <a:p>
            <a:pPr marL="0" marR="0" lvl="1" indent="0" algn="l" defTabSz="914400" rtl="0" eaLnBrk="0" fontAlgn="base" latinLnBrk="0" hangingPunct="0">
              <a:lnSpc>
                <a:spcPct val="80000"/>
              </a:lnSpc>
              <a:spcBef>
                <a:spcPct val="30000"/>
              </a:spcBef>
              <a:spcAft>
                <a:spcPct val="0"/>
              </a:spcAft>
              <a:buClrTx/>
              <a:buSzTx/>
              <a:buFontTx/>
              <a:buNone/>
              <a:tabLst/>
              <a:defRPr/>
            </a:pPr>
            <a:r>
              <a:rPr lang="en-US" sz="2000" kern="1200" dirty="0" smtClean="0">
                <a:solidFill>
                  <a:schemeClr val="tx1"/>
                </a:solidFill>
                <a:latin typeface="Arial" charset="0"/>
                <a:cs typeface="+mn-cs"/>
              </a:rPr>
              <a:t>Here,</a:t>
            </a:r>
            <a:r>
              <a:rPr lang="en-US" sz="2000" kern="1200" baseline="0" dirty="0" smtClean="0">
                <a:solidFill>
                  <a:schemeClr val="tx1"/>
                </a:solidFill>
                <a:latin typeface="Arial" charset="0"/>
                <a:cs typeface="+mn-cs"/>
              </a:rPr>
              <a:t> we are interested in the question that is there any ….</a:t>
            </a:r>
          </a:p>
          <a:p>
            <a:pPr marL="0" marR="0" lvl="1" indent="0" algn="l" defTabSz="914400" rtl="0" eaLnBrk="0" fontAlgn="base" latinLnBrk="0" hangingPunct="0">
              <a:lnSpc>
                <a:spcPct val="80000"/>
              </a:lnSpc>
              <a:spcBef>
                <a:spcPct val="30000"/>
              </a:spcBef>
              <a:spcAft>
                <a:spcPct val="0"/>
              </a:spcAft>
              <a:buClrTx/>
              <a:buSzTx/>
              <a:buFontTx/>
              <a:buNone/>
              <a:tabLst/>
              <a:defRPr/>
            </a:pPr>
            <a:endParaRPr lang="en-US" sz="1000" kern="1200" baseline="0" dirty="0" smtClean="0">
              <a:solidFill>
                <a:schemeClr val="tx1"/>
              </a:solidFill>
              <a:latin typeface="Arial" charset="0"/>
              <a:cs typeface="+mn-cs"/>
            </a:endParaRPr>
          </a:p>
          <a:p>
            <a:pPr marL="0" marR="0" lvl="1" indent="0" algn="l" defTabSz="914400" rtl="0" eaLnBrk="0" fontAlgn="base" latinLnBrk="0" hangingPunct="0">
              <a:lnSpc>
                <a:spcPct val="80000"/>
              </a:lnSpc>
              <a:spcBef>
                <a:spcPct val="30000"/>
              </a:spcBef>
              <a:spcAft>
                <a:spcPct val="0"/>
              </a:spcAft>
              <a:buClrTx/>
              <a:buSzTx/>
              <a:buFontTx/>
              <a:buNone/>
              <a:tabLst/>
              <a:defRPr/>
            </a:pPr>
            <a:endParaRPr lang="en-US" sz="1000" kern="1200" baseline="0" dirty="0" smtClean="0">
              <a:solidFill>
                <a:schemeClr val="tx1"/>
              </a:solidFill>
              <a:latin typeface="Arial" charset="0"/>
              <a:cs typeface="+mn-cs"/>
            </a:endParaRPr>
          </a:p>
          <a:p>
            <a:pPr marL="0" marR="0" lvl="1" indent="0" algn="l" defTabSz="914400" rtl="0" eaLnBrk="0" fontAlgn="base" latinLnBrk="0" hangingPunct="0">
              <a:lnSpc>
                <a:spcPct val="80000"/>
              </a:lnSpc>
              <a:spcBef>
                <a:spcPct val="30000"/>
              </a:spcBef>
              <a:spcAft>
                <a:spcPct val="0"/>
              </a:spcAft>
              <a:buClrTx/>
              <a:buSzTx/>
              <a:buFontTx/>
              <a:buNone/>
              <a:tabLst/>
              <a:defRPr/>
            </a:pPr>
            <a:endParaRPr lang="en-US" sz="1000" kern="1200" baseline="0" dirty="0" smtClean="0">
              <a:solidFill>
                <a:schemeClr val="tx1"/>
              </a:solidFill>
              <a:latin typeface="Arial" charset="0"/>
              <a:cs typeface="+mn-cs"/>
            </a:endParaRPr>
          </a:p>
          <a:p>
            <a:pPr marL="0" marR="0" lvl="1" indent="0" algn="l" defTabSz="914400" rtl="0" eaLnBrk="0" fontAlgn="base" latinLnBrk="0" hangingPunct="0">
              <a:lnSpc>
                <a:spcPct val="80000"/>
              </a:lnSpc>
              <a:spcBef>
                <a:spcPct val="30000"/>
              </a:spcBef>
              <a:spcAft>
                <a:spcPct val="0"/>
              </a:spcAft>
              <a:buClrTx/>
              <a:buSzTx/>
              <a:buFontTx/>
              <a:buNone/>
              <a:tabLst/>
              <a:defRPr/>
            </a:pPr>
            <a:r>
              <a:rPr lang="en-US" sz="1000" kern="1200" baseline="0" dirty="0" smtClean="0">
                <a:solidFill>
                  <a:schemeClr val="tx1"/>
                </a:solidFill>
                <a:latin typeface="Arial" charset="0"/>
                <a:cs typeface="+mn-cs"/>
              </a:rPr>
              <a:t>…Is there any connection between the strength of an indirect tie and the delay the link experiences before it is formed?</a:t>
            </a:r>
            <a:endParaRPr lang="en-US" sz="9800" kern="1200" dirty="0" smtClean="0">
              <a:solidFill>
                <a:srgbClr val="000000"/>
              </a:solidFill>
              <a:latin typeface="Calibri"/>
              <a:cs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ChangeArrowheads="1" noTextEdit="1"/>
          </p:cNvSpPr>
          <p:nvPr>
            <p:ph type="sldImg"/>
          </p:nvPr>
        </p:nvSpPr>
        <p:spPr>
          <a:ln/>
        </p:spPr>
      </p:sp>
      <p:sp>
        <p:nvSpPr>
          <p:cNvPr id="276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1" indent="0" algn="l" defTabSz="914400" rtl="0" eaLnBrk="0" fontAlgn="base" latinLnBrk="0" hangingPunct="0">
              <a:lnSpc>
                <a:spcPct val="80000"/>
              </a:lnSpc>
              <a:spcBef>
                <a:spcPct val="30000"/>
              </a:spcBef>
              <a:spcAft>
                <a:spcPct val="0"/>
              </a:spcAft>
              <a:buClrTx/>
              <a:buSzTx/>
              <a:buFontTx/>
              <a:buNone/>
              <a:tabLst/>
              <a:defRPr/>
            </a:pPr>
            <a:r>
              <a:rPr lang="en-US" sz="2000" kern="1200" dirty="0" smtClean="0">
                <a:solidFill>
                  <a:srgbClr val="000000"/>
                </a:solidFill>
                <a:latin typeface="Calibri"/>
                <a:cs typeface="Calibri"/>
              </a:rPr>
              <a:t>To answer this</a:t>
            </a:r>
            <a:r>
              <a:rPr lang="en-US" sz="2000" kern="1200" baseline="0" dirty="0" smtClean="0">
                <a:solidFill>
                  <a:srgbClr val="000000"/>
                </a:solidFill>
                <a:latin typeface="Calibri"/>
                <a:cs typeface="Calibri"/>
              </a:rPr>
              <a:t> question, f</a:t>
            </a:r>
            <a:r>
              <a:rPr lang="en-US" sz="2000" kern="1200" dirty="0" smtClean="0">
                <a:solidFill>
                  <a:srgbClr val="000000"/>
                </a:solidFill>
                <a:latin typeface="Calibri"/>
                <a:cs typeface="Calibri"/>
              </a:rPr>
              <a:t>irst we</a:t>
            </a:r>
            <a:r>
              <a:rPr lang="en-US" sz="2000" kern="1200" baseline="0" dirty="0" smtClean="0">
                <a:solidFill>
                  <a:srgbClr val="000000"/>
                </a:solidFill>
                <a:latin typeface="Calibri"/>
                <a:cs typeface="Calibri"/>
              </a:rPr>
              <a:t> give the definition of link formation delay in both 2 and 3 hops.</a:t>
            </a:r>
            <a:endParaRPr lang="en-US" sz="2000" kern="1200" dirty="0" smtClean="0">
              <a:solidFill>
                <a:srgbClr val="000000"/>
              </a:solidFill>
              <a:latin typeface="Calibri"/>
              <a:cs typeface="Calibri"/>
            </a:endParaRPr>
          </a:p>
          <a:p>
            <a:pPr marL="0" marR="0" lvl="1" indent="0" algn="l" defTabSz="914400" rtl="0" eaLnBrk="0" fontAlgn="base" latinLnBrk="0" hangingPunct="0">
              <a:lnSpc>
                <a:spcPct val="80000"/>
              </a:lnSpc>
              <a:spcBef>
                <a:spcPct val="30000"/>
              </a:spcBef>
              <a:spcAft>
                <a:spcPct val="0"/>
              </a:spcAft>
              <a:buClrTx/>
              <a:buSzTx/>
              <a:buFontTx/>
              <a:buNone/>
              <a:tabLst/>
              <a:defRPr/>
            </a:pPr>
            <a:r>
              <a:rPr lang="en-US" sz="2000" kern="1200" dirty="0" smtClean="0">
                <a:solidFill>
                  <a:srgbClr val="000000"/>
                </a:solidFill>
                <a:latin typeface="Calibri"/>
                <a:cs typeface="Calibri"/>
              </a:rPr>
              <a:t>Simply put, </a:t>
            </a:r>
            <a:r>
              <a:rPr lang="en-US" sz="2000" kern="1200" baseline="0" dirty="0" smtClean="0">
                <a:solidFill>
                  <a:srgbClr val="000000"/>
                </a:solidFill>
                <a:latin typeface="Calibri"/>
                <a:cs typeface="Calibri"/>
              </a:rPr>
              <a:t>the link formation delay is the time lag between the formation of the last two edges in the graph.</a:t>
            </a:r>
            <a:endParaRPr lang="en-US" sz="2000" kern="1200" dirty="0" smtClean="0">
              <a:solidFill>
                <a:srgbClr val="000000"/>
              </a:solidFill>
              <a:latin typeface="Calibri"/>
              <a:cs typeface="Calibri"/>
            </a:endParaRPr>
          </a:p>
          <a:p>
            <a:pPr marL="0" marR="0" lvl="1" indent="0" algn="l" defTabSz="914400" rtl="0" eaLnBrk="0" fontAlgn="base" latinLnBrk="0" hangingPunct="0">
              <a:lnSpc>
                <a:spcPct val="80000"/>
              </a:lnSpc>
              <a:spcBef>
                <a:spcPct val="30000"/>
              </a:spcBef>
              <a:spcAft>
                <a:spcPct val="0"/>
              </a:spcAft>
              <a:buClrTx/>
              <a:buSzTx/>
              <a:buFontTx/>
              <a:buNone/>
              <a:tabLst/>
              <a:defRPr/>
            </a:pPr>
            <a:r>
              <a:rPr lang="en-US" sz="2000" kern="1200" dirty="0" smtClean="0">
                <a:solidFill>
                  <a:srgbClr val="000000"/>
                </a:solidFill>
                <a:latin typeface="Calibri"/>
                <a:cs typeface="Calibri"/>
              </a:rPr>
              <a:t>It is a proxy of the “speed” at which two indirectly connected nodes become directly connected.</a:t>
            </a:r>
          </a:p>
          <a:p>
            <a:pPr marL="0" marR="0" lvl="1" indent="0" algn="l" defTabSz="914400" rtl="0" eaLnBrk="0" fontAlgn="base" latinLnBrk="0" hangingPunct="0">
              <a:lnSpc>
                <a:spcPct val="80000"/>
              </a:lnSpc>
              <a:spcBef>
                <a:spcPct val="30000"/>
              </a:spcBef>
              <a:spcAft>
                <a:spcPct val="0"/>
              </a:spcAft>
              <a:buClrTx/>
              <a:buSzTx/>
              <a:buFontTx/>
              <a:buNone/>
              <a:tabLst/>
              <a:defRPr/>
            </a:pPr>
            <a:r>
              <a:rPr lang="en-US" sz="2000" kern="1200" baseline="0" dirty="0" smtClean="0">
                <a:solidFill>
                  <a:srgbClr val="000000"/>
                </a:solidFill>
                <a:latin typeface="Calibri"/>
                <a:cs typeface="Calibri"/>
              </a:rPr>
              <a:t>The small value of the delay indicates that the edge closes quickly, and vice versa.</a:t>
            </a:r>
          </a:p>
          <a:p>
            <a:pPr>
              <a:lnSpc>
                <a:spcPct val="80000"/>
              </a:lnSpc>
            </a:pPr>
            <a:endParaRPr lang="en-US" sz="1000" dirty="0" smtClean="0"/>
          </a:p>
          <a:p>
            <a:pPr>
              <a:lnSpc>
                <a:spcPct val="80000"/>
              </a:lnSpc>
            </a:pPr>
            <a:endParaRPr lang="en-US" sz="1000" dirty="0" smtClean="0"/>
          </a:p>
          <a:p>
            <a:pPr>
              <a:lnSpc>
                <a:spcPct val="80000"/>
              </a:lnSpc>
            </a:pPr>
            <a:endParaRPr lang="en-US" sz="1000" dirty="0" smtClean="0"/>
          </a:p>
          <a:p>
            <a:pPr>
              <a:lnSpc>
                <a:spcPct val="80000"/>
              </a:lnSpc>
            </a:pPr>
            <a:endParaRPr lang="en-US" sz="1000" dirty="0" smtClean="0"/>
          </a:p>
          <a:p>
            <a:pPr>
              <a:lnSpc>
                <a:spcPct val="80000"/>
              </a:lnSpc>
            </a:pPr>
            <a:endParaRPr lang="en-US" sz="1000" dirty="0" smtClean="0"/>
          </a:p>
          <a:p>
            <a:pPr>
              <a:lnSpc>
                <a:spcPct val="80000"/>
              </a:lnSpc>
            </a:pPr>
            <a:r>
              <a:rPr lang="en-US" sz="1000" dirty="0" smtClean="0"/>
              <a:t>Similarly,</a:t>
            </a:r>
            <a:r>
              <a:rPr lang="en-US" sz="1000" baseline="0" dirty="0" smtClean="0"/>
              <a:t> this is the link formation delay for 3-hop indirect ties.</a:t>
            </a:r>
            <a:endParaRPr lang="en-US" sz="10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ChangeArrowheads="1" noTextEdit="1"/>
          </p:cNvSpPr>
          <p:nvPr>
            <p:ph type="sldImg"/>
          </p:nvPr>
        </p:nvSpPr>
        <p:spPr>
          <a:ln/>
        </p:spPr>
      </p:sp>
      <p:sp>
        <p:nvSpPr>
          <p:cNvPr id="276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1" indent="0" algn="l" defTabSz="914400" rtl="0" eaLnBrk="0" fontAlgn="base" latinLnBrk="0" hangingPunct="0">
              <a:lnSpc>
                <a:spcPct val="80000"/>
              </a:lnSpc>
              <a:spcBef>
                <a:spcPct val="30000"/>
              </a:spcBef>
              <a:spcAft>
                <a:spcPct val="0"/>
              </a:spcAft>
              <a:buClrTx/>
              <a:buSzTx/>
              <a:buFontTx/>
              <a:buNone/>
              <a:tabLst/>
              <a:defRPr/>
            </a:pPr>
            <a:r>
              <a:rPr lang="en-US" sz="2000" kern="1200" dirty="0" smtClean="0">
                <a:solidFill>
                  <a:srgbClr val="000000"/>
                </a:solidFill>
                <a:latin typeface="Calibri"/>
                <a:cs typeface="Calibri"/>
              </a:rPr>
              <a:t>Because we are</a:t>
            </a:r>
            <a:r>
              <a:rPr lang="en-US" sz="2000" kern="1200" baseline="0" dirty="0" smtClean="0">
                <a:solidFill>
                  <a:srgbClr val="000000"/>
                </a:solidFill>
                <a:latin typeface="Calibri"/>
                <a:cs typeface="Calibri"/>
              </a:rPr>
              <a:t> mainly interested in whether the latent tie strength between indirectly connected nodes corresponds to different delays in a direct connection forming, so we classify indirect ties into strong and weak ties.</a:t>
            </a:r>
          </a:p>
          <a:p>
            <a:pPr marL="0" marR="0" lvl="1" indent="0" algn="l" defTabSz="914400" rtl="0" eaLnBrk="0" fontAlgn="base" latinLnBrk="0" hangingPunct="0">
              <a:lnSpc>
                <a:spcPct val="80000"/>
              </a:lnSpc>
              <a:spcBef>
                <a:spcPct val="30000"/>
              </a:spcBef>
              <a:spcAft>
                <a:spcPct val="0"/>
              </a:spcAft>
              <a:buClrTx/>
              <a:buSzTx/>
              <a:buFontTx/>
              <a:buNone/>
              <a:tabLst/>
              <a:defRPr/>
            </a:pPr>
            <a:r>
              <a:rPr lang="en-US" sz="2000" kern="1200" baseline="0" dirty="0" smtClean="0">
                <a:solidFill>
                  <a:srgbClr val="000000"/>
                </a:solidFill>
                <a:latin typeface="Calibri"/>
                <a:cs typeface="Calibri"/>
              </a:rPr>
              <a:t>We consider an indirect tie as strong if its strength is larger than its minimum direct ties, or larger than its mean or maximum direct ties. </a:t>
            </a:r>
          </a:p>
          <a:p>
            <a:pPr marL="0" marR="0" lvl="1" indent="0" algn="l" defTabSz="914400" rtl="0" eaLnBrk="0" fontAlgn="base" latinLnBrk="0" hangingPunct="0">
              <a:lnSpc>
                <a:spcPct val="80000"/>
              </a:lnSpc>
              <a:spcBef>
                <a:spcPct val="30000"/>
              </a:spcBef>
              <a:spcAft>
                <a:spcPct val="0"/>
              </a:spcAft>
              <a:buClrTx/>
              <a:buSzTx/>
              <a:buFontTx/>
              <a:buNone/>
              <a:tabLst/>
              <a:defRPr/>
            </a:pPr>
            <a:r>
              <a:rPr lang="en-US" sz="2000" kern="1200" baseline="0" dirty="0" smtClean="0">
                <a:solidFill>
                  <a:srgbClr val="000000"/>
                </a:solidFill>
                <a:latin typeface="Calibri"/>
                <a:cs typeface="Calibri"/>
              </a:rPr>
              <a:t>These are the three tie classification criterion we defined.</a:t>
            </a:r>
          </a:p>
          <a:p>
            <a:pPr marL="0" marR="0" lvl="1" indent="0" algn="l" defTabSz="914400" rtl="0" eaLnBrk="0" fontAlgn="base" latinLnBrk="0" hangingPunct="0">
              <a:lnSpc>
                <a:spcPct val="80000"/>
              </a:lnSpc>
              <a:spcBef>
                <a:spcPct val="30000"/>
              </a:spcBef>
              <a:spcAft>
                <a:spcPct val="0"/>
              </a:spcAft>
              <a:buClrTx/>
              <a:buSzTx/>
              <a:buFontTx/>
              <a:buNone/>
              <a:tabLst/>
              <a:defRPr/>
            </a:pPr>
            <a:endParaRPr lang="en-US" sz="9800" kern="1200" baseline="0" dirty="0" smtClean="0">
              <a:solidFill>
                <a:srgbClr val="000000"/>
              </a:solidFill>
              <a:latin typeface="Calibri"/>
              <a:cs typeface="Calibri"/>
            </a:endParaRPr>
          </a:p>
          <a:p>
            <a:pPr marL="0" marR="0" lvl="1" indent="0" algn="l" defTabSz="914400" rtl="0" eaLnBrk="0" fontAlgn="base" latinLnBrk="0" hangingPunct="0">
              <a:lnSpc>
                <a:spcPct val="80000"/>
              </a:lnSpc>
              <a:spcBef>
                <a:spcPct val="30000"/>
              </a:spcBef>
              <a:spcAft>
                <a:spcPct val="0"/>
              </a:spcAft>
              <a:buClrTx/>
              <a:buSzTx/>
              <a:buFontTx/>
              <a:buNone/>
              <a:tabLst/>
              <a:defRPr/>
            </a:pPr>
            <a:endParaRPr lang="en-US" sz="9800" kern="1200" baseline="0" dirty="0" smtClean="0">
              <a:solidFill>
                <a:srgbClr val="000000"/>
              </a:solidFill>
              <a:latin typeface="Calibri"/>
              <a:cs typeface="Calibri"/>
            </a:endParaRPr>
          </a:p>
          <a:p>
            <a:pPr marL="0" marR="0" lvl="1" indent="0" algn="l" defTabSz="914400" rtl="0" eaLnBrk="0" fontAlgn="base" latinLnBrk="0" hangingPunct="0">
              <a:lnSpc>
                <a:spcPct val="80000"/>
              </a:lnSpc>
              <a:spcBef>
                <a:spcPct val="30000"/>
              </a:spcBef>
              <a:spcAft>
                <a:spcPct val="0"/>
              </a:spcAft>
              <a:buClrTx/>
              <a:buSzTx/>
              <a:buFontTx/>
              <a:buNone/>
              <a:tabLst/>
              <a:defRPr/>
            </a:pPr>
            <a:r>
              <a:rPr lang="en-US" sz="9800" kern="1200" baseline="0" dirty="0" smtClean="0">
                <a:solidFill>
                  <a:srgbClr val="000000"/>
                </a:solidFill>
                <a:latin typeface="Calibri"/>
                <a:cs typeface="Calibri"/>
              </a:rPr>
              <a:t>Optional:</a:t>
            </a:r>
          </a:p>
          <a:p>
            <a:pPr marL="0" marR="0" lvl="1" indent="0" algn="l" defTabSz="914400" rtl="0" eaLnBrk="0" fontAlgn="base" latinLnBrk="0" hangingPunct="0">
              <a:lnSpc>
                <a:spcPct val="80000"/>
              </a:lnSpc>
              <a:spcBef>
                <a:spcPct val="30000"/>
              </a:spcBef>
              <a:spcAft>
                <a:spcPct val="0"/>
              </a:spcAft>
              <a:buClrTx/>
              <a:buSzTx/>
              <a:buFontTx/>
              <a:buNone/>
              <a:tabLst/>
              <a:defRPr/>
            </a:pPr>
            <a:r>
              <a:rPr lang="en-US" sz="9800" kern="1200" baseline="0" dirty="0" smtClean="0">
                <a:solidFill>
                  <a:srgbClr val="000000"/>
                </a:solidFill>
                <a:latin typeface="Calibri"/>
                <a:cs typeface="Calibri"/>
              </a:rPr>
              <a:t>Because we have no information regarding the strength of a direct tie (other than edge weight), </a:t>
            </a:r>
          </a:p>
          <a:p>
            <a:pPr marL="0" marR="0" lvl="1" indent="0" algn="l" defTabSz="914400" rtl="0" eaLnBrk="0" fontAlgn="base" latinLnBrk="0" hangingPunct="0">
              <a:lnSpc>
                <a:spcPct val="80000"/>
              </a:lnSpc>
              <a:spcBef>
                <a:spcPct val="30000"/>
              </a:spcBef>
              <a:spcAft>
                <a:spcPct val="0"/>
              </a:spcAft>
              <a:buClrTx/>
              <a:buSzTx/>
              <a:buFontTx/>
              <a:buNone/>
              <a:tabLst/>
              <a:defRPr/>
            </a:pPr>
            <a:r>
              <a:rPr lang="en-US" sz="9800" kern="1200" baseline="0" dirty="0" smtClean="0">
                <a:solidFill>
                  <a:srgbClr val="000000"/>
                </a:solidFill>
                <a:latin typeface="Calibri"/>
                <a:cs typeface="Calibri"/>
              </a:rPr>
              <a:t>Intuitively, if a user’s indirect tie is stronger than any of the user’s strong direct ties, we consider it as a strong tie. Otherwise, it is a weak tie. </a:t>
            </a:r>
          </a:p>
          <a:p>
            <a:pPr marL="0" marR="0" lvl="1" indent="0" algn="l" defTabSz="914400" rtl="0" eaLnBrk="0" fontAlgn="base" latinLnBrk="0" hangingPunct="0">
              <a:lnSpc>
                <a:spcPct val="80000"/>
              </a:lnSpc>
              <a:spcBef>
                <a:spcPct val="30000"/>
              </a:spcBef>
              <a:spcAft>
                <a:spcPct val="0"/>
              </a:spcAft>
              <a:buClrTx/>
              <a:buSzTx/>
              <a:buFontTx/>
              <a:buNone/>
              <a:tabLst/>
              <a:defRPr/>
            </a:pPr>
            <a:r>
              <a:rPr lang="en-US" sz="9800" kern="1200" baseline="0" dirty="0" smtClean="0">
                <a:solidFill>
                  <a:srgbClr val="000000"/>
                </a:solidFill>
                <a:latin typeface="Calibri"/>
                <a:cs typeface="Calibri"/>
              </a:rPr>
              <a:t>These criteria are formally presented as follows.</a:t>
            </a:r>
          </a:p>
          <a:p>
            <a:pPr marL="0" marR="0" lvl="1" indent="0" algn="l" defTabSz="914400" rtl="0" eaLnBrk="0" fontAlgn="base" latinLnBrk="0" hangingPunct="0">
              <a:lnSpc>
                <a:spcPct val="80000"/>
              </a:lnSpc>
              <a:spcBef>
                <a:spcPct val="30000"/>
              </a:spcBef>
              <a:spcAft>
                <a:spcPct val="0"/>
              </a:spcAft>
              <a:buClrTx/>
              <a:buSzTx/>
              <a:buFontTx/>
              <a:buNone/>
              <a:tabLst/>
              <a:defRPr/>
            </a:pPr>
            <a:endParaRPr lang="en-US" sz="9800" kern="1200" baseline="0" dirty="0" smtClean="0">
              <a:solidFill>
                <a:srgbClr val="000000"/>
              </a:solidFill>
              <a:latin typeface="Calibri"/>
              <a:cs typeface="Calibri"/>
            </a:endParaRPr>
          </a:p>
          <a:p>
            <a:pPr marL="0" marR="0" lvl="1" indent="0" algn="l" defTabSz="914400" rtl="0" eaLnBrk="0" fontAlgn="base" latinLnBrk="0" hangingPunct="0">
              <a:lnSpc>
                <a:spcPct val="80000"/>
              </a:lnSpc>
              <a:spcBef>
                <a:spcPct val="30000"/>
              </a:spcBef>
              <a:spcAft>
                <a:spcPct val="0"/>
              </a:spcAft>
              <a:buClrTx/>
              <a:buSzTx/>
              <a:buFontTx/>
              <a:buNone/>
              <a:tabLst/>
              <a:defRPr/>
            </a:pPr>
            <a:endParaRPr lang="en-US" sz="9800" kern="1200" dirty="0" smtClean="0">
              <a:solidFill>
                <a:srgbClr val="000000"/>
              </a:solidFill>
              <a:latin typeface="Calibri"/>
              <a:cs typeface="Calibri"/>
            </a:endParaRPr>
          </a:p>
          <a:p>
            <a:pPr>
              <a:lnSpc>
                <a:spcPct val="80000"/>
              </a:lnSpc>
            </a:pPr>
            <a:endParaRPr lang="en-US" sz="10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ChangeArrowheads="1" noTextEdit="1"/>
          </p:cNvSpPr>
          <p:nvPr>
            <p:ph type="sldImg"/>
          </p:nvPr>
        </p:nvSpPr>
        <p:spPr>
          <a:ln/>
        </p:spPr>
      </p:sp>
      <p:sp>
        <p:nvSpPr>
          <p:cNvPr id="276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sz="2000" dirty="0" smtClean="0"/>
              <a:t>After classifying indirect</a:t>
            </a:r>
            <a:r>
              <a:rPr lang="en-US" sz="2000" baseline="0" dirty="0" smtClean="0"/>
              <a:t> ties into strong and weak, w</a:t>
            </a:r>
            <a:r>
              <a:rPr lang="en-US" sz="2000" dirty="0" smtClean="0"/>
              <a:t>e</a:t>
            </a:r>
            <a:r>
              <a:rPr lang="en-US" sz="2000" baseline="0" dirty="0" smtClean="0"/>
              <a:t> compare the link delay of strong and weak ties in both 2 and 3 hops.</a:t>
            </a:r>
          </a:p>
          <a:p>
            <a:pPr>
              <a:lnSpc>
                <a:spcPct val="80000"/>
              </a:lnSpc>
            </a:pPr>
            <a:r>
              <a:rPr lang="en-US" sz="2000" baseline="0" dirty="0" smtClean="0"/>
              <a:t>Because TF2 and IE networks provide timestamp information for each link formation so we use these two datasets in our experiments.</a:t>
            </a:r>
          </a:p>
          <a:p>
            <a:pPr>
              <a:lnSpc>
                <a:spcPct val="80000"/>
              </a:lnSpc>
            </a:pPr>
            <a:r>
              <a:rPr lang="en-US" sz="2000" baseline="0" dirty="0" smtClean="0"/>
              <a:t>The x-axis shows the delay time unit. We use days as the time unite for tf2 and minutes for IE because of its ephemeral nature of its face-to-face interactions. </a:t>
            </a:r>
          </a:p>
          <a:p>
            <a:pPr>
              <a:lnSpc>
                <a:spcPct val="80000"/>
              </a:lnSpc>
            </a:pPr>
            <a:r>
              <a:rPr lang="en-US" sz="2000" baseline="0" dirty="0" smtClean="0"/>
              <a:t>y-axis shows the fraction of links that delayed at the time. </a:t>
            </a:r>
          </a:p>
          <a:p>
            <a:pPr>
              <a:lnSpc>
                <a:spcPct val="80000"/>
              </a:lnSpc>
            </a:pPr>
            <a:r>
              <a:rPr lang="en-US" sz="2000" baseline="0" dirty="0" smtClean="0"/>
              <a:t>We can see that 33% of strong indirect ties formed a direct link within a day, compared to only 7% for weak indirect ties. </a:t>
            </a:r>
          </a:p>
          <a:p>
            <a:pPr>
              <a:lnSpc>
                <a:spcPct val="80000"/>
              </a:lnSpc>
            </a:pPr>
            <a:r>
              <a:rPr lang="en-US" sz="2000" baseline="0" dirty="0" smtClean="0"/>
              <a:t>From these results, we conclude that strong indirect ties form direct links quicker in both 2 and 3 hops.</a:t>
            </a:r>
          </a:p>
          <a:p>
            <a:pPr>
              <a:lnSpc>
                <a:spcPct val="80000"/>
              </a:lnSpc>
            </a:pPr>
            <a:endParaRPr lang="en-US" sz="1000" baseline="0" dirty="0" smtClean="0"/>
          </a:p>
          <a:p>
            <a:pPr>
              <a:lnSpc>
                <a:spcPct val="80000"/>
              </a:lnSpc>
            </a:pPr>
            <a:endParaRPr lang="en-US" sz="1000" baseline="0" dirty="0" smtClean="0"/>
          </a:p>
          <a:p>
            <a:pPr>
              <a:lnSpc>
                <a:spcPct val="80000"/>
              </a:lnSpc>
            </a:pPr>
            <a:endParaRPr lang="en-US" sz="1000" baseline="0" dirty="0" smtClean="0"/>
          </a:p>
          <a:p>
            <a:pPr>
              <a:lnSpc>
                <a:spcPct val="80000"/>
              </a:lnSpc>
            </a:pPr>
            <a:r>
              <a:rPr lang="en-US" sz="1000" baseline="0" dirty="0" smtClean="0"/>
              <a:t>Optional:</a:t>
            </a:r>
          </a:p>
          <a:p>
            <a:pPr marL="0" marR="0" indent="0" algn="l" defTabSz="914400" rtl="0" eaLnBrk="0" fontAlgn="base" latinLnBrk="0" hangingPunct="0">
              <a:lnSpc>
                <a:spcPct val="80000"/>
              </a:lnSpc>
              <a:spcBef>
                <a:spcPct val="30000"/>
              </a:spcBef>
              <a:spcAft>
                <a:spcPct val="0"/>
              </a:spcAft>
              <a:buClrTx/>
              <a:buSzTx/>
              <a:buFontTx/>
              <a:buNone/>
              <a:tabLst/>
              <a:defRPr/>
            </a:pPr>
            <a:r>
              <a:rPr lang="en-US" sz="1000" baseline="0" dirty="0" smtClean="0"/>
              <a:t>For Tf2, we use days as a time unit, but for IE we use minutes due to the ephemeral nature of its face-to-face interactions.</a:t>
            </a:r>
          </a:p>
          <a:p>
            <a:pPr marL="0" marR="0" indent="0" algn="l" defTabSz="914400" rtl="0" eaLnBrk="0" fontAlgn="base" latinLnBrk="0" hangingPunct="0">
              <a:lnSpc>
                <a:spcPct val="80000"/>
              </a:lnSpc>
              <a:spcBef>
                <a:spcPct val="30000"/>
              </a:spcBef>
              <a:spcAft>
                <a:spcPct val="0"/>
              </a:spcAft>
              <a:buClrTx/>
              <a:buSzTx/>
              <a:buFontTx/>
              <a:buNone/>
              <a:tabLst/>
              <a:defRPr/>
            </a:pPr>
            <a:r>
              <a:rPr lang="en-US" sz="1000" baseline="0" dirty="0" smtClean="0"/>
              <a:t>More than 40% of weak indirect ties formed direct links over 60 days.</a:t>
            </a:r>
          </a:p>
          <a:p>
            <a:pPr>
              <a:lnSpc>
                <a:spcPct val="80000"/>
              </a:lnSpc>
            </a:pPr>
            <a:endParaRPr lang="en-US" sz="10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E5F22E50-0ED8-9748-9259-A99753D5CDF8}" type="slidenum">
              <a:rPr lang="en-US" sz="1200">
                <a:latin typeface="Arial" charset="0"/>
              </a:rPr>
              <a:pPr/>
              <a:t>16</a:t>
            </a:fld>
            <a:endParaRPr lang="en-US" sz="1200">
              <a:latin typeface="Arial" charset="0"/>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Our aforementioned</a:t>
            </a:r>
            <a:r>
              <a:rPr lang="en-US" baseline="0" dirty="0" smtClean="0"/>
              <a:t> discussions show that indirect ties affect the process of network dynamics. Now we go a step further and discuss whether indirect ties can predict information diffusion paths.</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ChangeArrowheads="1" noTextEdit="1"/>
          </p:cNvSpPr>
          <p:nvPr>
            <p:ph type="sldImg"/>
          </p:nvPr>
        </p:nvSpPr>
        <p:spPr>
          <a:ln/>
        </p:spPr>
      </p:sp>
      <p:sp>
        <p:nvSpPr>
          <p:cNvPr id="276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1" indent="0" algn="l" defTabSz="914400" rtl="0" eaLnBrk="0" fontAlgn="base" latinLnBrk="0" hangingPunct="0">
              <a:lnSpc>
                <a:spcPct val="80000"/>
              </a:lnSpc>
              <a:spcBef>
                <a:spcPct val="30000"/>
              </a:spcBef>
              <a:spcAft>
                <a:spcPct val="0"/>
              </a:spcAft>
              <a:buClrTx/>
              <a:buSzTx/>
              <a:buFontTx/>
              <a:buNone/>
              <a:tabLst/>
              <a:defRPr/>
            </a:pPr>
            <a:r>
              <a:rPr lang="en-US" sz="2000" kern="1200" dirty="0" smtClean="0">
                <a:solidFill>
                  <a:srgbClr val="000000"/>
                </a:solidFill>
                <a:latin typeface="Calibri"/>
                <a:cs typeface="Calibri"/>
              </a:rPr>
              <a:t>For this</a:t>
            </a:r>
            <a:r>
              <a:rPr lang="en-US" sz="2000" kern="1200" baseline="0" dirty="0" smtClean="0">
                <a:solidFill>
                  <a:srgbClr val="000000"/>
                </a:solidFill>
                <a:latin typeface="Calibri"/>
                <a:cs typeface="Calibri"/>
              </a:rPr>
              <a:t> problem, g</a:t>
            </a:r>
            <a:r>
              <a:rPr lang="en-US" sz="2000" kern="1200" dirty="0" smtClean="0">
                <a:solidFill>
                  <a:srgbClr val="000000"/>
                </a:solidFill>
                <a:latin typeface="Calibri"/>
                <a:cs typeface="Calibri"/>
              </a:rPr>
              <a:t>iven that a user received a piece of information at time step t, </a:t>
            </a:r>
            <a:r>
              <a:rPr lang="en-US" sz="2000" kern="1200" baseline="0" dirty="0" smtClean="0">
                <a:solidFill>
                  <a:srgbClr val="000000"/>
                </a:solidFill>
                <a:latin typeface="Calibri"/>
                <a:cs typeface="Calibri"/>
              </a:rPr>
              <a:t>traditional studies predict </a:t>
            </a:r>
            <a:r>
              <a:rPr lang="en-US" sz="2000" kern="1200" dirty="0" smtClean="0">
                <a:solidFill>
                  <a:srgbClr val="000000"/>
                </a:solidFill>
                <a:latin typeface="Calibri"/>
                <a:cs typeface="Calibri"/>
              </a:rPr>
              <a:t>which other users will</a:t>
            </a:r>
            <a:r>
              <a:rPr lang="en-US" sz="2000" kern="1200" baseline="0" dirty="0" smtClean="0">
                <a:solidFill>
                  <a:srgbClr val="000000"/>
                </a:solidFill>
                <a:latin typeface="Calibri"/>
                <a:cs typeface="Calibri"/>
              </a:rPr>
              <a:t> receive this information at t+1. Here, we propose a question that can we skip some time steps and directly predict who will receive the information at t+2 or t+3?</a:t>
            </a:r>
          </a:p>
          <a:p>
            <a:pPr marL="0" marR="0" lvl="1" indent="0" algn="l" defTabSz="914400" rtl="0" eaLnBrk="0" fontAlgn="base" latinLnBrk="0" hangingPunct="0">
              <a:lnSpc>
                <a:spcPct val="80000"/>
              </a:lnSpc>
              <a:spcBef>
                <a:spcPct val="30000"/>
              </a:spcBef>
              <a:spcAft>
                <a:spcPct val="0"/>
              </a:spcAft>
              <a:buClrTx/>
              <a:buSzTx/>
              <a:buFontTx/>
              <a:buNone/>
              <a:tabLst/>
              <a:defRPr/>
            </a:pPr>
            <a:r>
              <a:rPr lang="en-US" sz="2000" kern="1200" dirty="0" smtClean="0">
                <a:solidFill>
                  <a:schemeClr val="tx1"/>
                </a:solidFill>
                <a:effectLst/>
                <a:latin typeface="Arial" charset="0"/>
                <a:ea typeface="ＭＳ Ｐゴシック" charset="0"/>
                <a:cs typeface="ＭＳ Ｐゴシック" charset="0"/>
              </a:rPr>
              <a:t>Predictions over such longer intervals could help online</a:t>
            </a:r>
            <a:r>
              <a:rPr lang="en-US" sz="2000" kern="1200" baseline="0" dirty="0" smtClean="0">
                <a:solidFill>
                  <a:schemeClr val="tx1"/>
                </a:solidFill>
                <a:effectLst/>
                <a:latin typeface="Arial" charset="0"/>
                <a:ea typeface="ＭＳ Ｐゴシック" charset="0"/>
                <a:cs typeface="ＭＳ Ｐゴシック" charset="0"/>
              </a:rPr>
              <a:t> social network</a:t>
            </a:r>
            <a:r>
              <a:rPr lang="en-US" sz="2000" kern="1200" dirty="0" smtClean="0">
                <a:solidFill>
                  <a:schemeClr val="tx1"/>
                </a:solidFill>
                <a:effectLst/>
                <a:latin typeface="Arial" charset="0"/>
                <a:ea typeface="ＭＳ Ｐゴシック" charset="0"/>
                <a:cs typeface="ＭＳ Ｐゴシック" charset="0"/>
              </a:rPr>
              <a:t> providers (Twitter) customize strategies for preventing or accelerating information spreading.</a:t>
            </a:r>
          </a:p>
          <a:p>
            <a:pPr marL="0" marR="0" lvl="1" indent="0" algn="l" defTabSz="914400" rtl="0" eaLnBrk="0" fontAlgn="base" latinLnBrk="0" hangingPunct="0">
              <a:lnSpc>
                <a:spcPct val="80000"/>
              </a:lnSpc>
              <a:spcBef>
                <a:spcPct val="30000"/>
              </a:spcBef>
              <a:spcAft>
                <a:spcPct val="0"/>
              </a:spcAft>
              <a:buClrTx/>
              <a:buSzTx/>
              <a:buFontTx/>
              <a:buNone/>
              <a:tabLst/>
              <a:defRPr/>
            </a:pPr>
            <a:endParaRPr lang="en-US" sz="9600" kern="1200" dirty="0" smtClean="0">
              <a:solidFill>
                <a:schemeClr val="tx1"/>
              </a:solidFill>
              <a:effectLst/>
              <a:latin typeface="Arial" charset="0"/>
              <a:ea typeface="ＭＳ Ｐゴシック" charset="0"/>
              <a:cs typeface="ＭＳ Ｐゴシック" charset="0"/>
            </a:endParaRPr>
          </a:p>
          <a:p>
            <a:pPr marL="0" marR="0" lvl="1" indent="0" algn="l" defTabSz="914400" rtl="0" eaLnBrk="0" fontAlgn="base" latinLnBrk="0" hangingPunct="0">
              <a:lnSpc>
                <a:spcPct val="80000"/>
              </a:lnSpc>
              <a:spcBef>
                <a:spcPct val="30000"/>
              </a:spcBef>
              <a:spcAft>
                <a:spcPct val="0"/>
              </a:spcAft>
              <a:buClrTx/>
              <a:buSzTx/>
              <a:buFontTx/>
              <a:buNone/>
              <a:tabLst/>
              <a:defRPr/>
            </a:pPr>
            <a:endParaRPr lang="en-US" sz="9600" kern="1200" dirty="0" smtClean="0">
              <a:solidFill>
                <a:schemeClr val="tx1"/>
              </a:solidFill>
              <a:effectLst/>
              <a:latin typeface="Arial" charset="0"/>
              <a:ea typeface="ＭＳ Ｐゴシック" charset="0"/>
              <a:cs typeface="ＭＳ Ｐゴシック" charset="0"/>
            </a:endParaRPr>
          </a:p>
          <a:p>
            <a:pPr marL="0" marR="0" lvl="1" indent="0" algn="l" defTabSz="914400" rtl="0" eaLnBrk="0" fontAlgn="base" latinLnBrk="0" hangingPunct="0">
              <a:lnSpc>
                <a:spcPct val="80000"/>
              </a:lnSpc>
              <a:spcBef>
                <a:spcPct val="30000"/>
              </a:spcBef>
              <a:spcAft>
                <a:spcPct val="0"/>
              </a:spcAft>
              <a:buClrTx/>
              <a:buSzTx/>
              <a:buFontTx/>
              <a:buNone/>
              <a:tabLst/>
              <a:defRPr/>
            </a:pPr>
            <a:endParaRPr lang="en-US" sz="9600" kern="1200" dirty="0" smtClean="0">
              <a:solidFill>
                <a:schemeClr val="tx1"/>
              </a:solidFill>
              <a:effectLst/>
              <a:latin typeface="Arial" charset="0"/>
              <a:ea typeface="ＭＳ Ｐゴシック" charset="0"/>
              <a:cs typeface="ＭＳ Ｐゴシック" charset="0"/>
            </a:endParaRPr>
          </a:p>
          <a:p>
            <a:pPr marL="0" marR="0" lvl="1" indent="0" algn="l" defTabSz="914400" rtl="0" eaLnBrk="0" fontAlgn="base" latinLnBrk="0" hangingPunct="0">
              <a:lnSpc>
                <a:spcPct val="80000"/>
              </a:lnSpc>
              <a:spcBef>
                <a:spcPct val="30000"/>
              </a:spcBef>
              <a:spcAft>
                <a:spcPct val="0"/>
              </a:spcAft>
              <a:buClrTx/>
              <a:buSzTx/>
              <a:buFontTx/>
              <a:buNone/>
              <a:tabLst/>
              <a:defRPr/>
            </a:pPr>
            <a:endParaRPr lang="en-US" sz="9600" kern="1200" dirty="0" smtClean="0">
              <a:solidFill>
                <a:schemeClr val="tx1"/>
              </a:solidFill>
              <a:effectLst/>
              <a:latin typeface="Arial" charset="0"/>
              <a:ea typeface="ＭＳ Ｐゴシック" charset="0"/>
              <a:cs typeface="ＭＳ Ｐゴシック" charset="0"/>
            </a:endParaRPr>
          </a:p>
          <a:p>
            <a:pPr marL="0" marR="0" lvl="1" indent="0" algn="l" defTabSz="914400" rtl="0" eaLnBrk="0" fontAlgn="base" latinLnBrk="0" hangingPunct="0">
              <a:lnSpc>
                <a:spcPct val="80000"/>
              </a:lnSpc>
              <a:spcBef>
                <a:spcPct val="30000"/>
              </a:spcBef>
              <a:spcAft>
                <a:spcPct val="0"/>
              </a:spcAft>
              <a:buClrTx/>
              <a:buSzTx/>
              <a:buFontTx/>
              <a:buNone/>
              <a:tabLst/>
              <a:defRPr/>
            </a:pPr>
            <a:r>
              <a:rPr lang="en-US" sz="9600" kern="1200" dirty="0" smtClean="0">
                <a:solidFill>
                  <a:schemeClr val="tx1"/>
                </a:solidFill>
                <a:effectLst/>
                <a:latin typeface="Arial" charset="0"/>
                <a:ea typeface="ＭＳ Ｐゴシック" charset="0"/>
                <a:cs typeface="ＭＳ Ｐゴシック" charset="0"/>
              </a:rPr>
              <a:t>Optional:</a:t>
            </a:r>
          </a:p>
          <a:p>
            <a:pPr marL="0" marR="0" lvl="1" indent="0" algn="l" defTabSz="914400" rtl="0" eaLnBrk="0" fontAlgn="base" latinLnBrk="0" hangingPunct="0">
              <a:lnSpc>
                <a:spcPct val="80000"/>
              </a:lnSpc>
              <a:spcBef>
                <a:spcPct val="30000"/>
              </a:spcBef>
              <a:spcAft>
                <a:spcPct val="0"/>
              </a:spcAft>
              <a:buClrTx/>
              <a:buSzTx/>
              <a:buFontTx/>
              <a:buNone/>
              <a:tabLst/>
              <a:defRPr/>
            </a:pPr>
            <a:r>
              <a:rPr lang="en-US" sz="9600" dirty="0" smtClean="0"/>
              <a:t>(Some studies show that</a:t>
            </a:r>
            <a:r>
              <a:rPr lang="en-US" sz="9600" baseline="0" dirty="0" smtClean="0"/>
              <a:t> the evolution of a network is affected by the diffusion of information in the network and vice versa.)</a:t>
            </a:r>
            <a:endParaRPr lang="en-US" sz="9600" kern="1200" dirty="0" smtClean="0">
              <a:solidFill>
                <a:schemeClr val="tx1"/>
              </a:solidFill>
              <a:effectLst/>
              <a:latin typeface="Arial" charset="0"/>
              <a:ea typeface="ＭＳ Ｐゴシック" charset="0"/>
              <a:cs typeface="ＭＳ Ｐゴシック" charset="0"/>
            </a:endParaRPr>
          </a:p>
          <a:p>
            <a:pPr marL="0" marR="0" lvl="1" indent="0" algn="l" defTabSz="914400" rtl="0" eaLnBrk="0" fontAlgn="base" latinLnBrk="0" hangingPunct="0">
              <a:lnSpc>
                <a:spcPct val="80000"/>
              </a:lnSpc>
              <a:spcBef>
                <a:spcPct val="30000"/>
              </a:spcBef>
              <a:spcAft>
                <a:spcPct val="0"/>
              </a:spcAft>
              <a:buClrTx/>
              <a:buSzTx/>
              <a:buFontTx/>
              <a:buNone/>
              <a:tabLst/>
              <a:defRPr/>
            </a:pPr>
            <a:r>
              <a:rPr lang="en-US" sz="9600" kern="1200" dirty="0" smtClean="0">
                <a:solidFill>
                  <a:schemeClr val="tx1"/>
                </a:solidFill>
                <a:effectLst/>
                <a:latin typeface="Arial" charset="0"/>
                <a:ea typeface="ＭＳ Ｐゴシック" charset="0"/>
                <a:cs typeface="ＭＳ Ｐゴシック" charset="0"/>
              </a:rPr>
              <a:t> For example, to contain rumors, OSN providers (Twitter) could block related messages sent to the susceptible users several time steps before the rumor arrives, or disseminate official anti-rumor messages in advance. </a:t>
            </a:r>
            <a:endParaRPr lang="en-US" sz="1000" dirty="0" smtClean="0"/>
          </a:p>
          <a:p>
            <a:pPr>
              <a:lnSpc>
                <a:spcPct val="80000"/>
              </a:lnSpc>
            </a:pPr>
            <a:r>
              <a:rPr lang="en-US" sz="9600" kern="1200" dirty="0" smtClean="0">
                <a:solidFill>
                  <a:srgbClr val="000000"/>
                </a:solidFill>
                <a:latin typeface="Calibri"/>
                <a:cs typeface="Calibri"/>
              </a:rPr>
              <a:t>Many step-wise diffusion processes were examined in the past, </a:t>
            </a:r>
            <a:endParaRPr lang="en-US" sz="10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ChangeArrowheads="1" noTextEdit="1"/>
          </p:cNvSpPr>
          <p:nvPr>
            <p:ph type="sldImg"/>
          </p:nvPr>
        </p:nvSpPr>
        <p:spPr>
          <a:ln/>
        </p:spPr>
      </p:sp>
      <p:sp>
        <p:nvSpPr>
          <p:cNvPr id="276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sz="2000" dirty="0" smtClean="0"/>
              <a:t>Here are our experimental steps. There</a:t>
            </a:r>
            <a:r>
              <a:rPr lang="en-US" sz="2000" baseline="0" dirty="0" smtClean="0"/>
              <a:t> are mainly three steps.</a:t>
            </a:r>
          </a:p>
          <a:p>
            <a:pPr>
              <a:lnSpc>
                <a:spcPct val="80000"/>
              </a:lnSpc>
            </a:pPr>
            <a:r>
              <a:rPr lang="en-US" sz="2000" baseline="0" dirty="0" smtClean="0"/>
              <a:t>First, we use the linear threshold model to simulate diffusion processes as ground truth. In the LT model, nodes are in two states: active or inactive. Active means nodes receive information while inactive means nodes abandon information.</a:t>
            </a:r>
          </a:p>
          <a:p>
            <a:pPr>
              <a:lnSpc>
                <a:spcPct val="80000"/>
              </a:lnSpc>
            </a:pPr>
            <a:r>
              <a:rPr lang="en-US" sz="2000" baseline="0" dirty="0" smtClean="0"/>
              <a:t>Each node chooses a threshold that is randomly generated from the interval [0,1]. If a node’s total weight of its active neighbors is larger than this threshold, the node will be in the active state. </a:t>
            </a:r>
          </a:p>
          <a:p>
            <a:pPr>
              <a:lnSpc>
                <a:spcPct val="80000"/>
              </a:lnSpc>
            </a:pPr>
            <a:r>
              <a:rPr lang="en-US" sz="2000" baseline="0" dirty="0" smtClean="0"/>
              <a:t>However, because of the edge weight distribution in our tested datasets, if we directly applying this threshold, it’s hard to observe the happening of diffusions here.</a:t>
            </a:r>
          </a:p>
          <a:p>
            <a:pPr>
              <a:lnSpc>
                <a:spcPct val="80000"/>
              </a:lnSpc>
            </a:pPr>
            <a:r>
              <a:rPr lang="en-US" sz="2000" baseline="0" dirty="0" smtClean="0"/>
              <a:t>So, we scale the threshold value by dividing it with a parameter w to control the diffusion process from almost no diffusion to fully dissemination.</a:t>
            </a:r>
          </a:p>
          <a:p>
            <a:pPr>
              <a:lnSpc>
                <a:spcPct val="80000"/>
              </a:lnSpc>
            </a:pPr>
            <a:r>
              <a:rPr lang="en-US" sz="2000" baseline="0" dirty="0" smtClean="0"/>
              <a:t>This w is empirically selected based on the range of edge weight in each of our tested dataset.</a:t>
            </a:r>
          </a:p>
          <a:p>
            <a:pPr>
              <a:lnSpc>
                <a:spcPct val="80000"/>
              </a:lnSpc>
            </a:pPr>
            <a:r>
              <a:rPr lang="en-US" sz="2000" baseline="0" dirty="0" smtClean="0"/>
              <a:t>For example, w is in the range of 1 to 10 in the CA-I network. </a:t>
            </a:r>
          </a:p>
          <a:p>
            <a:pPr>
              <a:lnSpc>
                <a:spcPct val="80000"/>
              </a:lnSpc>
            </a:pPr>
            <a:endParaRPr lang="en-US" sz="1000" baseline="0" dirty="0" smtClean="0"/>
          </a:p>
          <a:p>
            <a:pPr>
              <a:lnSpc>
                <a:spcPct val="80000"/>
              </a:lnSpc>
            </a:pPr>
            <a:endParaRPr lang="en-US" sz="1000" baseline="0" dirty="0" smtClean="0"/>
          </a:p>
          <a:p>
            <a:pPr>
              <a:lnSpc>
                <a:spcPct val="80000"/>
              </a:lnSpc>
            </a:pPr>
            <a:r>
              <a:rPr lang="en-US" sz="1000" baseline="0" dirty="0" smtClean="0"/>
              <a:t>Scaling the value.</a:t>
            </a:r>
          </a:p>
          <a:p>
            <a:pPr>
              <a:lnSpc>
                <a:spcPct val="80000"/>
              </a:lnSpc>
            </a:pPr>
            <a:endParaRPr lang="en-US" sz="1000" baseline="0" dirty="0" smtClean="0"/>
          </a:p>
          <a:p>
            <a:pPr>
              <a:lnSpc>
                <a:spcPct val="80000"/>
              </a:lnSpc>
            </a:pPr>
            <a:endParaRPr lang="en-US" sz="1000" baseline="0" dirty="0" smtClean="0"/>
          </a:p>
          <a:p>
            <a:pPr>
              <a:lnSpc>
                <a:spcPct val="80000"/>
              </a:lnSpc>
            </a:pPr>
            <a:endParaRPr lang="en-US" sz="1000" baseline="0" dirty="0" smtClean="0"/>
          </a:p>
          <a:p>
            <a:pPr>
              <a:lnSpc>
                <a:spcPct val="80000"/>
              </a:lnSpc>
            </a:pPr>
            <a:endParaRPr lang="en-US" sz="1000" baseline="0" dirty="0" smtClean="0"/>
          </a:p>
          <a:p>
            <a:pPr>
              <a:lnSpc>
                <a:spcPct val="80000"/>
              </a:lnSpc>
            </a:pPr>
            <a:r>
              <a:rPr lang="en-US" sz="1000" baseline="0" dirty="0" smtClean="0"/>
              <a:t>Second, we use indirect ties to predict diffusion paths. We calculate the strength of indirect tie values between randomly chosen seeds and their 2- or 3-hop neighbors by using the three metrics, then we convert the values to a social rank.</a:t>
            </a:r>
          </a:p>
          <a:p>
            <a:pPr>
              <a:lnSpc>
                <a:spcPct val="80000"/>
              </a:lnSpc>
            </a:pPr>
            <a:r>
              <a:rPr lang="en-US" sz="1000" baseline="0" dirty="0" smtClean="0"/>
              <a:t>Each user has a rank list for its indirectly connected neighbors.</a:t>
            </a:r>
          </a:p>
          <a:p>
            <a:pPr>
              <a:lnSpc>
                <a:spcPct val="80000"/>
              </a:lnSpc>
            </a:pPr>
            <a:r>
              <a:rPr lang="en-US" sz="1000" baseline="0" dirty="0" smtClean="0"/>
              <a:t>After that, we need a cut-off threshold to select each node’s </a:t>
            </a:r>
            <a:r>
              <a:rPr lang="en-US" sz="1000" baseline="0" dirty="0" err="1" smtClean="0"/>
              <a:t>topN</a:t>
            </a:r>
            <a:r>
              <a:rPr lang="en-US" sz="1000" baseline="0" dirty="0" smtClean="0"/>
              <a:t> indirectly connected neighbors as the predicted nodes that received the information at time step 2 or 3.</a:t>
            </a:r>
          </a:p>
          <a:p>
            <a:pPr>
              <a:lnSpc>
                <a:spcPct val="80000"/>
              </a:lnSpc>
            </a:pPr>
            <a:endParaRPr lang="en-US" sz="1000" baseline="0" dirty="0" smtClean="0"/>
          </a:p>
          <a:p>
            <a:pPr>
              <a:lnSpc>
                <a:spcPct val="80000"/>
              </a:lnSpc>
            </a:pPr>
            <a:r>
              <a:rPr lang="en-US" sz="1000" baseline="0" dirty="0" smtClean="0"/>
              <a:t>Finally, we compare the indirect ties’ prediction results with the simulated diffusion process to evaluate the prediction performance. </a:t>
            </a:r>
          </a:p>
          <a:p>
            <a:pPr>
              <a:lnSpc>
                <a:spcPct val="80000"/>
              </a:lnSpc>
            </a:pPr>
            <a:endParaRPr lang="en-US" sz="1000" baseline="0" dirty="0" smtClean="0"/>
          </a:p>
          <a:p>
            <a:pPr>
              <a:lnSpc>
                <a:spcPct val="80000"/>
              </a:lnSpc>
            </a:pPr>
            <a:endParaRPr lang="en-US" sz="1000" baseline="0" dirty="0" smtClean="0"/>
          </a:p>
          <a:p>
            <a:pPr>
              <a:lnSpc>
                <a:spcPct val="80000"/>
              </a:lnSpc>
            </a:pPr>
            <a:endParaRPr lang="en-US" sz="1000" baseline="0" dirty="0" smtClean="0"/>
          </a:p>
          <a:p>
            <a:pPr>
              <a:lnSpc>
                <a:spcPct val="80000"/>
              </a:lnSpc>
            </a:pPr>
            <a:endParaRPr lang="en-US" sz="1000" baseline="0" dirty="0" smtClean="0"/>
          </a:p>
          <a:p>
            <a:pPr>
              <a:lnSpc>
                <a:spcPct val="80000"/>
              </a:lnSpc>
            </a:pPr>
            <a:endParaRPr lang="en-US" sz="1000" baseline="0" dirty="0" smtClean="0"/>
          </a:p>
          <a:p>
            <a:pPr>
              <a:lnSpc>
                <a:spcPct val="80000"/>
              </a:lnSpc>
            </a:pPr>
            <a:endParaRPr lang="en-US" sz="1000" baseline="0" dirty="0" smtClean="0"/>
          </a:p>
          <a:p>
            <a:pPr>
              <a:lnSpc>
                <a:spcPct val="80000"/>
              </a:lnSpc>
            </a:pPr>
            <a:endParaRPr lang="en-US" sz="1000" baseline="0" dirty="0" smtClean="0"/>
          </a:p>
          <a:p>
            <a:pPr marL="0" marR="0" indent="0" algn="l" defTabSz="914400" rtl="0" eaLnBrk="0" fontAlgn="base" latinLnBrk="0" hangingPunct="0">
              <a:lnSpc>
                <a:spcPct val="80000"/>
              </a:lnSpc>
              <a:spcBef>
                <a:spcPct val="30000"/>
              </a:spcBef>
              <a:spcAft>
                <a:spcPct val="0"/>
              </a:spcAft>
              <a:buClrTx/>
              <a:buSzTx/>
              <a:buFontTx/>
              <a:buNone/>
              <a:tabLst/>
              <a:defRPr/>
            </a:pPr>
            <a:r>
              <a:rPr lang="en-US" sz="1000" baseline="0" dirty="0" smtClean="0"/>
              <a:t>directly applying this threshold in our tested datasets (two co-authorship networks and one online gaming network) makes it hard to observe gradually changing diffusion processes.</a:t>
            </a:r>
          </a:p>
          <a:p>
            <a:pPr>
              <a:lnSpc>
                <a:spcPct val="80000"/>
              </a:lnSpc>
            </a:pPr>
            <a:endParaRPr lang="en-US" sz="1000" baseline="0" dirty="0" smtClean="0"/>
          </a:p>
          <a:p>
            <a:pPr marL="0" marR="0" indent="0" algn="l" defTabSz="914400" rtl="0" eaLnBrk="0" fontAlgn="base" latinLnBrk="0" hangingPunct="0">
              <a:lnSpc>
                <a:spcPct val="80000"/>
              </a:lnSpc>
              <a:spcBef>
                <a:spcPct val="30000"/>
              </a:spcBef>
              <a:spcAft>
                <a:spcPct val="0"/>
              </a:spcAft>
              <a:buClrTx/>
              <a:buSzTx/>
              <a:buFontTx/>
              <a:buNone/>
              <a:tabLst/>
              <a:defRPr/>
            </a:pPr>
            <a:r>
              <a:rPr lang="en-US" sz="1000" baseline="0" dirty="0" smtClean="0"/>
              <a:t>A node’s tendency to become active increases as more of its neighbors become active.</a:t>
            </a:r>
          </a:p>
          <a:p>
            <a:pPr>
              <a:lnSpc>
                <a:spcPct val="80000"/>
              </a:lnSpc>
            </a:pPr>
            <a:endParaRPr lang="en-US" sz="1000" baseline="0"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ChangeArrowheads="1" noTextEdit="1"/>
          </p:cNvSpPr>
          <p:nvPr>
            <p:ph type="sldImg"/>
          </p:nvPr>
        </p:nvSpPr>
        <p:spPr>
          <a:ln/>
        </p:spPr>
      </p:sp>
      <p:sp>
        <p:nvSpPr>
          <p:cNvPr id="276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altLang="zh-CN" sz="2000" baseline="0" dirty="0" smtClean="0"/>
              <a:t>This is the 2-hop paths prediction evaluation.</a:t>
            </a:r>
          </a:p>
          <a:p>
            <a:pPr>
              <a:lnSpc>
                <a:spcPct val="80000"/>
              </a:lnSpc>
            </a:pPr>
            <a:r>
              <a:rPr lang="en-US" altLang="zh-CN" sz="2000" baseline="0" dirty="0" smtClean="0"/>
              <a:t>We evaluate the prediction results by </a:t>
            </a:r>
            <a:r>
              <a:rPr lang="en-US" sz="2000" baseline="0" dirty="0" smtClean="0"/>
              <a:t>accuracy, sensitivity and specificity.</a:t>
            </a:r>
            <a:endParaRPr lang="en-US" altLang="zh-CN" sz="2000" baseline="0" dirty="0" smtClean="0"/>
          </a:p>
          <a:p>
            <a:pPr>
              <a:lnSpc>
                <a:spcPct val="80000"/>
              </a:lnSpc>
            </a:pPr>
            <a:r>
              <a:rPr lang="en-US" altLang="zh-CN" sz="2000" baseline="0" dirty="0" smtClean="0"/>
              <a:t>At the same time, we compare the three indirect tie metrics’ prediction results with a baseline method, </a:t>
            </a:r>
            <a:r>
              <a:rPr lang="en-US" sz="2000" baseline="0" dirty="0" smtClean="0"/>
              <a:t>which randomly selects a node’s 2-hop neighbors to accept the information.</a:t>
            </a:r>
          </a:p>
          <a:p>
            <a:pPr>
              <a:lnSpc>
                <a:spcPct val="80000"/>
              </a:lnSpc>
            </a:pPr>
            <a:r>
              <a:rPr lang="en-US" sz="2000" baseline="0" dirty="0" smtClean="0"/>
              <a:t>and the x-axis shows the different values of diffusion parameter w.</a:t>
            </a:r>
          </a:p>
          <a:p>
            <a:pPr>
              <a:lnSpc>
                <a:spcPct val="80000"/>
              </a:lnSpc>
            </a:pPr>
            <a:r>
              <a:rPr lang="en-US" sz="2000" baseline="0" dirty="0" smtClean="0"/>
              <a:t>In the figure, the green line is the prediction results of the baseline. The other three lines are the results of indirect tie metrics. </a:t>
            </a:r>
          </a:p>
          <a:p>
            <a:pPr>
              <a:lnSpc>
                <a:spcPct val="80000"/>
              </a:lnSpc>
            </a:pPr>
            <a:r>
              <a:rPr lang="en-US" sz="2000" baseline="0" dirty="0" smtClean="0"/>
              <a:t>Overall the accuracies of indirect ties are higher than the baseline’s for different values of the diffusion parameter.</a:t>
            </a:r>
          </a:p>
          <a:p>
            <a:pPr>
              <a:lnSpc>
                <a:spcPct val="80000"/>
              </a:lnSpc>
            </a:pPr>
            <a:endParaRPr lang="en-US" sz="1000" baseline="0" dirty="0" smtClean="0"/>
          </a:p>
          <a:p>
            <a:pPr>
              <a:lnSpc>
                <a:spcPct val="80000"/>
              </a:lnSpc>
            </a:pPr>
            <a:endParaRPr lang="en-US" sz="1000" baseline="0" dirty="0" smtClean="0"/>
          </a:p>
          <a:p>
            <a:pPr>
              <a:lnSpc>
                <a:spcPct val="80000"/>
              </a:lnSpc>
            </a:pPr>
            <a:endParaRPr lang="en-US" sz="1000" baseline="0" dirty="0" smtClean="0"/>
          </a:p>
          <a:p>
            <a:pPr>
              <a:lnSpc>
                <a:spcPct val="80000"/>
              </a:lnSpc>
            </a:pPr>
            <a:endParaRPr lang="en-US" sz="1000" baseline="0" dirty="0" smtClean="0"/>
          </a:p>
          <a:p>
            <a:pPr marL="0" marR="0" indent="0" algn="l" defTabSz="914400" rtl="0" eaLnBrk="0" fontAlgn="base" latinLnBrk="0" hangingPunct="0">
              <a:lnSpc>
                <a:spcPct val="80000"/>
              </a:lnSpc>
              <a:spcBef>
                <a:spcPct val="30000"/>
              </a:spcBef>
              <a:spcAft>
                <a:spcPct val="0"/>
              </a:spcAft>
              <a:buClrTx/>
              <a:buSzTx/>
              <a:buFontTx/>
              <a:buNone/>
              <a:tabLst/>
              <a:defRPr/>
            </a:pPr>
            <a:r>
              <a:rPr lang="en-US" sz="1000" baseline="0" dirty="0" smtClean="0"/>
              <a:t>We compare the prediction results with the ground truth obtained from our simulation to verify the effectiveness of indirect ties in predicting diffusion paths.</a:t>
            </a:r>
          </a:p>
          <a:p>
            <a:pPr>
              <a:lnSpc>
                <a:spcPct val="80000"/>
              </a:lnSpc>
            </a:pPr>
            <a:r>
              <a:rPr lang="en-US" altLang="zh-CN" sz="1000" dirty="0" smtClean="0"/>
              <a:t>Here are the evaluation results.</a:t>
            </a:r>
          </a:p>
          <a:p>
            <a:pPr>
              <a:lnSpc>
                <a:spcPct val="80000"/>
              </a:lnSpc>
            </a:pPr>
            <a:r>
              <a:rPr lang="en-US" altLang="zh-CN" sz="1000" dirty="0" smtClean="0"/>
              <a:t>In our experiments, we use two co-author</a:t>
            </a:r>
            <a:r>
              <a:rPr lang="en-US" altLang="zh-CN" sz="1000" baseline="0" dirty="0" smtClean="0"/>
              <a:t>ship networks and one online game social networks.</a:t>
            </a:r>
          </a:p>
          <a:p>
            <a:pPr>
              <a:lnSpc>
                <a:spcPct val="80000"/>
              </a:lnSpc>
            </a:pPr>
            <a:r>
              <a:rPr lang="en-US" sz="1000" baseline="0" dirty="0" smtClean="0"/>
              <a:t>We use accuracy, sensitivity and specificity to evaluate the prediction performance, </a:t>
            </a:r>
            <a:endParaRPr lang="en-US" sz="10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E5F22E50-0ED8-9748-9259-A99753D5CDF8}" type="slidenum">
              <a:rPr lang="en-US" sz="1200">
                <a:latin typeface="Arial" charset="0"/>
              </a:rPr>
              <a:pPr/>
              <a:t>2</a:t>
            </a:fld>
            <a:endParaRPr lang="en-US" sz="1200">
              <a:latin typeface="Arial" charset="0"/>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2000" dirty="0" smtClean="0"/>
              <a:t>Network</a:t>
            </a:r>
            <a:r>
              <a:rPr lang="en-US" sz="2000" baseline="0" dirty="0" smtClean="0"/>
              <a:t> dynamics refers to the network topology changes over times. During these changes, nodes and edges may come and go.</a:t>
            </a:r>
          </a:p>
          <a:p>
            <a:pPr eaLnBrk="1" hangingPunct="1"/>
            <a:r>
              <a:rPr lang="en-US" sz="2000" baseline="0" dirty="0" smtClean="0"/>
              <a:t>To understand the dynamics of networks not only help us understand what is happening currently in the network but also to predict the next evolution and monitor the trends of the network.</a:t>
            </a:r>
          </a:p>
          <a:p>
            <a:pPr eaLnBrk="1" hangingPunct="1"/>
            <a:r>
              <a:rPr lang="en-US" sz="2000" baseline="0" dirty="0" smtClean="0"/>
              <a:t>In this work, our study differs from previous studies is that we focus on examining the indirect ties’ influence on network dynamics.</a:t>
            </a:r>
          </a:p>
          <a:p>
            <a:pPr eaLnBrk="1" hangingPunct="1"/>
            <a:endParaRPr lang="en-US" baseline="0" dirty="0" smtClean="0"/>
          </a:p>
          <a:p>
            <a:pPr eaLnBrk="1" hangingPunct="1"/>
            <a:endParaRPr lang="en-US" baseline="0" dirty="0" smtClean="0"/>
          </a:p>
          <a:p>
            <a:pPr eaLnBrk="1" hangingPunct="1"/>
            <a:endParaRPr lang="en-US" baseline="0" dirty="0" smtClean="0"/>
          </a:p>
          <a:p>
            <a:pPr eaLnBrk="1" hangingPunct="1"/>
            <a:r>
              <a:rPr lang="en-US" baseline="0" dirty="0" smtClean="0"/>
              <a:t>Optional:</a:t>
            </a:r>
          </a:p>
          <a:p>
            <a:pPr eaLnBrk="1" hangingPunct="1"/>
            <a:r>
              <a:rPr lang="en-US" baseline="0" dirty="0" smtClean="0"/>
              <a:t>Previously, many studies investigated the influence of direct ties on network dynamics while ignoring the influence of indirect ties because indirect ties are not easy to be observed and quantified.</a:t>
            </a:r>
          </a:p>
          <a:p>
            <a:pPr eaLnBrk="1" hangingPunct="1"/>
            <a:r>
              <a:rPr lang="en-US" baseline="0" dirty="0" smtClean="0"/>
              <a:t>This is why we conduct this study. </a:t>
            </a:r>
          </a:p>
          <a:p>
            <a:pPr eaLnBrk="1" hangingPunct="1"/>
            <a:endParaRPr lang="en-US" baseline="0" dirty="0" smtClean="0"/>
          </a:p>
          <a:p>
            <a:pPr eaLnBrk="1" hangingPunct="1"/>
            <a:endParaRPr lang="en-US" baseline="0" dirty="0" smtClean="0"/>
          </a:p>
          <a:p>
            <a:pPr eaLnBrk="1" hangingPunct="1"/>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ChangeArrowheads="1" noTextEdit="1"/>
          </p:cNvSpPr>
          <p:nvPr>
            <p:ph type="sldImg"/>
          </p:nvPr>
        </p:nvSpPr>
        <p:spPr>
          <a:ln/>
        </p:spPr>
      </p:sp>
      <p:sp>
        <p:nvSpPr>
          <p:cNvPr id="276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sz="2000" dirty="0" smtClean="0"/>
              <a:t>Similarly,</a:t>
            </a:r>
            <a:r>
              <a:rPr lang="en-US" sz="2000" baseline="0" dirty="0" smtClean="0"/>
              <a:t> this is the evaluation of 3-hop paths prediction. It is worth noting that only the SS metric can measure the strength of 3-hop indirect ties among all the tree metrics. So, we only compare the prediction performance of baseline with SS.</a:t>
            </a:r>
          </a:p>
          <a:p>
            <a:pPr>
              <a:lnSpc>
                <a:spcPct val="80000"/>
              </a:lnSpc>
            </a:pPr>
            <a:r>
              <a:rPr lang="en-US" sz="2000" baseline="0" dirty="0" smtClean="0"/>
              <a:t>The blue lines are SS’s prediction results. It outperforms the baseline.</a:t>
            </a:r>
            <a:endParaRPr lang="en-US" sz="2000" dirty="0" smtClean="0"/>
          </a:p>
          <a:p>
            <a:pPr>
              <a:lnSpc>
                <a:spcPct val="80000"/>
              </a:lnSpc>
            </a:pPr>
            <a:r>
              <a:rPr lang="en-US" sz="2000" dirty="0" smtClean="0"/>
              <a:t>Although,</a:t>
            </a:r>
            <a:r>
              <a:rPr lang="en-US" sz="2000" baseline="0" dirty="0" smtClean="0"/>
              <a:t> 3-hop predictions show decreased accuracy compared to 2-hop results, they remain above 0.64.</a:t>
            </a:r>
          </a:p>
          <a:p>
            <a:pPr>
              <a:lnSpc>
                <a:spcPct val="80000"/>
              </a:lnSpc>
            </a:pPr>
            <a:r>
              <a:rPr lang="en-US" sz="2000" baseline="0" dirty="0" smtClean="0"/>
              <a:t>From all 2- and 3-hop prediction results, we conclude that indirect ties can serve as a predictor for information diffusion paths.</a:t>
            </a:r>
          </a:p>
          <a:p>
            <a:pPr>
              <a:lnSpc>
                <a:spcPct val="80000"/>
              </a:lnSpc>
            </a:pPr>
            <a:endParaRPr lang="en-US" sz="1000" baseline="0" dirty="0" smtClean="0"/>
          </a:p>
          <a:p>
            <a:pPr>
              <a:lnSpc>
                <a:spcPct val="80000"/>
              </a:lnSpc>
            </a:pPr>
            <a:endParaRPr lang="en-US" sz="1000" baseline="0" dirty="0" smtClean="0"/>
          </a:p>
          <a:p>
            <a:pPr>
              <a:lnSpc>
                <a:spcPct val="80000"/>
              </a:lnSpc>
            </a:pPr>
            <a:endParaRPr lang="en-US" sz="1000" baseline="0" dirty="0" smtClean="0"/>
          </a:p>
          <a:p>
            <a:pPr>
              <a:lnSpc>
                <a:spcPct val="80000"/>
              </a:lnSpc>
            </a:pPr>
            <a:endParaRPr lang="en-US" sz="1000" baseline="0" dirty="0" smtClean="0"/>
          </a:p>
          <a:p>
            <a:pPr>
              <a:lnSpc>
                <a:spcPct val="80000"/>
              </a:lnSpc>
            </a:pPr>
            <a:r>
              <a:rPr lang="en-US" sz="1000" baseline="0" dirty="0" smtClean="0"/>
              <a:t>These three networks have very different network structure, yet the performance of indirect tie metrics are consistently higher than the baseline in all three networks and for different diffusion thresholds.</a:t>
            </a:r>
          </a:p>
          <a:p>
            <a:pPr>
              <a:lnSpc>
                <a:spcPct val="80000"/>
              </a:lnSpc>
            </a:pPr>
            <a:r>
              <a:rPr lang="en-US" sz="1000" baseline="0" dirty="0" smtClean="0"/>
              <a:t>From these results, we conclude that indirect ties can be used in the prediction of information diffusion.</a:t>
            </a:r>
            <a:endParaRPr lang="en-US" sz="10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a:ln/>
        </p:spPr>
      </p:sp>
      <p:sp>
        <p:nvSpPr>
          <p:cNvPr id="419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t>In this talk, we discuss the influence</a:t>
            </a:r>
            <a:r>
              <a:rPr lang="en-US" baseline="0" dirty="0" smtClean="0"/>
              <a:t> of indirect ties on network dynamics from three perspectives.</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D3B2DFFA-2782-A642-8423-27E3BB5074FA}" type="slidenum">
              <a:rPr lang="en-US" sz="1200">
                <a:latin typeface="Arial" charset="0"/>
              </a:rPr>
              <a:pPr/>
              <a:t>22</a:t>
            </a:fld>
            <a:endParaRPr lang="en-US" sz="1200">
              <a:latin typeface="Arial" charset="0"/>
            </a:endParaRPr>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ChangeArrowheads="1" noTextEdit="1"/>
          </p:cNvSpPr>
          <p:nvPr>
            <p:ph type="sldImg"/>
          </p:nvPr>
        </p:nvSpPr>
        <p:spPr>
          <a:ln/>
        </p:spPr>
      </p:sp>
      <p:sp>
        <p:nvSpPr>
          <p:cNvPr id="276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sz="1000" dirty="0"/>
              <a:t>Normalization: for a user we aggregate all the edge weights of his neighbors.</a:t>
            </a:r>
          </a:p>
          <a:p>
            <a:pPr>
              <a:lnSpc>
                <a:spcPct val="80000"/>
              </a:lnSpc>
            </a:pPr>
            <a:endParaRPr lang="en-US" sz="10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ChangeArrowheads="1" noTextEdit="1"/>
          </p:cNvSpPr>
          <p:nvPr>
            <p:ph type="sldImg"/>
          </p:nvPr>
        </p:nvSpPr>
        <p:spPr>
          <a:ln/>
        </p:spPr>
      </p:sp>
      <p:sp>
        <p:nvSpPr>
          <p:cNvPr id="276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altLang="zh-CN" sz="1000" dirty="0" smtClean="0"/>
              <a:t>We calculate the strength of indirect tie values between the</a:t>
            </a:r>
            <a:r>
              <a:rPr lang="en-US" altLang="zh-CN" sz="1000" baseline="0" dirty="0" smtClean="0"/>
              <a:t> randomly chosen seed and its 2 or 3-hop nodes, then convert the values to a social rank.</a:t>
            </a:r>
          </a:p>
          <a:p>
            <a:pPr>
              <a:lnSpc>
                <a:spcPct val="80000"/>
              </a:lnSpc>
            </a:pPr>
            <a:r>
              <a:rPr lang="en-US" sz="1000" baseline="0" dirty="0" smtClean="0"/>
              <a:t>Then we need a cut-off threshold to decide which of node’s n-hop contacts will be active at t+2 time step. </a:t>
            </a:r>
          </a:p>
          <a:p>
            <a:pPr>
              <a:lnSpc>
                <a:spcPct val="80000"/>
              </a:lnSpc>
            </a:pPr>
            <a:r>
              <a:rPr lang="en-US" sz="1000" baseline="0" dirty="0" smtClean="0"/>
              <a:t>q is empirically selected to have an inversely proportional relationship to w.</a:t>
            </a:r>
          </a:p>
          <a:p>
            <a:pPr>
              <a:lnSpc>
                <a:spcPct val="80000"/>
              </a:lnSpc>
            </a:pPr>
            <a:r>
              <a:rPr lang="en-US" sz="1000" baseline="0" dirty="0" smtClean="0"/>
              <a:t>In other words, when no diffusion happens the </a:t>
            </a:r>
            <a:r>
              <a:rPr lang="en-US" sz="1000" baseline="0" dirty="0" err="1" smtClean="0"/>
              <a:t>theda_pred</a:t>
            </a:r>
            <a:r>
              <a:rPr lang="en-US" sz="1000" baseline="0" dirty="0" smtClean="0"/>
              <a:t> should be small enough to select the strongest indirect ties while in a fully diffused scenario a larger </a:t>
            </a:r>
            <a:r>
              <a:rPr lang="en-US" sz="1000" baseline="0" dirty="0" err="1" smtClean="0"/>
              <a:t>theda</a:t>
            </a:r>
            <a:r>
              <a:rPr lang="en-US" sz="1000" baseline="0" dirty="0" smtClean="0"/>
              <a:t> _</a:t>
            </a:r>
            <a:r>
              <a:rPr lang="en-US" sz="1000" baseline="0" dirty="0" err="1" smtClean="0"/>
              <a:t>pred</a:t>
            </a:r>
            <a:r>
              <a:rPr lang="en-US" sz="1000" baseline="0" dirty="0" smtClean="0"/>
              <a:t> is needed to cover a large portion of indirect ties.</a:t>
            </a:r>
          </a:p>
          <a:p>
            <a:pPr>
              <a:lnSpc>
                <a:spcPct val="80000"/>
              </a:lnSpc>
            </a:pPr>
            <a:endParaRPr lang="en-US" sz="1000" baseline="0" dirty="0" smtClean="0"/>
          </a:p>
          <a:p>
            <a:pPr>
              <a:lnSpc>
                <a:spcPct val="80000"/>
              </a:lnSpc>
            </a:pPr>
            <a:endParaRPr lang="en-US" sz="1000" baseline="0" dirty="0" smtClean="0"/>
          </a:p>
          <a:p>
            <a:pPr>
              <a:lnSpc>
                <a:spcPct val="80000"/>
              </a:lnSpc>
            </a:pPr>
            <a:endParaRPr lang="en-US" sz="1000" baseline="0" dirty="0" smtClean="0"/>
          </a:p>
          <a:p>
            <a:pPr>
              <a:lnSpc>
                <a:spcPct val="80000"/>
              </a:lnSpc>
            </a:pPr>
            <a:endParaRPr lang="en-US" sz="1000" baseline="0" dirty="0" smtClean="0"/>
          </a:p>
          <a:p>
            <a:pPr>
              <a:lnSpc>
                <a:spcPct val="80000"/>
              </a:lnSpc>
            </a:pPr>
            <a:r>
              <a:rPr lang="en-US" sz="1000" baseline="0" dirty="0" smtClean="0"/>
              <a:t>Each user has a rank list for all her n-hop contacts. </a:t>
            </a:r>
          </a:p>
          <a:p>
            <a:pPr>
              <a:lnSpc>
                <a:spcPct val="80000"/>
              </a:lnSpc>
            </a:pPr>
            <a:endParaRPr lang="en-US" sz="1000" baseline="0" dirty="0" smtClean="0"/>
          </a:p>
          <a:p>
            <a:pPr>
              <a:lnSpc>
                <a:spcPct val="80000"/>
              </a:lnSpc>
            </a:pPr>
            <a:endParaRPr lang="en-US" sz="1000" baseline="0" dirty="0" smtClean="0"/>
          </a:p>
          <a:p>
            <a:pPr>
              <a:lnSpc>
                <a:spcPct val="80000"/>
              </a:lnSpc>
            </a:pPr>
            <a:endParaRPr lang="en-US" sz="1000" baseline="0" dirty="0" smtClean="0"/>
          </a:p>
          <a:p>
            <a:pPr>
              <a:lnSpc>
                <a:spcPct val="80000"/>
              </a:lnSpc>
            </a:pPr>
            <a:endParaRPr lang="en-US" sz="1000" baseline="0" dirty="0" smtClean="0"/>
          </a:p>
          <a:p>
            <a:pPr>
              <a:lnSpc>
                <a:spcPct val="80000"/>
              </a:lnSpc>
            </a:pPr>
            <a:endParaRPr lang="en-US" sz="1000" baseline="0" dirty="0" smtClean="0"/>
          </a:p>
          <a:p>
            <a:pPr>
              <a:lnSpc>
                <a:spcPct val="80000"/>
              </a:lnSpc>
            </a:pPr>
            <a:endParaRPr lang="en-US" sz="1000" baseline="0" dirty="0" smtClean="0"/>
          </a:p>
          <a:p>
            <a:pPr marL="0" marR="0" indent="0" algn="l" defTabSz="914400" rtl="0" eaLnBrk="0" fontAlgn="base" latinLnBrk="0" hangingPunct="0">
              <a:lnSpc>
                <a:spcPct val="80000"/>
              </a:lnSpc>
              <a:spcBef>
                <a:spcPct val="30000"/>
              </a:spcBef>
              <a:spcAft>
                <a:spcPct val="0"/>
              </a:spcAft>
              <a:buClrTx/>
              <a:buSzTx/>
              <a:buFontTx/>
              <a:buNone/>
              <a:tabLst/>
              <a:defRPr/>
            </a:pPr>
            <a:r>
              <a:rPr lang="en-US" sz="1000" baseline="0" dirty="0" smtClean="0"/>
              <a:t>The intuition of this cut-off is that users will likely believe the information from their “closest” social ties.</a:t>
            </a:r>
          </a:p>
          <a:p>
            <a:pPr>
              <a:lnSpc>
                <a:spcPct val="80000"/>
              </a:lnSpc>
            </a:pPr>
            <a:endParaRPr lang="en-US" sz="10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E5F22E50-0ED8-9748-9259-A99753D5CDF8}" type="slidenum">
              <a:rPr lang="en-US" sz="1200">
                <a:latin typeface="Arial" charset="0"/>
              </a:rPr>
              <a:pPr/>
              <a:t>3</a:t>
            </a:fld>
            <a:endParaRPr lang="en-US" sz="1200">
              <a:latin typeface="Arial" charset="0"/>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200" baseline="0" dirty="0" smtClean="0">
                <a:solidFill>
                  <a:srgbClr val="000000"/>
                </a:solidFill>
                <a:latin typeface="Calibri"/>
                <a:cs typeface="Calibri"/>
              </a:rPr>
              <a:t>For example, here, the tie between A and B is a 2-hop indirect tie as they are not directly connected and are 2 hops away.</a:t>
            </a:r>
          </a:p>
          <a:p>
            <a:pPr eaLnBrk="1" hangingPunct="1"/>
            <a:r>
              <a:rPr lang="en-US" sz="1200" baseline="0" dirty="0" smtClean="0">
                <a:solidFill>
                  <a:srgbClr val="000000"/>
                </a:solidFill>
                <a:latin typeface="Calibri"/>
                <a:cs typeface="Calibri"/>
              </a:rPr>
              <a:t>Similarly, the tie between A and C is a 3-hop indirect tie.</a:t>
            </a:r>
          </a:p>
          <a:p>
            <a:pPr eaLnBrk="1" hangingPunct="1"/>
            <a:endParaRPr lang="en-US" sz="1200" baseline="0" dirty="0" smtClean="0">
              <a:solidFill>
                <a:srgbClr val="000000"/>
              </a:solidFill>
              <a:latin typeface="Calibri"/>
              <a:cs typeface="Calibri"/>
            </a:endParaRPr>
          </a:p>
          <a:p>
            <a:pPr eaLnBrk="1" hangingPunct="1"/>
            <a:endParaRPr lang="en-US" sz="1200" baseline="0" dirty="0" smtClean="0">
              <a:solidFill>
                <a:srgbClr val="000000"/>
              </a:solidFill>
              <a:latin typeface="Calibri"/>
              <a:cs typeface="Calibri"/>
            </a:endParaRPr>
          </a:p>
          <a:p>
            <a:pPr eaLnBrk="1" hangingPunct="1"/>
            <a:endParaRPr lang="en-US" sz="1200" baseline="0" dirty="0" smtClean="0">
              <a:solidFill>
                <a:srgbClr val="000000"/>
              </a:solidFill>
              <a:latin typeface="Calibri"/>
              <a:cs typeface="Calibri"/>
            </a:endParaRPr>
          </a:p>
          <a:p>
            <a:pPr eaLnBrk="1" hangingPunct="1"/>
            <a:r>
              <a:rPr lang="en-US" sz="1200" baseline="0" dirty="0" smtClean="0">
                <a:solidFill>
                  <a:srgbClr val="000000"/>
                </a:solidFill>
                <a:latin typeface="Calibri"/>
                <a:cs typeface="Calibri"/>
              </a:rPr>
              <a:t>Optional:</a:t>
            </a:r>
          </a:p>
          <a:p>
            <a:pPr eaLnBrk="1" hangingPunct="1"/>
            <a:r>
              <a:rPr lang="en-US" sz="1200" baseline="0" dirty="0" smtClean="0">
                <a:solidFill>
                  <a:srgbClr val="000000"/>
                </a:solidFill>
                <a:latin typeface="Calibri"/>
                <a:cs typeface="Calibri"/>
              </a:rPr>
              <a:t>Generally speaking, an indirect tie is a latent relationship between users that are not easy to be observed. </a:t>
            </a: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In</a:t>
            </a:r>
            <a:r>
              <a:rPr lang="en-US" baseline="0" dirty="0" smtClean="0"/>
              <a:t> social networks/social graphs, direct ties are easy to observe and understand, that is a directly connected relationship, e.g., friends.</a:t>
            </a:r>
          </a:p>
          <a:p>
            <a:pPr eaLnBrk="1" hangingPunct="1"/>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E5F22E50-0ED8-9748-9259-A99753D5CDF8}" type="slidenum">
              <a:rPr lang="en-US" sz="1200">
                <a:latin typeface="Arial" charset="0"/>
              </a:rPr>
              <a:pPr/>
              <a:t>4</a:t>
            </a:fld>
            <a:endParaRPr lang="en-US" sz="1200">
              <a:latin typeface="Arial" charset="0"/>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There are</a:t>
            </a:r>
            <a:r>
              <a:rPr lang="en-US" baseline="0" dirty="0" smtClean="0"/>
              <a:t> mainly two reasons.</a:t>
            </a:r>
          </a:p>
          <a:p>
            <a:pPr eaLnBrk="1" hangingPunct="1"/>
            <a:r>
              <a:rPr lang="en-US" baseline="0" dirty="0" smtClean="0"/>
              <a:t>First, read the first one. </a:t>
            </a:r>
            <a:endParaRPr lang="en-US" dirty="0" smtClean="0"/>
          </a:p>
          <a:p>
            <a:pPr eaLnBrk="1" hangingPunct="1"/>
            <a:r>
              <a:rPr lang="en-US" dirty="0" smtClean="0"/>
              <a:t>For example, the principle of triadic closure.</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So in the following talk, we </a:t>
            </a:r>
            <a:r>
              <a:rPr lang="en-US" altLang="zh-CN" baseline="0" dirty="0" smtClean="0"/>
              <a:t>discuss </a:t>
            </a:r>
            <a:r>
              <a:rPr lang="en-US" baseline="0" dirty="0" smtClean="0"/>
              <a:t>the influence of indirect ties in network dynamics from several perspectives.</a:t>
            </a:r>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These</a:t>
            </a:r>
            <a:r>
              <a:rPr lang="en-US" baseline="0" dirty="0" smtClean="0"/>
              <a:t> are the motivation for our study.</a:t>
            </a:r>
          </a:p>
          <a:p>
            <a:pPr eaLnBrk="1" hangingPunct="1"/>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E5F22E50-0ED8-9748-9259-A99753D5CDF8}" type="slidenum">
              <a:rPr lang="en-US" sz="1200">
                <a:latin typeface="Arial" charset="0"/>
              </a:rPr>
              <a:pPr/>
              <a:t>5</a:t>
            </a:fld>
            <a:endParaRPr lang="en-US" sz="1200">
              <a:latin typeface="Arial" charset="0"/>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E5F22E50-0ED8-9748-9259-A99753D5CDF8}" type="slidenum">
              <a:rPr lang="en-US" sz="1200">
                <a:latin typeface="Arial" charset="0"/>
              </a:rPr>
              <a:pPr/>
              <a:t>6</a:t>
            </a:fld>
            <a:endParaRPr lang="en-US" sz="1200">
              <a:latin typeface="Arial" charset="0"/>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2000" dirty="0" smtClean="0"/>
              <a:t>In our study, we use</a:t>
            </a:r>
            <a:r>
              <a:rPr lang="en-US" sz="2000" baseline="0" dirty="0" smtClean="0"/>
              <a:t> four datasets from different domains. This table shows the characteristics of the four datasets.</a:t>
            </a:r>
          </a:p>
          <a:p>
            <a:pPr eaLnBrk="1" hangingPunct="1"/>
            <a:r>
              <a:rPr lang="en-US" sz="2000" baseline="0" dirty="0" smtClean="0"/>
              <a:t>The first one, Team Fortress 2 (TF2), is an online gaming network where nodes are game players, edges are declared friendships and edge weights are game-based interactions. This dataset includes timestamp information of each interaction and also friendship formation. We collected around10-month gameplay interactions from the server. So its OT is 300 days.</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2000" dirty="0" smtClean="0"/>
              <a:t>Infectious Exhibition</a:t>
            </a:r>
            <a:r>
              <a:rPr lang="en-US" sz="2000" baseline="0" dirty="0" smtClean="0"/>
              <a:t> (</a:t>
            </a:r>
            <a:r>
              <a:rPr lang="en-US" sz="2000" dirty="0" smtClean="0"/>
              <a:t>IE)</a:t>
            </a:r>
            <a:r>
              <a:rPr lang="en-US" sz="2000" baseline="0" dirty="0" smtClean="0"/>
              <a:t> is a face-to-face interaction network collected from a 3-month science gallery in Ireland. So its OT is 90 days.</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2000" baseline="0" dirty="0" smtClean="0"/>
              <a:t>In this network, people’s face-to-face proximity relations were recorded as interactions.</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2000" baseline="0" dirty="0" smtClean="0"/>
              <a:t>The other two networks are two largest connected components of a co-authorship network. Edges are weighted with the number of papers co-authored between two users. These two datasets do not include time publication information, the observation time is unspecified.</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 </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Optional:</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The dataset does not include time publication information thus the observation window is unspecified here.</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Next, we examine the influence of indirect ties in network dynamics from several perspectives.</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Optional:</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IE is a smaller but much denser network than TF2 while TF2’s interaction frequency is higher than IE’s.</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These datasets vary from fast non-profound dynamics (IE) to slow professional (co-authorship) networks and more traditional social networks with heavy interactions (TF2).</a:t>
            </a:r>
            <a:endParaRPr lang="en-US" dirty="0" smtClean="0"/>
          </a:p>
          <a:p>
            <a:pPr eaLnBrk="1" hangingPunct="1"/>
            <a:r>
              <a:rPr lang="en-US" baseline="0" dirty="0" smtClean="0"/>
              <a:t>Direct ties are easy to be observed and classify as strong or weak, however, indirect ties are not so easy to be quantified.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E5F22E50-0ED8-9748-9259-A99753D5CDF8}" type="slidenum">
              <a:rPr lang="en-US" sz="1200">
                <a:latin typeface="Arial" charset="0"/>
              </a:rPr>
              <a:pPr/>
              <a:t>7</a:t>
            </a:fld>
            <a:endParaRPr lang="en-US" sz="1200">
              <a:latin typeface="Arial" charset="0"/>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2000" baseline="0" dirty="0" smtClean="0"/>
              <a:t>In our work, we use three metrics to measure the strength of indirect ties.</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2000" baseline="0" dirty="0" smtClean="0"/>
              <a:t>The first two are widely used in many studies.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2000" baseline="0" dirty="0" smtClean="0"/>
              <a:t>The third one, SS was proposed in our previous work. It quantifies the strength of indirect ties by taking into account interaction intensity and treating user relationships asymmetrically. More importantly, compared to the first two metrics, SS is applicable to any path length between two nodes.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2000" baseline="0" dirty="0" smtClean="0"/>
              <a:t>Next, we empirically examine indirect ties’ influence on network dynamics by using these datasets and the metrics.</a:t>
            </a:r>
            <a:endParaRPr lang="en-US" sz="2000"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E5F22E50-0ED8-9748-9259-A99753D5CDF8}" type="slidenum">
              <a:rPr lang="en-US" sz="1200">
                <a:latin typeface="Arial" charset="0"/>
              </a:rPr>
              <a:pPr/>
              <a:t>8</a:t>
            </a:fld>
            <a:endParaRPr lang="en-US" sz="1200">
              <a:latin typeface="Arial" charset="0"/>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ChangeArrowheads="1" noTextEdit="1"/>
          </p:cNvSpPr>
          <p:nvPr>
            <p:ph type="sldImg"/>
          </p:nvPr>
        </p:nvSpPr>
        <p:spPr>
          <a:ln/>
        </p:spPr>
      </p:sp>
      <p:sp>
        <p:nvSpPr>
          <p:cNvPr id="276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80000"/>
              </a:lnSpc>
              <a:spcBef>
                <a:spcPct val="30000"/>
              </a:spcBef>
              <a:spcAft>
                <a:spcPct val="0"/>
              </a:spcAft>
              <a:buClrTx/>
              <a:buSzTx/>
              <a:buFontTx/>
              <a:buNone/>
              <a:tabLst/>
              <a:defRPr/>
            </a:pPr>
            <a:r>
              <a:rPr lang="en-US" sz="2000" baseline="0" dirty="0" smtClean="0"/>
              <a:t>The link prediction problem asks whether two unconnected nodes will form a link in the near future. </a:t>
            </a:r>
          </a:p>
          <a:p>
            <a:pPr marL="0" marR="0" indent="0" algn="l" defTabSz="914400" rtl="0" eaLnBrk="0" fontAlgn="base" latinLnBrk="0" hangingPunct="0">
              <a:lnSpc>
                <a:spcPct val="80000"/>
              </a:lnSpc>
              <a:spcBef>
                <a:spcPct val="30000"/>
              </a:spcBef>
              <a:spcAft>
                <a:spcPct val="0"/>
              </a:spcAft>
              <a:buClrTx/>
              <a:buSzTx/>
              <a:buFontTx/>
              <a:buNone/>
              <a:tabLst/>
              <a:defRPr/>
            </a:pPr>
            <a:r>
              <a:rPr lang="en-US" sz="2000" baseline="0" dirty="0" smtClean="0"/>
              <a:t>Indirect ties can be used for inferring link formation when two nodes are 2 hops away. </a:t>
            </a:r>
          </a:p>
          <a:p>
            <a:pPr marL="0" marR="0" indent="0" algn="l" defTabSz="914400" rtl="0" eaLnBrk="0" fontAlgn="base" latinLnBrk="0" hangingPunct="0">
              <a:lnSpc>
                <a:spcPct val="80000"/>
              </a:lnSpc>
              <a:spcBef>
                <a:spcPct val="30000"/>
              </a:spcBef>
              <a:spcAft>
                <a:spcPct val="0"/>
              </a:spcAft>
              <a:buClrTx/>
              <a:buSzTx/>
              <a:buFontTx/>
              <a:buNone/>
              <a:tabLst/>
              <a:defRPr/>
            </a:pPr>
            <a:r>
              <a:rPr lang="en-US" sz="2000" baseline="0" dirty="0" smtClean="0"/>
              <a:t>It is not new to do so.</a:t>
            </a:r>
            <a:endParaRPr lang="en-US" sz="2000" dirty="0" smtClean="0"/>
          </a:p>
          <a:p>
            <a:pPr>
              <a:lnSpc>
                <a:spcPct val="80000"/>
              </a:lnSpc>
            </a:pPr>
            <a:r>
              <a:rPr lang="en-US" sz="2000" dirty="0" smtClean="0"/>
              <a:t>But we extend</a:t>
            </a:r>
            <a:r>
              <a:rPr lang="en-US" sz="2000" baseline="0" dirty="0" smtClean="0"/>
              <a:t> </a:t>
            </a:r>
            <a:r>
              <a:rPr lang="en-US" sz="2000" dirty="0" smtClean="0"/>
              <a:t>this study </a:t>
            </a:r>
            <a:r>
              <a:rPr lang="en-US" sz="2000" baseline="0" dirty="0" smtClean="0"/>
              <a:t>to a distance longer than 2 hops, for example, 3 hops.</a:t>
            </a:r>
          </a:p>
          <a:p>
            <a:pPr>
              <a:lnSpc>
                <a:spcPct val="80000"/>
              </a:lnSpc>
            </a:pPr>
            <a:endParaRPr lang="en-US" sz="1000" baseline="0" dirty="0" smtClean="0"/>
          </a:p>
          <a:p>
            <a:pPr>
              <a:lnSpc>
                <a:spcPct val="80000"/>
              </a:lnSpc>
            </a:pPr>
            <a:endParaRPr lang="en-US" sz="1000" baseline="0" dirty="0" smtClean="0"/>
          </a:p>
          <a:p>
            <a:pPr>
              <a:lnSpc>
                <a:spcPct val="80000"/>
              </a:lnSpc>
            </a:pPr>
            <a:endParaRPr lang="en-US" sz="1000" baseline="0" dirty="0" smtClean="0"/>
          </a:p>
          <a:p>
            <a:pPr>
              <a:lnSpc>
                <a:spcPct val="80000"/>
              </a:lnSpc>
            </a:pPr>
            <a:endParaRPr lang="en-US" sz="1000" baseline="0" dirty="0" smtClean="0"/>
          </a:p>
          <a:p>
            <a:pPr>
              <a:lnSpc>
                <a:spcPct val="80000"/>
              </a:lnSpc>
            </a:pPr>
            <a:r>
              <a:rPr lang="en-US" sz="1000" baseline="0" dirty="0" smtClean="0"/>
              <a:t>Optional:</a:t>
            </a:r>
          </a:p>
          <a:p>
            <a:pPr marL="0" marR="0" indent="0" algn="l" defTabSz="914400" rtl="0" eaLnBrk="0" fontAlgn="base" latinLnBrk="0" hangingPunct="0">
              <a:lnSpc>
                <a:spcPct val="80000"/>
              </a:lnSpc>
              <a:spcBef>
                <a:spcPct val="30000"/>
              </a:spcBef>
              <a:spcAft>
                <a:spcPct val="0"/>
              </a:spcAft>
              <a:buClrTx/>
              <a:buSzTx/>
              <a:buFontTx/>
              <a:buNone/>
              <a:tabLst/>
              <a:defRPr/>
            </a:pPr>
            <a:r>
              <a:rPr lang="en-US" sz="1000" dirty="0" smtClean="0"/>
              <a:t>According</a:t>
            </a:r>
            <a:r>
              <a:rPr lang="en-US" sz="1000" baseline="0" dirty="0" smtClean="0"/>
              <a:t> to the triadic closure theory and forbidden triad, …</a:t>
            </a:r>
          </a:p>
          <a:p>
            <a:pPr marL="457200" indent="-457200" algn="just">
              <a:buFont typeface="Arial"/>
              <a:buChar char="•"/>
            </a:pPr>
            <a:r>
              <a:rPr lang="en-US" sz="1000" dirty="0" smtClean="0">
                <a:solidFill>
                  <a:srgbClr val="000000"/>
                </a:solidFill>
                <a:latin typeface="Calibri"/>
                <a:cs typeface="Calibri"/>
              </a:rPr>
              <a:t>B and C have a 2-hop relationship before t3, and t1, t2 &lt; t3.</a:t>
            </a:r>
          </a:p>
          <a:p>
            <a:pPr marL="457200" indent="-457200" algn="just">
              <a:buFont typeface="Arial"/>
              <a:buChar char="•"/>
            </a:pPr>
            <a:r>
              <a:rPr lang="en-US" sz="1000" dirty="0" smtClean="0">
                <a:solidFill>
                  <a:srgbClr val="000000"/>
                </a:solidFill>
                <a:latin typeface="Calibri"/>
                <a:cs typeface="Calibri"/>
              </a:rPr>
              <a:t>C and D have a 3-hop relationship before t4, and t1, t2, t3 &lt; t4.</a:t>
            </a:r>
          </a:p>
          <a:p>
            <a:pPr>
              <a:lnSpc>
                <a:spcPct val="80000"/>
              </a:lnSpc>
            </a:pPr>
            <a:endParaRPr lang="en-US" sz="10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73058" name="Rectangle 2"/>
          <p:cNvSpPr>
            <a:spLocks noGrp="1" noChangeArrowheads="1"/>
          </p:cNvSpPr>
          <p:nvPr>
            <p:ph type="ctrTitle"/>
          </p:nvPr>
        </p:nvSpPr>
        <p:spPr>
          <a:xfrm>
            <a:off x="685800" y="990600"/>
            <a:ext cx="7772400" cy="1371600"/>
          </a:xfrm>
        </p:spPr>
        <p:txBody>
          <a:bodyPr/>
          <a:lstStyle>
            <a:lvl1pPr>
              <a:defRPr sz="3400"/>
            </a:lvl1pPr>
          </a:lstStyle>
          <a:p>
            <a:r>
              <a:rPr lang="en-US" smtClean="0"/>
              <a:t>Click to edit Master title style</a:t>
            </a:r>
            <a:endParaRPr lang="en-US"/>
          </a:p>
        </p:txBody>
      </p:sp>
      <p:sp>
        <p:nvSpPr>
          <p:cNvPr id="173059"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400"/>
            </a:lvl1pPr>
          </a:lstStyle>
          <a:p>
            <a:r>
              <a:rPr lang="en-US" smtClean="0"/>
              <a:t>Click to edit Master subtitle style</a:t>
            </a:r>
            <a:endParaRPr lang="en-US"/>
          </a:p>
        </p:txBody>
      </p:sp>
      <p:sp>
        <p:nvSpPr>
          <p:cNvPr id="5" name="Date Placeholder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atin typeface="Verdana" pitchFamily="34" charset="0"/>
                <a:ea typeface="+mn-ea"/>
                <a:cs typeface="+mn-cs"/>
              </a:defRPr>
            </a:lvl1pPr>
          </a:lstStyle>
          <a:p>
            <a:pPr>
              <a:defRPr/>
            </a:pPr>
            <a:endParaRPr lang="en-US"/>
          </a:p>
        </p:txBody>
      </p:sp>
      <p:sp>
        <p:nvSpPr>
          <p:cNvPr id="6" name="Footer Placeholder 5"/>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atin typeface="Verdana" pitchFamily="34" charset="0"/>
                <a:ea typeface="+mn-ea"/>
                <a:cs typeface="+mn-cs"/>
              </a:defRPr>
            </a:lvl1pPr>
          </a:lstStyle>
          <a:p>
            <a:pPr>
              <a:defRPr/>
            </a:pPr>
            <a:endParaRPr lang="en-US"/>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A2E77FAD-6C19-8640-BC66-55D4FD1FF4AD}" type="slidenum">
              <a:rPr lang="en-US" smtClean="0"/>
              <a:pPr>
                <a:defRPr/>
              </a:pPr>
              <a:t>‹#›</a:t>
            </a:fld>
            <a:endParaRPr lang="en-US"/>
          </a:p>
        </p:txBody>
      </p:sp>
    </p:spTree>
    <p:extLst>
      <p:ext uri="{BB962C8B-B14F-4D97-AF65-F5344CB8AC3E}">
        <p14:creationId xmlns:p14="http://schemas.microsoft.com/office/powerpoint/2010/main" val="528827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4813E210-07B0-384C-8CA3-6707DC3AEA4C}" type="slidenum">
              <a:rPr lang="en-US" smtClean="0"/>
              <a:pPr>
                <a:defRPr/>
              </a:pPr>
              <a:t>‹#›</a:t>
            </a:fld>
            <a:endParaRPr lang="en-US"/>
          </a:p>
        </p:txBody>
      </p:sp>
    </p:spTree>
    <p:extLst>
      <p:ext uri="{BB962C8B-B14F-4D97-AF65-F5344CB8AC3E}">
        <p14:creationId xmlns:p14="http://schemas.microsoft.com/office/powerpoint/2010/main" val="1143564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7" y="79377"/>
            <a:ext cx="2105025" cy="63976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66740" y="79377"/>
            <a:ext cx="6167437" cy="63976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030DED1B-CD8A-B64F-BB8F-B3E5FD8870C3}" type="slidenum">
              <a:rPr lang="en-US" smtClean="0"/>
              <a:pPr>
                <a:defRPr/>
              </a:pPr>
              <a:t>‹#›</a:t>
            </a:fld>
            <a:endParaRPr lang="en-US"/>
          </a:p>
        </p:txBody>
      </p:sp>
    </p:spTree>
    <p:extLst>
      <p:ext uri="{BB962C8B-B14F-4D97-AF65-F5344CB8AC3E}">
        <p14:creationId xmlns:p14="http://schemas.microsoft.com/office/powerpoint/2010/main" val="3540235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7" y="79377"/>
            <a:ext cx="8416925" cy="12160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66740" y="1447800"/>
            <a:ext cx="4135437"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54577" y="1447800"/>
            <a:ext cx="4137025"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10"/>
          </p:nvPr>
        </p:nvSpPr>
        <p:spPr>
          <a:ln/>
        </p:spPr>
        <p:txBody>
          <a:bodyPr/>
          <a:lstStyle>
            <a:lvl1pPr>
              <a:defRPr/>
            </a:lvl1pPr>
          </a:lstStyle>
          <a:p>
            <a:pPr>
              <a:defRPr/>
            </a:pPr>
            <a:fld id="{AB9239B3-8859-0745-ADF3-086E145CF7DD}" type="slidenum">
              <a:rPr lang="en-US" smtClean="0"/>
              <a:pPr>
                <a:defRPr/>
              </a:pPr>
              <a:t>‹#›</a:t>
            </a:fld>
            <a:endParaRPr lang="en-US"/>
          </a:p>
        </p:txBody>
      </p:sp>
    </p:spTree>
    <p:extLst>
      <p:ext uri="{BB962C8B-B14F-4D97-AF65-F5344CB8AC3E}">
        <p14:creationId xmlns:p14="http://schemas.microsoft.com/office/powerpoint/2010/main" val="17323309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7" y="79377"/>
            <a:ext cx="8416925" cy="12160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66740" y="1447800"/>
            <a:ext cx="4135437"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854577" y="1447800"/>
            <a:ext cx="4137025"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854577" y="4038600"/>
            <a:ext cx="4137025"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8"/>
          <p:cNvSpPr>
            <a:spLocks noGrp="1" noChangeArrowheads="1"/>
          </p:cNvSpPr>
          <p:nvPr>
            <p:ph type="sldNum" sz="quarter" idx="10"/>
          </p:nvPr>
        </p:nvSpPr>
        <p:spPr>
          <a:ln/>
        </p:spPr>
        <p:txBody>
          <a:bodyPr/>
          <a:lstStyle>
            <a:lvl1pPr>
              <a:defRPr/>
            </a:lvl1pPr>
          </a:lstStyle>
          <a:p>
            <a:pPr>
              <a:defRPr/>
            </a:pPr>
            <a:fld id="{677FCDB6-7113-A248-8CAE-727657C7E121}" type="slidenum">
              <a:rPr lang="en-US" smtClean="0"/>
              <a:pPr>
                <a:defRPr/>
              </a:pPr>
              <a:t>‹#›</a:t>
            </a:fld>
            <a:endParaRPr lang="en-US"/>
          </a:p>
        </p:txBody>
      </p:sp>
    </p:spTree>
    <p:extLst>
      <p:ext uri="{BB962C8B-B14F-4D97-AF65-F5344CB8AC3E}">
        <p14:creationId xmlns:p14="http://schemas.microsoft.com/office/powerpoint/2010/main" val="14298995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574677" y="79377"/>
            <a:ext cx="8416925" cy="121602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566740" y="1447800"/>
            <a:ext cx="4135437"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854577" y="1447800"/>
            <a:ext cx="4137025"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66740" y="4038600"/>
            <a:ext cx="4135437"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854577" y="4038600"/>
            <a:ext cx="4137025"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sz="quarter" idx="10"/>
          </p:nvPr>
        </p:nvSpPr>
        <p:spPr>
          <a:ln/>
        </p:spPr>
        <p:txBody>
          <a:bodyPr/>
          <a:lstStyle>
            <a:lvl1pPr>
              <a:defRPr/>
            </a:lvl1pPr>
          </a:lstStyle>
          <a:p>
            <a:pPr>
              <a:defRPr/>
            </a:pPr>
            <a:fld id="{73BF721A-AA9A-1444-B07A-0707E1B56299}" type="slidenum">
              <a:rPr lang="en-US" smtClean="0"/>
              <a:pPr>
                <a:defRPr/>
              </a:pPr>
              <a:t>‹#›</a:t>
            </a:fld>
            <a:endParaRPr lang="en-US"/>
          </a:p>
        </p:txBody>
      </p:sp>
    </p:spTree>
    <p:extLst>
      <p:ext uri="{BB962C8B-B14F-4D97-AF65-F5344CB8AC3E}">
        <p14:creationId xmlns:p14="http://schemas.microsoft.com/office/powerpoint/2010/main" val="393198760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0167D50E-ACED-D445-B415-2DB9F8916B9C}" type="slidenum">
              <a:rPr lang="en-US" smtClean="0"/>
              <a:pPr>
                <a:defRPr/>
              </a:pPr>
              <a:t>‹#›</a:t>
            </a:fld>
            <a:endParaRPr lang="en-US"/>
          </a:p>
        </p:txBody>
      </p:sp>
    </p:spTree>
    <p:extLst>
      <p:ext uri="{BB962C8B-B14F-4D97-AF65-F5344CB8AC3E}">
        <p14:creationId xmlns:p14="http://schemas.microsoft.com/office/powerpoint/2010/main" val="554318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sldNum" sz="quarter" idx="10"/>
          </p:nvPr>
        </p:nvSpPr>
        <p:spPr>
          <a:ln/>
        </p:spPr>
        <p:txBody>
          <a:bodyPr/>
          <a:lstStyle>
            <a:lvl1pPr>
              <a:defRPr/>
            </a:lvl1pPr>
          </a:lstStyle>
          <a:p>
            <a:pPr>
              <a:defRPr/>
            </a:pPr>
            <a:fld id="{ECF7349B-737D-6746-A606-7E50439D3F86}" type="slidenum">
              <a:rPr lang="en-US" smtClean="0"/>
              <a:pPr>
                <a:defRPr/>
              </a:pPr>
              <a:t>‹#›</a:t>
            </a:fld>
            <a:endParaRPr lang="en-US"/>
          </a:p>
        </p:txBody>
      </p:sp>
    </p:spTree>
    <p:extLst>
      <p:ext uri="{BB962C8B-B14F-4D97-AF65-F5344CB8AC3E}">
        <p14:creationId xmlns:p14="http://schemas.microsoft.com/office/powerpoint/2010/main" val="2085255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40" y="1447800"/>
            <a:ext cx="4135437"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54577" y="1447800"/>
            <a:ext cx="4137025"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10"/>
          </p:nvPr>
        </p:nvSpPr>
        <p:spPr>
          <a:ln/>
        </p:spPr>
        <p:txBody>
          <a:bodyPr/>
          <a:lstStyle>
            <a:lvl1pPr>
              <a:defRPr/>
            </a:lvl1pPr>
          </a:lstStyle>
          <a:p>
            <a:pPr>
              <a:defRPr/>
            </a:pPr>
            <a:fld id="{8BFB075B-B5B2-CE46-9814-678B9A8A39A5}" type="slidenum">
              <a:rPr lang="en-US" smtClean="0"/>
              <a:pPr>
                <a:defRPr/>
              </a:pPr>
              <a:t>‹#›</a:t>
            </a:fld>
            <a:endParaRPr lang="en-US"/>
          </a:p>
        </p:txBody>
      </p:sp>
    </p:spTree>
    <p:extLst>
      <p:ext uri="{BB962C8B-B14F-4D97-AF65-F5344CB8AC3E}">
        <p14:creationId xmlns:p14="http://schemas.microsoft.com/office/powerpoint/2010/main" val="4282136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sz="quarter" idx="10"/>
          </p:nvPr>
        </p:nvSpPr>
        <p:spPr>
          <a:ln/>
        </p:spPr>
        <p:txBody>
          <a:bodyPr/>
          <a:lstStyle>
            <a:lvl1pPr>
              <a:defRPr/>
            </a:lvl1pPr>
          </a:lstStyle>
          <a:p>
            <a:pPr>
              <a:defRPr/>
            </a:pPr>
            <a:fld id="{D04D9C44-9618-B142-9D02-5754AF721D6F}" type="slidenum">
              <a:rPr lang="en-US" smtClean="0"/>
              <a:pPr>
                <a:defRPr/>
              </a:pPr>
              <a:t>‹#›</a:t>
            </a:fld>
            <a:endParaRPr lang="en-US"/>
          </a:p>
        </p:txBody>
      </p:sp>
    </p:spTree>
    <p:extLst>
      <p:ext uri="{BB962C8B-B14F-4D97-AF65-F5344CB8AC3E}">
        <p14:creationId xmlns:p14="http://schemas.microsoft.com/office/powerpoint/2010/main" val="2909173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sldNum" sz="quarter" idx="10"/>
          </p:nvPr>
        </p:nvSpPr>
        <p:spPr>
          <a:ln/>
        </p:spPr>
        <p:txBody>
          <a:bodyPr/>
          <a:lstStyle>
            <a:lvl1pPr>
              <a:defRPr/>
            </a:lvl1pPr>
          </a:lstStyle>
          <a:p>
            <a:pPr>
              <a:defRPr/>
            </a:pPr>
            <a:fld id="{65106E44-6AD1-0C47-A7BA-5E2BFAA39AE5}" type="slidenum">
              <a:rPr lang="en-US" smtClean="0"/>
              <a:pPr>
                <a:defRPr/>
              </a:pPr>
              <a:t>‹#›</a:t>
            </a:fld>
            <a:endParaRPr lang="en-US"/>
          </a:p>
        </p:txBody>
      </p:sp>
    </p:spTree>
    <p:extLst>
      <p:ext uri="{BB962C8B-B14F-4D97-AF65-F5344CB8AC3E}">
        <p14:creationId xmlns:p14="http://schemas.microsoft.com/office/powerpoint/2010/main" val="1126111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1476C704-AC72-AB45-858A-5EEEA171A117}" type="slidenum">
              <a:rPr lang="en-US" smtClean="0"/>
              <a:pPr>
                <a:defRPr/>
              </a:pPr>
              <a:t>‹#›</a:t>
            </a:fld>
            <a:endParaRPr lang="en-US"/>
          </a:p>
        </p:txBody>
      </p:sp>
    </p:spTree>
    <p:extLst>
      <p:ext uri="{BB962C8B-B14F-4D97-AF65-F5344CB8AC3E}">
        <p14:creationId xmlns:p14="http://schemas.microsoft.com/office/powerpoint/2010/main" val="42168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A705ED32-9955-D64F-B753-49B85AC96CDB}" type="slidenum">
              <a:rPr lang="en-US" smtClean="0"/>
              <a:pPr>
                <a:defRPr/>
              </a:pPr>
              <a:t>‹#›</a:t>
            </a:fld>
            <a:endParaRPr lang="en-US"/>
          </a:p>
        </p:txBody>
      </p:sp>
    </p:spTree>
    <p:extLst>
      <p:ext uri="{BB962C8B-B14F-4D97-AF65-F5344CB8AC3E}">
        <p14:creationId xmlns:p14="http://schemas.microsoft.com/office/powerpoint/2010/main" val="776272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768904B1-9F8B-C444-9EDF-F6AC3A64535A}" type="slidenum">
              <a:rPr lang="en-US" smtClean="0"/>
              <a:pPr>
                <a:defRPr/>
              </a:pPr>
              <a:t>‹#›</a:t>
            </a:fld>
            <a:endParaRPr lang="en-US"/>
          </a:p>
        </p:txBody>
      </p:sp>
    </p:spTree>
    <p:extLst>
      <p:ext uri="{BB962C8B-B14F-4D97-AF65-F5344CB8AC3E}">
        <p14:creationId xmlns:p14="http://schemas.microsoft.com/office/powerpoint/2010/main" val="35470232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79375"/>
            <a:ext cx="8416925"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a:p>
        </p:txBody>
      </p:sp>
      <p:sp>
        <p:nvSpPr>
          <p:cNvPr id="1027" name="Rectangle 3"/>
          <p:cNvSpPr>
            <a:spLocks noGrp="1" noChangeArrowheads="1"/>
          </p:cNvSpPr>
          <p:nvPr>
            <p:ph type="body" idx="1"/>
          </p:nvPr>
        </p:nvSpPr>
        <p:spPr bwMode="auto">
          <a:xfrm>
            <a:off x="566738" y="1447800"/>
            <a:ext cx="8424862"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2040" name="Rectangle 8"/>
          <p:cNvSpPr>
            <a:spLocks noGrp="1" noChangeArrowheads="1"/>
          </p:cNvSpPr>
          <p:nvPr>
            <p:ph type="sldNum" sz="quarter" idx="4"/>
          </p:nvPr>
        </p:nvSpPr>
        <p:spPr bwMode="auto">
          <a:xfrm>
            <a:off x="6934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cs typeface="+mn-cs"/>
              </a:defRPr>
            </a:lvl1pPr>
          </a:lstStyle>
          <a:p>
            <a:pPr>
              <a:defRPr/>
            </a:pPr>
            <a:fld id="{73BF721A-AA9A-1444-B07A-0707E1B56299}"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035" r:id="rId1"/>
    <p:sldLayoutId id="2147484036" r:id="rId2"/>
    <p:sldLayoutId id="2147484037" r:id="rId3"/>
    <p:sldLayoutId id="2147484038" r:id="rId4"/>
    <p:sldLayoutId id="2147484039" r:id="rId5"/>
    <p:sldLayoutId id="2147484040" r:id="rId6"/>
    <p:sldLayoutId id="2147484041" r:id="rId7"/>
    <p:sldLayoutId id="2147484042" r:id="rId8"/>
    <p:sldLayoutId id="2147484043" r:id="rId9"/>
    <p:sldLayoutId id="2147484044" r:id="rId10"/>
    <p:sldLayoutId id="2147484045" r:id="rId11"/>
    <p:sldLayoutId id="2147484046" r:id="rId12"/>
    <p:sldLayoutId id="2147484047" r:id="rId13"/>
    <p:sldLayoutId id="2147484048" r:id="rId14"/>
  </p:sldLayoutIdLst>
  <p:timing>
    <p:tnLst>
      <p:par>
        <p:cTn xmlns:p14="http://schemas.microsoft.com/office/powerpoint/2010/main" id="1" dur="indefinite" restart="never" nodeType="tmRoot"/>
      </p:par>
    </p:tnLst>
  </p:timing>
  <p:hf hdr="0" ftr="0" dt="0"/>
  <p:txStyles>
    <p:titleStyle>
      <a:lvl1pPr algn="l" rtl="0" eaLnBrk="1" fontAlgn="base" hangingPunct="1">
        <a:spcBef>
          <a:spcPct val="0"/>
        </a:spcBef>
        <a:spcAft>
          <a:spcPct val="0"/>
        </a:spcAft>
        <a:defRPr sz="320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3200">
          <a:solidFill>
            <a:schemeClr val="tx2"/>
          </a:solidFill>
          <a:latin typeface="Verdana" pitchFamily="34" charset="0"/>
          <a:ea typeface="ＭＳ Ｐゴシック" charset="0"/>
          <a:cs typeface="ＭＳ Ｐゴシック" charset="0"/>
        </a:defRPr>
      </a:lvl2pPr>
      <a:lvl3pPr algn="l" rtl="0" eaLnBrk="1" fontAlgn="base" hangingPunct="1">
        <a:spcBef>
          <a:spcPct val="0"/>
        </a:spcBef>
        <a:spcAft>
          <a:spcPct val="0"/>
        </a:spcAft>
        <a:defRPr sz="3200">
          <a:solidFill>
            <a:schemeClr val="tx2"/>
          </a:solidFill>
          <a:latin typeface="Verdana" pitchFamily="34" charset="0"/>
          <a:ea typeface="ＭＳ Ｐゴシック" charset="0"/>
          <a:cs typeface="ＭＳ Ｐゴシック" charset="0"/>
        </a:defRPr>
      </a:lvl3pPr>
      <a:lvl4pPr algn="l" rtl="0" eaLnBrk="1" fontAlgn="base" hangingPunct="1">
        <a:spcBef>
          <a:spcPct val="0"/>
        </a:spcBef>
        <a:spcAft>
          <a:spcPct val="0"/>
        </a:spcAft>
        <a:defRPr sz="3200">
          <a:solidFill>
            <a:schemeClr val="tx2"/>
          </a:solidFill>
          <a:latin typeface="Verdana" pitchFamily="34" charset="0"/>
          <a:ea typeface="ＭＳ Ｐゴシック" charset="0"/>
          <a:cs typeface="ＭＳ Ｐゴシック" charset="0"/>
        </a:defRPr>
      </a:lvl4pPr>
      <a:lvl5pPr algn="l" rtl="0" eaLnBrk="1" fontAlgn="base" hangingPunct="1">
        <a:spcBef>
          <a:spcPct val="0"/>
        </a:spcBef>
        <a:spcAft>
          <a:spcPct val="0"/>
        </a:spcAft>
        <a:defRPr sz="3200">
          <a:solidFill>
            <a:schemeClr val="tx2"/>
          </a:solidFill>
          <a:latin typeface="Verdana" pitchFamily="34" charset="0"/>
          <a:ea typeface="ＭＳ Ｐゴシック" charset="0"/>
          <a:cs typeface="ＭＳ Ｐゴシック" charset="0"/>
        </a:defRPr>
      </a:lvl5pPr>
      <a:lvl6pPr marL="457200" algn="l" rtl="0" eaLnBrk="1" fontAlgn="base" hangingPunct="1">
        <a:spcBef>
          <a:spcPct val="0"/>
        </a:spcBef>
        <a:spcAft>
          <a:spcPct val="0"/>
        </a:spcAft>
        <a:defRPr sz="3200">
          <a:solidFill>
            <a:schemeClr val="tx2"/>
          </a:solidFill>
          <a:latin typeface="Verdana" pitchFamily="34" charset="0"/>
        </a:defRPr>
      </a:lvl6pPr>
      <a:lvl7pPr marL="914400" algn="l" rtl="0" eaLnBrk="1" fontAlgn="base" hangingPunct="1">
        <a:spcBef>
          <a:spcPct val="0"/>
        </a:spcBef>
        <a:spcAft>
          <a:spcPct val="0"/>
        </a:spcAft>
        <a:defRPr sz="3200">
          <a:solidFill>
            <a:schemeClr val="tx2"/>
          </a:solidFill>
          <a:latin typeface="Verdana" pitchFamily="34" charset="0"/>
        </a:defRPr>
      </a:lvl7pPr>
      <a:lvl8pPr marL="1371600" algn="l" rtl="0" eaLnBrk="1" fontAlgn="base" hangingPunct="1">
        <a:spcBef>
          <a:spcPct val="0"/>
        </a:spcBef>
        <a:spcAft>
          <a:spcPct val="0"/>
        </a:spcAft>
        <a:defRPr sz="3200">
          <a:solidFill>
            <a:schemeClr val="tx2"/>
          </a:solidFill>
          <a:latin typeface="Verdana" pitchFamily="34" charset="0"/>
        </a:defRPr>
      </a:lvl8pPr>
      <a:lvl9pPr marL="1828800" algn="l" rtl="0" eaLnBrk="1" fontAlgn="base" hangingPunct="1">
        <a:spcBef>
          <a:spcPct val="0"/>
        </a:spcBef>
        <a:spcAft>
          <a:spcPct val="0"/>
        </a:spcAft>
        <a:defRPr sz="3200">
          <a:solidFill>
            <a:schemeClr val="tx2"/>
          </a:solidFill>
          <a:latin typeface="Verdana" pitchFamily="34" charset="0"/>
        </a:defRPr>
      </a:lvl9pPr>
    </p:titleStyle>
    <p:bodyStyle>
      <a:lvl1pPr marL="469900" indent="-469900" algn="l" rtl="0" eaLnBrk="1" fontAlgn="base" hangingPunct="1">
        <a:spcBef>
          <a:spcPct val="20000"/>
        </a:spcBef>
        <a:spcAft>
          <a:spcPct val="0"/>
        </a:spcAft>
        <a:buClr>
          <a:schemeClr val="accent2"/>
        </a:buClr>
        <a:buFont typeface="Wingdings" charset="0"/>
        <a:buChar char="o"/>
        <a:defRPr sz="2600">
          <a:solidFill>
            <a:schemeClr val="tx1"/>
          </a:solidFill>
          <a:latin typeface="+mn-lt"/>
          <a:ea typeface="ＭＳ Ｐゴシック" charset="0"/>
          <a:cs typeface="ＭＳ Ｐゴシック" charset="0"/>
        </a:defRPr>
      </a:lvl1pPr>
      <a:lvl2pPr marL="908050" indent="-436563" algn="l" rtl="0" eaLnBrk="1" fontAlgn="base" hangingPunct="1">
        <a:spcBef>
          <a:spcPct val="20000"/>
        </a:spcBef>
        <a:spcAft>
          <a:spcPct val="0"/>
        </a:spcAft>
        <a:buClr>
          <a:schemeClr val="accent2"/>
        </a:buClr>
        <a:buFont typeface="Wingdings" charset="0"/>
        <a:buChar char="n"/>
        <a:defRPr sz="2400">
          <a:solidFill>
            <a:schemeClr val="tx1"/>
          </a:solidFill>
          <a:latin typeface="+mn-lt"/>
          <a:ea typeface="ＭＳ Ｐゴシック" charset="0"/>
        </a:defRPr>
      </a:lvl2pPr>
      <a:lvl3pPr marL="1304925" indent="-395288" algn="l" rtl="0" eaLnBrk="1" fontAlgn="base" hangingPunct="1">
        <a:spcBef>
          <a:spcPct val="20000"/>
        </a:spcBef>
        <a:spcAft>
          <a:spcPct val="0"/>
        </a:spcAft>
        <a:buClr>
          <a:schemeClr val="accent2"/>
        </a:buClr>
        <a:buFont typeface="Wingdings" charset="0"/>
        <a:buChar char="o"/>
        <a:defRPr sz="2200">
          <a:solidFill>
            <a:schemeClr val="tx1"/>
          </a:solidFill>
          <a:latin typeface="+mn-lt"/>
          <a:ea typeface="ＭＳ Ｐゴシック" charset="0"/>
        </a:defRPr>
      </a:lvl3pPr>
      <a:lvl4pPr marL="1693863" indent="-387350" algn="l" rtl="0" eaLnBrk="1" fontAlgn="base" hangingPunct="1">
        <a:spcBef>
          <a:spcPct val="20000"/>
        </a:spcBef>
        <a:spcAft>
          <a:spcPct val="0"/>
        </a:spcAft>
        <a:buClr>
          <a:schemeClr val="accent2"/>
        </a:buClr>
        <a:buFont typeface="Wingdings" charset="0"/>
        <a:buChar char="n"/>
        <a:defRPr sz="2000">
          <a:solidFill>
            <a:schemeClr val="tx1"/>
          </a:solidFill>
          <a:latin typeface="+mn-lt"/>
          <a:ea typeface="ＭＳ Ｐゴシック" charset="0"/>
        </a:defRPr>
      </a:lvl4pPr>
      <a:lvl5pPr marL="2093913" indent="-398463" algn="l" rtl="0" eaLnBrk="1" fontAlgn="base" hangingPunct="1">
        <a:spcBef>
          <a:spcPct val="25000"/>
        </a:spcBef>
        <a:spcAft>
          <a:spcPct val="0"/>
        </a:spcAft>
        <a:buClr>
          <a:schemeClr val="accent2"/>
        </a:buClr>
        <a:buFont typeface="Wingdings" charset="0"/>
        <a:buChar char="§"/>
        <a:defRPr>
          <a:solidFill>
            <a:schemeClr val="tx1"/>
          </a:solidFill>
          <a:latin typeface="+mn-lt"/>
          <a:ea typeface="ＭＳ Ｐゴシック" charset="0"/>
        </a:defRPr>
      </a:lvl5pPr>
      <a:lvl6pPr marL="2551113" indent="-398463" algn="l" rtl="0" eaLnBrk="1" fontAlgn="base" hangingPunct="1">
        <a:spcBef>
          <a:spcPct val="25000"/>
        </a:spcBef>
        <a:spcAft>
          <a:spcPct val="0"/>
        </a:spcAft>
        <a:buClr>
          <a:schemeClr val="accent2"/>
        </a:buClr>
        <a:buFont typeface="Wingdings" pitchFamily="2" charset="2"/>
        <a:buChar char="§"/>
        <a:defRPr>
          <a:solidFill>
            <a:schemeClr val="tx1"/>
          </a:solidFill>
          <a:latin typeface="+mn-lt"/>
        </a:defRPr>
      </a:lvl6pPr>
      <a:lvl7pPr marL="3008313" indent="-398463" algn="l" rtl="0" eaLnBrk="1" fontAlgn="base" hangingPunct="1">
        <a:spcBef>
          <a:spcPct val="25000"/>
        </a:spcBef>
        <a:spcAft>
          <a:spcPct val="0"/>
        </a:spcAft>
        <a:buClr>
          <a:schemeClr val="accent2"/>
        </a:buClr>
        <a:buFont typeface="Wingdings" pitchFamily="2" charset="2"/>
        <a:buChar char="§"/>
        <a:defRPr>
          <a:solidFill>
            <a:schemeClr val="tx1"/>
          </a:solidFill>
          <a:latin typeface="+mn-lt"/>
        </a:defRPr>
      </a:lvl7pPr>
      <a:lvl8pPr marL="3465513" indent="-398463" algn="l" rtl="0" eaLnBrk="1" fontAlgn="base" hangingPunct="1">
        <a:spcBef>
          <a:spcPct val="25000"/>
        </a:spcBef>
        <a:spcAft>
          <a:spcPct val="0"/>
        </a:spcAft>
        <a:buClr>
          <a:schemeClr val="accent2"/>
        </a:buClr>
        <a:buFont typeface="Wingdings" pitchFamily="2" charset="2"/>
        <a:buChar char="§"/>
        <a:defRPr>
          <a:solidFill>
            <a:schemeClr val="tx1"/>
          </a:solidFill>
          <a:latin typeface="+mn-lt"/>
        </a:defRPr>
      </a:lvl8pPr>
      <a:lvl9pPr marL="3922713" indent="-398463" algn="l" rtl="0" eaLnBrk="1" fontAlgn="base" hangingPunct="1">
        <a:spcBef>
          <a:spcPct val="25000"/>
        </a:spcBef>
        <a:spcAft>
          <a:spcPct val="0"/>
        </a:spcAft>
        <a:buClr>
          <a:schemeClr val="accent2"/>
        </a:buClr>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7.bin"/><Relationship Id="rId5" Type="http://schemas.openxmlformats.org/officeDocument/2006/relationships/image" Target="../media/image13.emf"/><Relationship Id="rId6" Type="http://schemas.openxmlformats.org/officeDocument/2006/relationships/image" Target="../media/image15.jpeg"/><Relationship Id="rId1" Type="http://schemas.openxmlformats.org/officeDocument/2006/relationships/vmlDrawing" Target="../drawings/vmlDrawing3.vml"/><Relationship Id="rId2"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8.bin"/><Relationship Id="rId5" Type="http://schemas.openxmlformats.org/officeDocument/2006/relationships/image" Target="../media/image13.emf"/><Relationship Id="rId6" Type="http://schemas.openxmlformats.org/officeDocument/2006/relationships/image" Target="../media/image16.emf"/><Relationship Id="rId1" Type="http://schemas.openxmlformats.org/officeDocument/2006/relationships/vmlDrawing" Target="../drawings/vmlDrawing4.vml"/><Relationship Id="rId2"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9.bin"/><Relationship Id="rId5" Type="http://schemas.openxmlformats.org/officeDocument/2006/relationships/image" Target="../media/image13.emf"/><Relationship Id="rId6" Type="http://schemas.openxmlformats.org/officeDocument/2006/relationships/image" Target="../media/image17.emf"/><Relationship Id="rId7" Type="http://schemas.openxmlformats.org/officeDocument/2006/relationships/image" Target="../media/image18.emf"/><Relationship Id="rId1" Type="http://schemas.openxmlformats.org/officeDocument/2006/relationships/vmlDrawing" Target="../drawings/vmlDrawing5.vml"/><Relationship Id="rId2"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10.bin"/><Relationship Id="rId5" Type="http://schemas.openxmlformats.org/officeDocument/2006/relationships/image" Target="../media/image13.emf"/><Relationship Id="rId6" Type="http://schemas.openxmlformats.org/officeDocument/2006/relationships/image" Target="../media/image19.emf"/><Relationship Id="rId7" Type="http://schemas.openxmlformats.org/officeDocument/2006/relationships/image" Target="../media/image20.emf"/><Relationship Id="rId1" Type="http://schemas.openxmlformats.org/officeDocument/2006/relationships/vmlDrawing" Target="../drawings/vmlDrawing6.vml"/><Relationship Id="rId2"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11.bin"/><Relationship Id="rId5" Type="http://schemas.openxmlformats.org/officeDocument/2006/relationships/image" Target="../media/image13.emf"/><Relationship Id="rId6" Type="http://schemas.openxmlformats.org/officeDocument/2006/relationships/image" Target="../media/image21.emf"/><Relationship Id="rId1" Type="http://schemas.openxmlformats.org/officeDocument/2006/relationships/vmlDrawing" Target="../drawings/vmlDrawing7.vml"/><Relationship Id="rId2"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1" Type="http://schemas.openxmlformats.org/officeDocument/2006/relationships/image" Target="../media/image23.emf"/><Relationship Id="rId12" Type="http://schemas.openxmlformats.org/officeDocument/2006/relationships/oleObject" Target="../embeddings/oleObject17.bin"/><Relationship Id="rId13" Type="http://schemas.openxmlformats.org/officeDocument/2006/relationships/image" Target="../media/image24.emf"/><Relationship Id="rId14" Type="http://schemas.openxmlformats.org/officeDocument/2006/relationships/oleObject" Target="../embeddings/oleObject18.bin"/><Relationship Id="rId15" Type="http://schemas.openxmlformats.org/officeDocument/2006/relationships/image" Target="../media/image25.emf"/><Relationship Id="rId16" Type="http://schemas.openxmlformats.org/officeDocument/2006/relationships/oleObject" Target="../embeddings/oleObject19.bin"/><Relationship Id="rId17" Type="http://schemas.openxmlformats.org/officeDocument/2006/relationships/image" Target="../media/image26.emf"/><Relationship Id="rId1" Type="http://schemas.openxmlformats.org/officeDocument/2006/relationships/vmlDrawing" Target="../drawings/vmlDrawing8.vml"/><Relationship Id="rId2" Type="http://schemas.openxmlformats.org/officeDocument/2006/relationships/slideLayout" Target="../slideLayouts/slideLayout13.xml"/><Relationship Id="rId3" Type="http://schemas.openxmlformats.org/officeDocument/2006/relationships/notesSlide" Target="../notesSlides/notesSlide18.xml"/><Relationship Id="rId4" Type="http://schemas.openxmlformats.org/officeDocument/2006/relationships/oleObject" Target="../embeddings/oleObject12.bin"/><Relationship Id="rId5" Type="http://schemas.openxmlformats.org/officeDocument/2006/relationships/image" Target="../media/image13.emf"/><Relationship Id="rId6" Type="http://schemas.openxmlformats.org/officeDocument/2006/relationships/oleObject" Target="../embeddings/oleObject13.bin"/><Relationship Id="rId7" Type="http://schemas.openxmlformats.org/officeDocument/2006/relationships/image" Target="../media/image22.emf"/><Relationship Id="rId8" Type="http://schemas.openxmlformats.org/officeDocument/2006/relationships/oleObject" Target="../embeddings/oleObject14.bin"/><Relationship Id="rId9" Type="http://schemas.openxmlformats.org/officeDocument/2006/relationships/oleObject" Target="../embeddings/oleObject15.bin"/><Relationship Id="rId10" Type="http://schemas.openxmlformats.org/officeDocument/2006/relationships/oleObject" Target="../embeddings/oleObject16.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20.bin"/><Relationship Id="rId5" Type="http://schemas.openxmlformats.org/officeDocument/2006/relationships/image" Target="../media/image13.emf"/><Relationship Id="rId6" Type="http://schemas.openxmlformats.org/officeDocument/2006/relationships/image" Target="../media/image27.emf"/><Relationship Id="rId7" Type="http://schemas.openxmlformats.org/officeDocument/2006/relationships/image" Target="../media/image28.emf"/><Relationship Id="rId1" Type="http://schemas.openxmlformats.org/officeDocument/2006/relationships/vmlDrawing" Target="../drawings/vmlDrawing9.vml"/><Relationship Id="rId2"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4" Type="http://schemas.openxmlformats.org/officeDocument/2006/relationships/image" Target="../media/image3.emf"/><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21.bin"/><Relationship Id="rId5" Type="http://schemas.openxmlformats.org/officeDocument/2006/relationships/image" Target="../media/image13.emf"/><Relationship Id="rId6" Type="http://schemas.openxmlformats.org/officeDocument/2006/relationships/image" Target="../media/image29.emf"/><Relationship Id="rId1" Type="http://schemas.openxmlformats.org/officeDocument/2006/relationships/vmlDrawing" Target="../drawings/vmlDrawing10.vml"/><Relationship Id="rId2"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30.jpg"/><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22.bin"/><Relationship Id="rId5" Type="http://schemas.openxmlformats.org/officeDocument/2006/relationships/image" Target="../media/image13.emf"/><Relationship Id="rId6" Type="http://schemas.openxmlformats.org/officeDocument/2006/relationships/oleObject" Target="../embeddings/oleObject23.bin"/><Relationship Id="rId7" Type="http://schemas.openxmlformats.org/officeDocument/2006/relationships/image" Target="../media/image31.emf"/><Relationship Id="rId8" Type="http://schemas.openxmlformats.org/officeDocument/2006/relationships/image" Target="../media/image33.emf"/><Relationship Id="rId9" Type="http://schemas.openxmlformats.org/officeDocument/2006/relationships/oleObject" Target="../embeddings/oleObject24.bin"/><Relationship Id="rId10" Type="http://schemas.openxmlformats.org/officeDocument/2006/relationships/image" Target="../media/image32.emf"/><Relationship Id="rId1" Type="http://schemas.openxmlformats.org/officeDocument/2006/relationships/vmlDrawing" Target="../drawings/vmlDrawing11.vml"/><Relationship Id="rId2"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1" Type="http://schemas.openxmlformats.org/officeDocument/2006/relationships/image" Target="../media/image8.emf"/><Relationship Id="rId12" Type="http://schemas.openxmlformats.org/officeDocument/2006/relationships/oleObject" Target="../embeddings/oleObject5.bin"/><Relationship Id="rId13" Type="http://schemas.openxmlformats.org/officeDocument/2006/relationships/image" Target="../media/image9.emf"/><Relationship Id="rId14" Type="http://schemas.openxmlformats.org/officeDocument/2006/relationships/image" Target="../media/image10.emf"/><Relationship Id="rId15" Type="http://schemas.openxmlformats.org/officeDocument/2006/relationships/image" Target="../media/image11.emf"/><Relationship Id="rId16" Type="http://schemas.openxmlformats.org/officeDocument/2006/relationships/image" Target="../media/image12.emf"/><Relationship Id="rId1" Type="http://schemas.openxmlformats.org/officeDocument/2006/relationships/vmlDrawing" Target="../drawings/vmlDrawing1.vml"/><Relationship Id="rId2" Type="http://schemas.openxmlformats.org/officeDocument/2006/relationships/slideLayout" Target="../slideLayouts/slideLayout12.xml"/><Relationship Id="rId3" Type="http://schemas.openxmlformats.org/officeDocument/2006/relationships/notesSlide" Target="../notesSlides/notesSlide7.xml"/><Relationship Id="rId4" Type="http://schemas.openxmlformats.org/officeDocument/2006/relationships/oleObject" Target="../embeddings/oleObject1.bin"/><Relationship Id="rId5" Type="http://schemas.openxmlformats.org/officeDocument/2006/relationships/image" Target="../media/image5.emf"/><Relationship Id="rId6" Type="http://schemas.openxmlformats.org/officeDocument/2006/relationships/oleObject" Target="../embeddings/oleObject2.bin"/><Relationship Id="rId7" Type="http://schemas.openxmlformats.org/officeDocument/2006/relationships/image" Target="../media/image6.emf"/><Relationship Id="rId8" Type="http://schemas.openxmlformats.org/officeDocument/2006/relationships/oleObject" Target="../embeddings/oleObject3.bin"/><Relationship Id="rId9" Type="http://schemas.openxmlformats.org/officeDocument/2006/relationships/image" Target="../media/image7.emf"/><Relationship Id="rId10"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6.bin"/><Relationship Id="rId5" Type="http://schemas.openxmlformats.org/officeDocument/2006/relationships/image" Target="../media/image13.emf"/><Relationship Id="rId6" Type="http://schemas.openxmlformats.org/officeDocument/2006/relationships/image" Target="../media/image14.emf"/><Relationship Id="rId1" Type="http://schemas.openxmlformats.org/officeDocument/2006/relationships/vmlDrawing" Target="../drawings/vmlDrawing2.vml"/><Relationship Id="rId2"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3"/>
          <p:cNvSpPr>
            <a:spLocks noGrp="1" noChangeArrowheads="1"/>
          </p:cNvSpPr>
          <p:nvPr>
            <p:ph type="ctrTitle"/>
          </p:nvPr>
        </p:nvSpPr>
        <p:spPr>
          <a:xfrm>
            <a:off x="0" y="990600"/>
            <a:ext cx="9144000" cy="1447800"/>
          </a:xfrm>
        </p:spPr>
        <p:txBody>
          <a:bodyPr/>
          <a:lstStyle/>
          <a:p>
            <a:pPr algn="ctr" eaLnBrk="1" hangingPunct="1"/>
            <a:r>
              <a:rPr lang="en-US" sz="4400" b="1" dirty="0" smtClean="0">
                <a:solidFill>
                  <a:schemeClr val="tx1"/>
                </a:solidFill>
                <a:latin typeface="Calibri"/>
                <a:cs typeface="Calibri"/>
              </a:rPr>
              <a:t>The Influence of Indirect Ties on </a:t>
            </a:r>
            <a:br>
              <a:rPr lang="en-US" sz="4400" b="1" dirty="0" smtClean="0">
                <a:solidFill>
                  <a:schemeClr val="tx1"/>
                </a:solidFill>
                <a:latin typeface="Calibri"/>
                <a:cs typeface="Calibri"/>
              </a:rPr>
            </a:br>
            <a:r>
              <a:rPr lang="en-US" sz="4400" b="1" dirty="0" smtClean="0">
                <a:solidFill>
                  <a:schemeClr val="tx1"/>
                </a:solidFill>
                <a:latin typeface="Calibri"/>
                <a:cs typeface="Calibri"/>
              </a:rPr>
              <a:t>Social Network Dynamics</a:t>
            </a:r>
            <a:endParaRPr lang="en-US" sz="4400" b="1" dirty="0">
              <a:solidFill>
                <a:schemeClr val="tx1"/>
              </a:solidFill>
              <a:latin typeface="Calibri"/>
              <a:cs typeface="Calibri"/>
            </a:endParaRPr>
          </a:p>
        </p:txBody>
      </p:sp>
      <p:sp>
        <p:nvSpPr>
          <p:cNvPr id="18434" name="Rectangle 4"/>
          <p:cNvSpPr>
            <a:spLocks noGrp="1" noChangeArrowheads="1"/>
          </p:cNvSpPr>
          <p:nvPr>
            <p:ph type="subTitle" idx="1"/>
          </p:nvPr>
        </p:nvSpPr>
        <p:spPr>
          <a:xfrm>
            <a:off x="76200" y="3327400"/>
            <a:ext cx="8763000" cy="1320800"/>
          </a:xfrm>
        </p:spPr>
        <p:txBody>
          <a:bodyPr>
            <a:normAutofit fontScale="25000" lnSpcReduction="20000"/>
          </a:bodyPr>
          <a:lstStyle/>
          <a:p>
            <a:pPr algn="just" eaLnBrk="1" hangingPunct="1">
              <a:buFont typeface="Wingdings" charset="0"/>
              <a:buNone/>
            </a:pPr>
            <a:r>
              <a:rPr lang="en-US" sz="10400" b="1" dirty="0">
                <a:solidFill>
                  <a:srgbClr val="000000"/>
                </a:solidFill>
                <a:latin typeface="Times New Roman" charset="0"/>
                <a:cs typeface="Times New Roman" charset="0"/>
              </a:rPr>
              <a:t> </a:t>
            </a:r>
            <a:r>
              <a:rPr lang="en-US" sz="10400" b="1" dirty="0" smtClean="0">
                <a:solidFill>
                  <a:srgbClr val="000000"/>
                </a:solidFill>
                <a:latin typeface="Times New Roman" charset="0"/>
                <a:cs typeface="Times New Roman" charset="0"/>
              </a:rPr>
              <a:t>          </a:t>
            </a:r>
            <a:r>
              <a:rPr lang="en-US" sz="10400" b="1" dirty="0" smtClean="0">
                <a:solidFill>
                  <a:srgbClr val="000000"/>
                </a:solidFill>
                <a:latin typeface="Calibri"/>
                <a:cs typeface="Calibri"/>
              </a:rPr>
              <a:t> Xiang Zuo</a:t>
            </a:r>
            <a:r>
              <a:rPr lang="en-US" sz="10400" b="1" baseline="30000" dirty="0" smtClean="0">
                <a:solidFill>
                  <a:srgbClr val="000000"/>
                </a:solidFill>
                <a:latin typeface="Calibri"/>
                <a:cs typeface="Calibri"/>
              </a:rPr>
              <a:t>1</a:t>
            </a:r>
            <a:r>
              <a:rPr lang="en-US" sz="10400" dirty="0" smtClean="0">
                <a:solidFill>
                  <a:srgbClr val="000000"/>
                </a:solidFill>
                <a:latin typeface="Calibri"/>
                <a:cs typeface="Calibri"/>
              </a:rPr>
              <a:t>,</a:t>
            </a:r>
            <a:r>
              <a:rPr lang="en-US" sz="10400" b="1" dirty="0" smtClean="0">
                <a:solidFill>
                  <a:srgbClr val="000000"/>
                </a:solidFill>
                <a:latin typeface="Calibri"/>
                <a:cs typeface="Calibri"/>
              </a:rPr>
              <a:t> </a:t>
            </a:r>
            <a:r>
              <a:rPr lang="en-US" sz="10400" dirty="0">
                <a:solidFill>
                  <a:srgbClr val="000000"/>
                </a:solidFill>
                <a:latin typeface="Calibri"/>
                <a:cs typeface="Calibri"/>
              </a:rPr>
              <a:t>Jeremy </a:t>
            </a:r>
            <a:r>
              <a:rPr lang="en-US" sz="10400" dirty="0" smtClean="0">
                <a:solidFill>
                  <a:srgbClr val="000000"/>
                </a:solidFill>
                <a:latin typeface="Calibri"/>
                <a:cs typeface="Calibri"/>
              </a:rPr>
              <a:t>Blackburn</a:t>
            </a:r>
            <a:r>
              <a:rPr lang="en-US" sz="10400" baseline="30000" dirty="0" smtClean="0">
                <a:solidFill>
                  <a:srgbClr val="000000"/>
                </a:solidFill>
                <a:latin typeface="Calibri"/>
                <a:cs typeface="Calibri"/>
              </a:rPr>
              <a:t>2</a:t>
            </a:r>
            <a:r>
              <a:rPr lang="en-US" sz="10400" dirty="0" smtClean="0">
                <a:solidFill>
                  <a:srgbClr val="000000"/>
                </a:solidFill>
                <a:latin typeface="Calibri"/>
                <a:cs typeface="Calibri"/>
              </a:rPr>
              <a:t>, </a:t>
            </a:r>
            <a:r>
              <a:rPr lang="en-US" sz="10400" dirty="0">
                <a:solidFill>
                  <a:srgbClr val="000000"/>
                </a:solidFill>
                <a:latin typeface="Calibri"/>
                <a:cs typeface="Calibri"/>
              </a:rPr>
              <a:t>Nicolas </a:t>
            </a:r>
            <a:r>
              <a:rPr lang="en-US" sz="10400" dirty="0" smtClean="0">
                <a:solidFill>
                  <a:srgbClr val="000000"/>
                </a:solidFill>
                <a:latin typeface="Calibri"/>
                <a:cs typeface="Calibri"/>
              </a:rPr>
              <a:t>Kourtellis</a:t>
            </a:r>
            <a:r>
              <a:rPr lang="en-US" sz="10400" baseline="30000" dirty="0" smtClean="0">
                <a:solidFill>
                  <a:srgbClr val="000000"/>
                </a:solidFill>
                <a:latin typeface="Calibri"/>
                <a:cs typeface="Calibri"/>
              </a:rPr>
              <a:t>3</a:t>
            </a:r>
            <a:r>
              <a:rPr lang="en-US" sz="10400" dirty="0" smtClean="0">
                <a:solidFill>
                  <a:srgbClr val="000000"/>
                </a:solidFill>
                <a:latin typeface="Calibri"/>
                <a:cs typeface="Calibri"/>
              </a:rPr>
              <a:t>, </a:t>
            </a:r>
          </a:p>
          <a:p>
            <a:pPr algn="just" eaLnBrk="1" hangingPunct="1">
              <a:buFont typeface="Wingdings" charset="0"/>
              <a:buNone/>
            </a:pPr>
            <a:r>
              <a:rPr lang="en-US" sz="10400" dirty="0">
                <a:solidFill>
                  <a:srgbClr val="000000"/>
                </a:solidFill>
                <a:latin typeface="Calibri"/>
                <a:cs typeface="Calibri"/>
              </a:rPr>
              <a:t> </a:t>
            </a:r>
            <a:r>
              <a:rPr lang="en-US" sz="10400" dirty="0" smtClean="0">
                <a:solidFill>
                  <a:srgbClr val="000000"/>
                </a:solidFill>
                <a:latin typeface="Calibri"/>
                <a:cs typeface="Calibri"/>
              </a:rPr>
              <a:t>                    John Skvoretz</a:t>
            </a:r>
            <a:r>
              <a:rPr lang="en-US" sz="10400" baseline="30000" dirty="0" smtClean="0">
                <a:solidFill>
                  <a:srgbClr val="000000"/>
                </a:solidFill>
                <a:latin typeface="Calibri"/>
                <a:cs typeface="Calibri"/>
              </a:rPr>
              <a:t>1</a:t>
            </a:r>
            <a:r>
              <a:rPr lang="en-US" sz="10400" dirty="0" smtClean="0">
                <a:solidFill>
                  <a:srgbClr val="000000"/>
                </a:solidFill>
                <a:latin typeface="Calibri"/>
                <a:cs typeface="Calibri"/>
              </a:rPr>
              <a:t> and Adriana Iamnitchi</a:t>
            </a:r>
            <a:r>
              <a:rPr lang="en-US" sz="10400" baseline="30000" dirty="0" smtClean="0">
                <a:solidFill>
                  <a:srgbClr val="000000"/>
                </a:solidFill>
                <a:latin typeface="Calibri"/>
                <a:cs typeface="Calibri"/>
              </a:rPr>
              <a:t>1</a:t>
            </a:r>
          </a:p>
          <a:p>
            <a:pPr algn="just" eaLnBrk="1" hangingPunct="1">
              <a:buFont typeface="Wingdings" charset="0"/>
              <a:buNone/>
            </a:pPr>
            <a:endParaRPr lang="en-US" sz="2800" dirty="0">
              <a:solidFill>
                <a:srgbClr val="000000"/>
              </a:solidFill>
              <a:latin typeface="Calibri"/>
              <a:cs typeface="Calibri"/>
            </a:endParaRPr>
          </a:p>
          <a:p>
            <a:pPr algn="just" eaLnBrk="1" hangingPunct="1">
              <a:buFont typeface="Wingdings" charset="0"/>
              <a:buNone/>
            </a:pPr>
            <a:r>
              <a:rPr lang="en-US" dirty="0">
                <a:solidFill>
                  <a:srgbClr val="000000"/>
                </a:solidFill>
                <a:latin typeface="Calibri"/>
                <a:cs typeface="Calibri"/>
              </a:rPr>
              <a:t>                </a:t>
            </a:r>
            <a:r>
              <a:rPr lang="en-US" sz="2000" dirty="0">
                <a:solidFill>
                  <a:srgbClr val="000000"/>
                </a:solidFill>
                <a:latin typeface="Calibri"/>
                <a:cs typeface="Calibri"/>
              </a:rPr>
              <a:t>        </a:t>
            </a:r>
            <a:r>
              <a:rPr lang="en-US" sz="2200" dirty="0">
                <a:solidFill>
                  <a:srgbClr val="000000"/>
                </a:solidFill>
                <a:latin typeface="Calibri"/>
                <a:cs typeface="Calibri"/>
              </a:rPr>
              <a:t> </a:t>
            </a:r>
            <a:r>
              <a:rPr lang="en-US" sz="1800" dirty="0">
                <a:solidFill>
                  <a:srgbClr val="000000"/>
                </a:solidFill>
                <a:latin typeface="Calibri"/>
                <a:cs typeface="Calibri"/>
              </a:rPr>
              <a:t>  </a:t>
            </a:r>
            <a:r>
              <a:rPr lang="en-US" sz="1800" dirty="0" smtClean="0">
                <a:solidFill>
                  <a:srgbClr val="000000"/>
                </a:solidFill>
                <a:latin typeface="Calibri"/>
                <a:cs typeface="Calibri"/>
              </a:rPr>
              <a:t>         </a:t>
            </a:r>
            <a:r>
              <a:rPr lang="en-US" dirty="0" smtClean="0">
                <a:solidFill>
                  <a:srgbClr val="000000"/>
                </a:solidFill>
                <a:latin typeface="Calibri"/>
                <a:cs typeface="Calibri"/>
              </a:rPr>
              <a:t>                                    </a:t>
            </a:r>
            <a:endParaRPr lang="en-US" sz="2000" dirty="0">
              <a:solidFill>
                <a:srgbClr val="000000"/>
              </a:solidFill>
              <a:latin typeface="Calibri"/>
              <a:cs typeface="Calibri"/>
            </a:endParaRPr>
          </a:p>
          <a:p>
            <a:pPr algn="ctr" eaLnBrk="1" hangingPunct="1">
              <a:buFont typeface="Wingdings" charset="0"/>
              <a:buNone/>
            </a:pPr>
            <a:endParaRPr lang="en-US" sz="2000" dirty="0">
              <a:solidFill>
                <a:srgbClr val="000000"/>
              </a:solidFill>
              <a:latin typeface="Calibri"/>
              <a:cs typeface="Calibri"/>
            </a:endParaRPr>
          </a:p>
        </p:txBody>
      </p:sp>
      <p:sp>
        <p:nvSpPr>
          <p:cNvPr id="9" name="Rectangle 4"/>
          <p:cNvSpPr txBox="1">
            <a:spLocks noChangeArrowheads="1"/>
          </p:cNvSpPr>
          <p:nvPr/>
        </p:nvSpPr>
        <p:spPr bwMode="auto">
          <a:xfrm>
            <a:off x="457200" y="4699000"/>
            <a:ext cx="800100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fontScale="25000" lnSpcReduction="20000"/>
          </a:bodyPr>
          <a:lstStyle>
            <a:lvl1pPr marL="0" indent="0" algn="l" rtl="0" eaLnBrk="1" fontAlgn="base" hangingPunct="1">
              <a:spcBef>
                <a:spcPct val="20000"/>
              </a:spcBef>
              <a:spcAft>
                <a:spcPct val="0"/>
              </a:spcAft>
              <a:buClr>
                <a:schemeClr val="accent2"/>
              </a:buClr>
              <a:buFont typeface="Wingdings" pitchFamily="2" charset="2"/>
              <a:buNone/>
              <a:defRPr sz="2400">
                <a:solidFill>
                  <a:schemeClr val="tx1"/>
                </a:solidFill>
                <a:latin typeface="+mn-lt"/>
                <a:ea typeface="ＭＳ Ｐゴシック" charset="0"/>
                <a:cs typeface="ＭＳ Ｐゴシック" charset="0"/>
              </a:defRPr>
            </a:lvl1pPr>
            <a:lvl2pPr marL="908050" indent="-436563" algn="l" rtl="0" eaLnBrk="1" fontAlgn="base" hangingPunct="1">
              <a:spcBef>
                <a:spcPct val="20000"/>
              </a:spcBef>
              <a:spcAft>
                <a:spcPct val="0"/>
              </a:spcAft>
              <a:buClr>
                <a:schemeClr val="accent2"/>
              </a:buClr>
              <a:buFont typeface="Wingdings" charset="0"/>
              <a:buChar char="n"/>
              <a:defRPr sz="2400">
                <a:solidFill>
                  <a:schemeClr val="tx1"/>
                </a:solidFill>
                <a:latin typeface="+mn-lt"/>
                <a:ea typeface="ＭＳ Ｐゴシック" charset="0"/>
              </a:defRPr>
            </a:lvl2pPr>
            <a:lvl3pPr marL="1304925" indent="-395288" algn="l" rtl="0" eaLnBrk="1" fontAlgn="base" hangingPunct="1">
              <a:spcBef>
                <a:spcPct val="20000"/>
              </a:spcBef>
              <a:spcAft>
                <a:spcPct val="0"/>
              </a:spcAft>
              <a:buClr>
                <a:schemeClr val="accent2"/>
              </a:buClr>
              <a:buFont typeface="Wingdings" charset="0"/>
              <a:buChar char="o"/>
              <a:defRPr sz="2200">
                <a:solidFill>
                  <a:schemeClr val="tx1"/>
                </a:solidFill>
                <a:latin typeface="+mn-lt"/>
                <a:ea typeface="ＭＳ Ｐゴシック" charset="0"/>
              </a:defRPr>
            </a:lvl3pPr>
            <a:lvl4pPr marL="1693863" indent="-387350" algn="l" rtl="0" eaLnBrk="1" fontAlgn="base" hangingPunct="1">
              <a:spcBef>
                <a:spcPct val="20000"/>
              </a:spcBef>
              <a:spcAft>
                <a:spcPct val="0"/>
              </a:spcAft>
              <a:buClr>
                <a:schemeClr val="accent2"/>
              </a:buClr>
              <a:buFont typeface="Wingdings" charset="0"/>
              <a:buChar char="n"/>
              <a:defRPr sz="2000">
                <a:solidFill>
                  <a:schemeClr val="tx1"/>
                </a:solidFill>
                <a:latin typeface="+mn-lt"/>
                <a:ea typeface="ＭＳ Ｐゴシック" charset="0"/>
              </a:defRPr>
            </a:lvl4pPr>
            <a:lvl5pPr marL="2093913" indent="-398463" algn="l" rtl="0" eaLnBrk="1" fontAlgn="base" hangingPunct="1">
              <a:spcBef>
                <a:spcPct val="25000"/>
              </a:spcBef>
              <a:spcAft>
                <a:spcPct val="0"/>
              </a:spcAft>
              <a:buClr>
                <a:schemeClr val="accent2"/>
              </a:buClr>
              <a:buFont typeface="Wingdings" charset="0"/>
              <a:buChar char="§"/>
              <a:defRPr>
                <a:solidFill>
                  <a:schemeClr val="tx1"/>
                </a:solidFill>
                <a:latin typeface="+mn-lt"/>
                <a:ea typeface="ＭＳ Ｐゴシック" charset="0"/>
              </a:defRPr>
            </a:lvl5pPr>
            <a:lvl6pPr marL="2551113" indent="-398463" algn="l" rtl="0" eaLnBrk="1" fontAlgn="base" hangingPunct="1">
              <a:spcBef>
                <a:spcPct val="25000"/>
              </a:spcBef>
              <a:spcAft>
                <a:spcPct val="0"/>
              </a:spcAft>
              <a:buClr>
                <a:schemeClr val="accent2"/>
              </a:buClr>
              <a:buFont typeface="Wingdings" pitchFamily="2" charset="2"/>
              <a:buChar char="§"/>
              <a:defRPr>
                <a:solidFill>
                  <a:schemeClr val="tx1"/>
                </a:solidFill>
                <a:latin typeface="+mn-lt"/>
              </a:defRPr>
            </a:lvl6pPr>
            <a:lvl7pPr marL="3008313" indent="-398463" algn="l" rtl="0" eaLnBrk="1" fontAlgn="base" hangingPunct="1">
              <a:spcBef>
                <a:spcPct val="25000"/>
              </a:spcBef>
              <a:spcAft>
                <a:spcPct val="0"/>
              </a:spcAft>
              <a:buClr>
                <a:schemeClr val="accent2"/>
              </a:buClr>
              <a:buFont typeface="Wingdings" pitchFamily="2" charset="2"/>
              <a:buChar char="§"/>
              <a:defRPr>
                <a:solidFill>
                  <a:schemeClr val="tx1"/>
                </a:solidFill>
                <a:latin typeface="+mn-lt"/>
              </a:defRPr>
            </a:lvl7pPr>
            <a:lvl8pPr marL="3465513" indent="-398463" algn="l" rtl="0" eaLnBrk="1" fontAlgn="base" hangingPunct="1">
              <a:spcBef>
                <a:spcPct val="25000"/>
              </a:spcBef>
              <a:spcAft>
                <a:spcPct val="0"/>
              </a:spcAft>
              <a:buClr>
                <a:schemeClr val="accent2"/>
              </a:buClr>
              <a:buFont typeface="Wingdings" pitchFamily="2" charset="2"/>
              <a:buChar char="§"/>
              <a:defRPr>
                <a:solidFill>
                  <a:schemeClr val="tx1"/>
                </a:solidFill>
                <a:latin typeface="+mn-lt"/>
              </a:defRPr>
            </a:lvl8pPr>
            <a:lvl9pPr marL="3922713" indent="-398463" algn="l" rtl="0" eaLnBrk="1" fontAlgn="base" hangingPunct="1">
              <a:spcBef>
                <a:spcPct val="25000"/>
              </a:spcBef>
              <a:spcAft>
                <a:spcPct val="0"/>
              </a:spcAft>
              <a:buClr>
                <a:schemeClr val="accent2"/>
              </a:buClr>
              <a:buFont typeface="Wingdings" pitchFamily="2" charset="2"/>
              <a:buChar char="§"/>
              <a:defRPr>
                <a:solidFill>
                  <a:schemeClr val="tx1"/>
                </a:solidFill>
                <a:latin typeface="+mn-lt"/>
              </a:defRPr>
            </a:lvl9pPr>
          </a:lstStyle>
          <a:p>
            <a:pPr algn="just">
              <a:buFont typeface="Wingdings" charset="0"/>
              <a:buNone/>
            </a:pPr>
            <a:r>
              <a:rPr lang="en-US" b="1" dirty="0" smtClean="0">
                <a:solidFill>
                  <a:srgbClr val="000000"/>
                </a:solidFill>
                <a:latin typeface="Calibri"/>
                <a:cs typeface="Calibri"/>
              </a:rPr>
              <a:t>                    </a:t>
            </a:r>
            <a:endParaRPr lang="en-US" sz="2800" dirty="0" smtClean="0">
              <a:solidFill>
                <a:srgbClr val="000000"/>
              </a:solidFill>
              <a:latin typeface="Calibri"/>
              <a:cs typeface="Calibri"/>
            </a:endParaRPr>
          </a:p>
          <a:p>
            <a:pPr algn="just">
              <a:buFont typeface="Wingdings" charset="0"/>
              <a:buNone/>
            </a:pPr>
            <a:r>
              <a:rPr lang="en-US" dirty="0" smtClean="0">
                <a:solidFill>
                  <a:srgbClr val="000000"/>
                </a:solidFill>
                <a:latin typeface="Calibri"/>
                <a:cs typeface="Calibri"/>
              </a:rPr>
              <a:t>                </a:t>
            </a:r>
            <a:r>
              <a:rPr lang="en-US" sz="2000" dirty="0" smtClean="0">
                <a:solidFill>
                  <a:srgbClr val="000000"/>
                </a:solidFill>
                <a:latin typeface="Calibri"/>
                <a:cs typeface="Calibri"/>
              </a:rPr>
              <a:t>        </a:t>
            </a:r>
            <a:r>
              <a:rPr lang="en-US" sz="2200" dirty="0" smtClean="0">
                <a:solidFill>
                  <a:srgbClr val="000000"/>
                </a:solidFill>
                <a:latin typeface="Calibri"/>
                <a:cs typeface="Calibri"/>
              </a:rPr>
              <a:t> </a:t>
            </a:r>
            <a:r>
              <a:rPr lang="en-US" sz="1800" dirty="0" smtClean="0">
                <a:solidFill>
                  <a:srgbClr val="000000"/>
                </a:solidFill>
                <a:latin typeface="Calibri"/>
                <a:cs typeface="Calibri"/>
              </a:rPr>
              <a:t>             </a:t>
            </a:r>
            <a:r>
              <a:rPr lang="en-US" sz="7400" dirty="0" smtClean="0">
                <a:solidFill>
                  <a:srgbClr val="000000"/>
                </a:solidFill>
                <a:latin typeface="Calibri"/>
                <a:cs typeface="Calibri"/>
              </a:rPr>
              <a:t>            </a:t>
            </a:r>
            <a:r>
              <a:rPr lang="en-US" sz="7400" baseline="30000" dirty="0" smtClean="0">
                <a:solidFill>
                  <a:srgbClr val="000000"/>
                </a:solidFill>
                <a:latin typeface="Calibri"/>
                <a:cs typeface="Calibri"/>
              </a:rPr>
              <a:t>1</a:t>
            </a:r>
            <a:r>
              <a:rPr lang="en-US" sz="9600" dirty="0" smtClean="0">
                <a:solidFill>
                  <a:srgbClr val="000000"/>
                </a:solidFill>
                <a:latin typeface="Calibri"/>
                <a:cs typeface="Calibri"/>
              </a:rPr>
              <a:t>University of South Florida – Florida, USA</a:t>
            </a:r>
          </a:p>
          <a:p>
            <a:pPr algn="just">
              <a:buFont typeface="Wingdings" charset="0"/>
              <a:buNone/>
            </a:pPr>
            <a:r>
              <a:rPr lang="en-US" sz="9600" dirty="0" smtClean="0">
                <a:solidFill>
                  <a:srgbClr val="000000"/>
                </a:solidFill>
                <a:latin typeface="Calibri"/>
                <a:cs typeface="Calibri"/>
              </a:rPr>
              <a:t>                      </a:t>
            </a:r>
            <a:r>
              <a:rPr lang="en-US" sz="9600" baseline="30000" dirty="0" smtClean="0">
                <a:solidFill>
                  <a:srgbClr val="000000"/>
                </a:solidFill>
                <a:latin typeface="Calibri"/>
                <a:cs typeface="Calibri"/>
              </a:rPr>
              <a:t>2</a:t>
            </a:r>
            <a:r>
              <a:rPr lang="en-US" sz="9600" dirty="0" smtClean="0">
                <a:solidFill>
                  <a:srgbClr val="000000"/>
                </a:solidFill>
                <a:latin typeface="Calibri"/>
                <a:cs typeface="Calibri"/>
              </a:rPr>
              <a:t>Telefonica Research – Barcelona, Spain</a:t>
            </a:r>
          </a:p>
          <a:p>
            <a:pPr algn="just">
              <a:buFont typeface="Wingdings" charset="0"/>
              <a:buNone/>
            </a:pPr>
            <a:r>
              <a:rPr lang="en-US" sz="9600" dirty="0" smtClean="0">
                <a:solidFill>
                  <a:srgbClr val="000000"/>
                </a:solidFill>
                <a:latin typeface="Calibri"/>
                <a:cs typeface="Calibri"/>
              </a:rPr>
              <a:t>                            </a:t>
            </a:r>
            <a:r>
              <a:rPr lang="en-US" sz="9600" baseline="30000" dirty="0" smtClean="0">
                <a:solidFill>
                  <a:srgbClr val="000000"/>
                </a:solidFill>
                <a:latin typeface="Calibri"/>
                <a:cs typeface="Calibri"/>
              </a:rPr>
              <a:t>3</a:t>
            </a:r>
            <a:r>
              <a:rPr lang="en-US" sz="9600" dirty="0" smtClean="0">
                <a:solidFill>
                  <a:srgbClr val="000000"/>
                </a:solidFill>
                <a:latin typeface="Calibri"/>
                <a:cs typeface="Calibri"/>
              </a:rPr>
              <a:t>Yahoo Labs – Barcelona, Spain                         </a:t>
            </a:r>
          </a:p>
          <a:p>
            <a:pPr algn="just">
              <a:buFont typeface="Wingdings" charset="0"/>
              <a:buNone/>
            </a:pPr>
            <a:r>
              <a:rPr lang="en-US" sz="7400" dirty="0" smtClean="0">
                <a:solidFill>
                  <a:srgbClr val="000000"/>
                </a:solidFill>
                <a:latin typeface="Calibri"/>
                <a:cs typeface="Calibri"/>
              </a:rPr>
              <a:t>                                    </a:t>
            </a:r>
          </a:p>
          <a:p>
            <a:pPr algn="ctr">
              <a:buFont typeface="Wingdings" charset="0"/>
              <a:buNone/>
            </a:pPr>
            <a:endParaRPr lang="en-US" sz="2000" dirty="0">
              <a:solidFill>
                <a:srgbClr val="000000"/>
              </a:solidFill>
              <a:latin typeface="Calibri"/>
              <a:cs typeface="Calibri"/>
            </a:endParaRPr>
          </a:p>
        </p:txBody>
      </p:sp>
      <p:sp>
        <p:nvSpPr>
          <p:cNvPr id="2" name="TextBox 1"/>
          <p:cNvSpPr txBox="1"/>
          <p:nvPr/>
        </p:nvSpPr>
        <p:spPr>
          <a:xfrm>
            <a:off x="8514080" y="4389120"/>
            <a:ext cx="184666" cy="646331"/>
          </a:xfrm>
          <a:prstGeom prst="rect">
            <a:avLst/>
          </a:prstGeom>
          <a:noFill/>
        </p:spPr>
        <p:txBody>
          <a:bodyPr wrap="none" rtlCol="0">
            <a:spAutoFit/>
          </a:bodyPr>
          <a:lstStyle/>
          <a:p>
            <a:r>
              <a:rPr lang="en-US" dirty="0" smtClean="0"/>
              <a:t> </a:t>
            </a:r>
          </a:p>
          <a:p>
            <a:endParaRPr lang="en-US" dirty="0"/>
          </a:p>
        </p:txBody>
      </p:sp>
      <p:pic>
        <p:nvPicPr>
          <p:cNvPr id="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0825" y="498475"/>
            <a:ext cx="30099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74675" y="304800"/>
            <a:ext cx="8416925" cy="838200"/>
          </a:xfrm>
        </p:spPr>
        <p:txBody>
          <a:bodyPr/>
          <a:lstStyle/>
          <a:p>
            <a:pPr eaLnBrk="1" hangingPunct="1"/>
            <a:r>
              <a:rPr lang="en-US" sz="3600" b="1" dirty="0" smtClean="0">
                <a:solidFill>
                  <a:srgbClr val="000000"/>
                </a:solidFill>
                <a:latin typeface="Calibri"/>
                <a:cs typeface="Calibri"/>
              </a:rPr>
              <a:t>                 Link Prediction Results</a:t>
            </a:r>
            <a:endParaRPr lang="en-US" sz="3600" dirty="0">
              <a:solidFill>
                <a:srgbClr val="000000"/>
              </a:solidFill>
              <a:latin typeface="Calibri"/>
              <a:cs typeface="Calibri"/>
            </a:endParaRPr>
          </a:p>
        </p:txBody>
      </p:sp>
      <p:sp>
        <p:nvSpPr>
          <p:cNvPr id="26625" name="Slide Number Placeholder 5"/>
          <p:cNvSpPr>
            <a:spLocks noGrp="1"/>
          </p:cNvSpPr>
          <p:nvPr>
            <p:ph type="sldNum" sz="quarter" idx="10"/>
          </p:nvPr>
        </p:nvSpPr>
        <p:spPr>
          <a:xfrm>
            <a:off x="8458200" y="6248400"/>
            <a:ext cx="381000" cy="473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87E30A8B-4490-2E4B-827E-30DAC9503137}" type="slidenum">
              <a:rPr lang="en-US" sz="1200"/>
              <a:pPr/>
              <a:t>10</a:t>
            </a:fld>
            <a:endParaRPr lang="en-US" sz="1200" dirty="0"/>
          </a:p>
        </p:txBody>
      </p:sp>
      <p:sp>
        <p:nvSpPr>
          <p:cNvPr id="26628" name="Rectangle 3"/>
          <p:cNvSpPr txBox="1">
            <a:spLocks noChangeArrowheads="1"/>
          </p:cNvSpPr>
          <p:nvPr/>
        </p:nvSpPr>
        <p:spPr bwMode="auto">
          <a:xfrm>
            <a:off x="152400" y="2895600"/>
            <a:ext cx="81200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marL="469900" indent="-469900">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marL="0" indent="0" eaLnBrk="1" hangingPunct="1">
              <a:spcBef>
                <a:spcPct val="20000"/>
              </a:spcBef>
              <a:buClr>
                <a:schemeClr val="accent2"/>
              </a:buClr>
            </a:pPr>
            <a:endParaRPr lang="en-US" sz="2800" b="1" dirty="0">
              <a:solidFill>
                <a:srgbClr val="0000FF"/>
              </a:solidFill>
              <a:latin typeface="Times New Roman" charset="0"/>
              <a:cs typeface="Times New Roman"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925067364"/>
              </p:ext>
            </p:extLst>
          </p:nvPr>
        </p:nvGraphicFramePr>
        <p:xfrm>
          <a:off x="304800" y="1752600"/>
          <a:ext cx="8610601" cy="3810002"/>
        </p:xfrm>
        <a:graphic>
          <a:graphicData uri="http://schemas.openxmlformats.org/drawingml/2006/table">
            <a:tbl>
              <a:tblPr firstRow="1" bandRow="1">
                <a:tableStyleId>{5C22544A-7EE6-4342-B048-85BDC9FD1C3A}</a:tableStyleId>
              </a:tblPr>
              <a:tblGrid>
                <a:gridCol w="1076325"/>
                <a:gridCol w="372187"/>
                <a:gridCol w="1056390"/>
                <a:gridCol w="861060"/>
                <a:gridCol w="1252451"/>
                <a:gridCol w="1252451"/>
                <a:gridCol w="1371697"/>
                <a:gridCol w="1368040"/>
              </a:tblGrid>
              <a:tr h="415740">
                <a:tc>
                  <a:txBody>
                    <a:bodyPr/>
                    <a:lstStyle/>
                    <a:p>
                      <a:r>
                        <a:rPr lang="en-US" sz="1400" b="0" dirty="0" smtClean="0">
                          <a:solidFill>
                            <a:srgbClr val="000000"/>
                          </a:solidFill>
                        </a:rPr>
                        <a:t>Networks</a:t>
                      </a:r>
                      <a:endParaRPr lang="en-US" sz="1400" b="0" dirty="0">
                        <a:solidFill>
                          <a:srgbClr val="000000"/>
                        </a:solidFill>
                      </a:endParaRPr>
                    </a:p>
                  </a:txBody>
                  <a:tcPr/>
                </a:tc>
                <a:tc>
                  <a:txBody>
                    <a:bodyPr/>
                    <a:lstStyle/>
                    <a:p>
                      <a:r>
                        <a:rPr lang="en-US" sz="1400" b="0" dirty="0" smtClean="0">
                          <a:solidFill>
                            <a:srgbClr val="000000"/>
                          </a:solidFill>
                        </a:rPr>
                        <a:t>n</a:t>
                      </a:r>
                      <a:endParaRPr lang="en-US" sz="1400" b="0" dirty="0">
                        <a:solidFill>
                          <a:srgbClr val="000000"/>
                        </a:solidFill>
                      </a:endParaRPr>
                    </a:p>
                  </a:txBody>
                  <a:tcPr/>
                </a:tc>
                <a:tc>
                  <a:txBody>
                    <a:bodyPr/>
                    <a:lstStyle/>
                    <a:p>
                      <a:r>
                        <a:rPr lang="en-US" sz="1400" b="0" dirty="0" smtClean="0">
                          <a:solidFill>
                            <a:srgbClr val="000000"/>
                          </a:solidFill>
                        </a:rPr>
                        <a:t>Classifier</a:t>
                      </a:r>
                      <a:endParaRPr lang="en-US" sz="1400" b="0" dirty="0">
                        <a:solidFill>
                          <a:srgbClr val="000000"/>
                        </a:solidFill>
                      </a:endParaRPr>
                    </a:p>
                  </a:txBody>
                  <a:tcPr/>
                </a:tc>
                <a:tc>
                  <a:txBody>
                    <a:bodyPr/>
                    <a:lstStyle/>
                    <a:p>
                      <a:r>
                        <a:rPr lang="en-US" sz="1400" b="0" dirty="0" smtClean="0">
                          <a:solidFill>
                            <a:srgbClr val="000000"/>
                          </a:solidFill>
                        </a:rPr>
                        <a:t> Metric</a:t>
                      </a:r>
                      <a:endParaRPr lang="en-US" sz="1400" b="0" dirty="0">
                        <a:solidFill>
                          <a:srgbClr val="000000"/>
                        </a:solidFill>
                      </a:endParaRPr>
                    </a:p>
                  </a:txBody>
                  <a:tcPr/>
                </a:tc>
                <a:tc>
                  <a:txBody>
                    <a:bodyPr/>
                    <a:lstStyle/>
                    <a:p>
                      <a:pPr algn="ctr"/>
                      <a:r>
                        <a:rPr lang="en-US" sz="1400" b="0" dirty="0" smtClean="0">
                          <a:solidFill>
                            <a:srgbClr val="000000"/>
                          </a:solidFill>
                        </a:rPr>
                        <a:t>Precision</a:t>
                      </a:r>
                      <a:endParaRPr lang="en-US" sz="1400" b="0" dirty="0">
                        <a:solidFill>
                          <a:srgbClr val="000000"/>
                        </a:solidFill>
                      </a:endParaRPr>
                    </a:p>
                  </a:txBody>
                  <a:tcPr/>
                </a:tc>
                <a:tc>
                  <a:txBody>
                    <a:bodyPr/>
                    <a:lstStyle/>
                    <a:p>
                      <a:r>
                        <a:rPr lang="en-US" sz="1400" b="0" dirty="0" smtClean="0">
                          <a:solidFill>
                            <a:srgbClr val="000000"/>
                          </a:solidFill>
                        </a:rPr>
                        <a:t>   Recall</a:t>
                      </a:r>
                      <a:endParaRPr lang="en-US" sz="1400" b="0" dirty="0">
                        <a:solidFill>
                          <a:srgbClr val="00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solidFill>
                            <a:srgbClr val="000000"/>
                          </a:solidFill>
                        </a:rPr>
                        <a:t> F-Measure</a:t>
                      </a:r>
                    </a:p>
                  </a:txBody>
                  <a:tcPr/>
                </a:tc>
                <a:tc>
                  <a:txBody>
                    <a:bodyPr/>
                    <a:lstStyle/>
                    <a:p>
                      <a:r>
                        <a:rPr lang="en-US" sz="1400" b="0" dirty="0" smtClean="0">
                          <a:solidFill>
                            <a:srgbClr val="000000"/>
                          </a:solidFill>
                        </a:rPr>
                        <a:t>    AUC</a:t>
                      </a:r>
                      <a:endParaRPr lang="en-US" sz="1400" b="0" dirty="0">
                        <a:solidFill>
                          <a:srgbClr val="000000"/>
                        </a:solidFill>
                      </a:endParaRPr>
                    </a:p>
                  </a:txBody>
                  <a:tcPr/>
                </a:tc>
              </a:tr>
              <a:tr h="415740">
                <a:tc rowSpan="3">
                  <a:txBody>
                    <a:bodyPr/>
                    <a:lstStyle/>
                    <a:p>
                      <a:pPr algn="ctr"/>
                      <a:endParaRPr lang="en-US" sz="1800" dirty="0" smtClean="0">
                        <a:latin typeface="Calibri"/>
                        <a:cs typeface="Calibri"/>
                      </a:endParaRPr>
                    </a:p>
                    <a:p>
                      <a:pPr algn="ctr"/>
                      <a:r>
                        <a:rPr lang="en-US" sz="1800" dirty="0" smtClean="0">
                          <a:latin typeface="Calibri"/>
                          <a:cs typeface="Calibri"/>
                        </a:rPr>
                        <a:t>TF2</a:t>
                      </a:r>
                      <a:endParaRPr lang="en-US" sz="1800" dirty="0">
                        <a:latin typeface="Calibri"/>
                        <a:cs typeface="Calibri"/>
                      </a:endParaRPr>
                    </a:p>
                  </a:txBody>
                  <a:tcPr/>
                </a:tc>
                <a:tc rowSpan="3">
                  <a:txBody>
                    <a:bodyPr/>
                    <a:lstStyle/>
                    <a:p>
                      <a:endParaRPr lang="en-US" sz="1800" dirty="0" smtClean="0">
                        <a:latin typeface="Calibri"/>
                        <a:cs typeface="Calibri"/>
                      </a:endParaRPr>
                    </a:p>
                    <a:p>
                      <a:r>
                        <a:rPr lang="en-US" sz="1800" dirty="0" smtClean="0">
                          <a:latin typeface="Calibri"/>
                          <a:cs typeface="Calibri"/>
                        </a:rPr>
                        <a:t>2</a:t>
                      </a:r>
                      <a:endParaRPr lang="en-US" sz="1800" dirty="0">
                        <a:latin typeface="Calibri"/>
                        <a:cs typeface="Calibri"/>
                      </a:endParaRPr>
                    </a:p>
                  </a:txBody>
                  <a:tcPr/>
                </a:tc>
                <a:tc rowSpan="8">
                  <a:txBody>
                    <a:bodyPr/>
                    <a:lstStyle/>
                    <a:p>
                      <a:endParaRPr lang="en-US" sz="1800" dirty="0" smtClean="0">
                        <a:latin typeface="Calibri"/>
                        <a:cs typeface="Calibri"/>
                      </a:endParaRPr>
                    </a:p>
                    <a:p>
                      <a:endParaRPr lang="en-US" sz="1800" dirty="0" smtClean="0">
                        <a:latin typeface="Calibri"/>
                        <a:cs typeface="Calibri"/>
                      </a:endParaRPr>
                    </a:p>
                    <a:p>
                      <a:endParaRPr lang="en-US" sz="1800" dirty="0" smtClean="0">
                        <a:latin typeface="Calibri"/>
                        <a:cs typeface="Calibri"/>
                      </a:endParaRPr>
                    </a:p>
                    <a:p>
                      <a:endParaRPr lang="en-US" sz="1800" dirty="0" smtClean="0">
                        <a:latin typeface="Calibri"/>
                        <a:cs typeface="Calibri"/>
                      </a:endParaRPr>
                    </a:p>
                    <a:p>
                      <a:r>
                        <a:rPr lang="en-US" sz="1800" dirty="0" smtClean="0">
                          <a:latin typeface="Calibri"/>
                          <a:cs typeface="Calibri"/>
                        </a:rPr>
                        <a:t>Decision</a:t>
                      </a:r>
                      <a:r>
                        <a:rPr lang="en-US" sz="1800" baseline="0" dirty="0" smtClean="0">
                          <a:latin typeface="Calibri"/>
                          <a:cs typeface="Calibri"/>
                        </a:rPr>
                        <a:t> </a:t>
                      </a:r>
                    </a:p>
                    <a:p>
                      <a:r>
                        <a:rPr lang="en-US" sz="1800" baseline="0" dirty="0" smtClean="0">
                          <a:latin typeface="Calibri"/>
                          <a:cs typeface="Calibri"/>
                        </a:rPr>
                        <a:t>   Tree</a:t>
                      </a:r>
                    </a:p>
                    <a:p>
                      <a:r>
                        <a:rPr lang="en-US" sz="1800" baseline="0" dirty="0" smtClean="0">
                          <a:latin typeface="Calibri"/>
                          <a:cs typeface="Calibri"/>
                        </a:rPr>
                        <a:t>   (J48)</a:t>
                      </a:r>
                      <a:endParaRPr lang="en-US" sz="1800" dirty="0">
                        <a:latin typeface="Calibri"/>
                        <a:cs typeface="Calibri"/>
                      </a:endParaRPr>
                    </a:p>
                  </a:txBody>
                  <a:tcPr/>
                </a:tc>
                <a:tc>
                  <a:txBody>
                    <a:bodyPr/>
                    <a:lstStyle/>
                    <a:p>
                      <a:pPr algn="ctr"/>
                      <a:r>
                        <a:rPr lang="en-US" sz="1800" dirty="0" smtClean="0">
                          <a:latin typeface="Calibri"/>
                          <a:cs typeface="Calibri"/>
                        </a:rPr>
                        <a:t>SS</a:t>
                      </a:r>
                      <a:endParaRPr lang="en-US" sz="1800" dirty="0">
                        <a:latin typeface="Calibri"/>
                        <a:cs typeface="Calibri"/>
                      </a:endParaRPr>
                    </a:p>
                  </a:txBody>
                  <a:tcPr/>
                </a:tc>
                <a:tc>
                  <a:txBody>
                    <a:bodyPr/>
                    <a:lstStyle/>
                    <a:p>
                      <a:r>
                        <a:rPr lang="en-US" sz="1800" dirty="0" smtClean="0">
                          <a:solidFill>
                            <a:schemeClr val="accent2"/>
                          </a:solidFill>
                          <a:latin typeface="Calibri"/>
                          <a:cs typeface="Calibri"/>
                        </a:rPr>
                        <a:t>0.75±0.012</a:t>
                      </a:r>
                      <a:endParaRPr lang="en-US" sz="1800" dirty="0">
                        <a:solidFill>
                          <a:schemeClr val="accent2"/>
                        </a:solidFill>
                        <a:latin typeface="Calibri"/>
                        <a:cs typeface="Calibri"/>
                      </a:endParaRPr>
                    </a:p>
                  </a:txBody>
                  <a:tcPr/>
                </a:tc>
                <a:tc>
                  <a:txBody>
                    <a:bodyPr/>
                    <a:lstStyle/>
                    <a:p>
                      <a:r>
                        <a:rPr lang="en-US" sz="1800" dirty="0" smtClean="0">
                          <a:solidFill>
                            <a:schemeClr val="accent2"/>
                          </a:solidFill>
                          <a:latin typeface="Calibri"/>
                          <a:cs typeface="Calibri"/>
                        </a:rPr>
                        <a:t>0.74±0.008</a:t>
                      </a:r>
                      <a:endParaRPr lang="en-US" sz="1800" dirty="0">
                        <a:solidFill>
                          <a:schemeClr val="accent2"/>
                        </a:solidFill>
                        <a:latin typeface="Calibri"/>
                        <a:cs typeface="Calibri"/>
                      </a:endParaRPr>
                    </a:p>
                  </a:txBody>
                  <a:tcPr/>
                </a:tc>
                <a:tc>
                  <a:txBody>
                    <a:bodyPr/>
                    <a:lstStyle/>
                    <a:p>
                      <a:r>
                        <a:rPr lang="en-US" sz="1800" dirty="0" smtClean="0">
                          <a:solidFill>
                            <a:schemeClr val="accent2"/>
                          </a:solidFill>
                          <a:latin typeface="Calibri"/>
                          <a:cs typeface="Calibri"/>
                        </a:rPr>
                        <a:t>0.74±0.008</a:t>
                      </a:r>
                      <a:endParaRPr lang="en-US" sz="1800" dirty="0">
                        <a:solidFill>
                          <a:schemeClr val="accent2"/>
                        </a:solidFill>
                        <a:latin typeface="Calibri"/>
                        <a:cs typeface="Calibri"/>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accent2"/>
                          </a:solidFill>
                          <a:latin typeface="Calibri"/>
                          <a:cs typeface="Calibri"/>
                        </a:rPr>
                        <a:t>0.77±0.009</a:t>
                      </a:r>
                    </a:p>
                  </a:txBody>
                  <a:tcPr/>
                </a:tc>
              </a:tr>
              <a:tr h="415740">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ctr"/>
                      <a:r>
                        <a:rPr lang="en-US" sz="1800" dirty="0" smtClean="0">
                          <a:latin typeface="Calibri"/>
                          <a:cs typeface="Calibri"/>
                        </a:rPr>
                        <a:t>AA</a:t>
                      </a:r>
                      <a:endParaRPr lang="en-US" sz="1800" dirty="0">
                        <a:latin typeface="Calibri"/>
                        <a:cs typeface="Calibri"/>
                      </a:endParaRPr>
                    </a:p>
                  </a:txBody>
                  <a:tcPr/>
                </a:tc>
                <a:tc>
                  <a:txBody>
                    <a:bodyPr/>
                    <a:lstStyle/>
                    <a:p>
                      <a:r>
                        <a:rPr lang="en-US" sz="1800" dirty="0" smtClean="0">
                          <a:latin typeface="Calibri"/>
                          <a:cs typeface="Calibri"/>
                        </a:rPr>
                        <a:t>0.71±0.004</a:t>
                      </a:r>
                      <a:endParaRPr lang="en-US" sz="1800" dirty="0">
                        <a:latin typeface="Calibri"/>
                        <a:cs typeface="Calibri"/>
                      </a:endParaRPr>
                    </a:p>
                  </a:txBody>
                  <a:tcPr/>
                </a:tc>
                <a:tc>
                  <a:txBody>
                    <a:bodyPr/>
                    <a:lstStyle/>
                    <a:p>
                      <a:r>
                        <a:rPr lang="en-US" sz="1800" dirty="0" smtClean="0">
                          <a:latin typeface="Calibri"/>
                          <a:cs typeface="Calibri"/>
                        </a:rPr>
                        <a:t>0.71±0.004</a:t>
                      </a:r>
                      <a:endParaRPr lang="en-US" sz="1800" dirty="0">
                        <a:latin typeface="Calibri"/>
                        <a:cs typeface="Calibri"/>
                      </a:endParaRPr>
                    </a:p>
                  </a:txBody>
                  <a:tcPr/>
                </a:tc>
                <a:tc>
                  <a:txBody>
                    <a:bodyPr/>
                    <a:lstStyle/>
                    <a:p>
                      <a:r>
                        <a:rPr lang="en-US" sz="1800" dirty="0" smtClean="0">
                          <a:latin typeface="Calibri"/>
                          <a:cs typeface="Calibri"/>
                        </a:rPr>
                        <a:t>0.71±0.004</a:t>
                      </a:r>
                      <a:endParaRPr lang="en-US" sz="1800" dirty="0">
                        <a:latin typeface="Calibri"/>
                        <a:cs typeface="Calibri"/>
                      </a:endParaRPr>
                    </a:p>
                  </a:txBody>
                  <a:tcPr/>
                </a:tc>
                <a:tc>
                  <a:txBody>
                    <a:bodyPr/>
                    <a:lstStyle/>
                    <a:p>
                      <a:r>
                        <a:rPr lang="en-US" sz="1800" dirty="0" smtClean="0">
                          <a:latin typeface="Calibri"/>
                          <a:cs typeface="Calibri"/>
                        </a:rPr>
                        <a:t>0.71±0.006</a:t>
                      </a:r>
                      <a:endParaRPr lang="en-US" sz="1800" dirty="0">
                        <a:latin typeface="Calibri"/>
                        <a:cs typeface="Calibri"/>
                      </a:endParaRPr>
                    </a:p>
                  </a:txBody>
                  <a:tcPr/>
                </a:tc>
              </a:tr>
              <a:tr h="484082">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ctr"/>
                      <a:r>
                        <a:rPr lang="en-US" sz="1800" dirty="0" smtClean="0">
                          <a:latin typeface="Calibri"/>
                          <a:cs typeface="Calibri"/>
                        </a:rPr>
                        <a:t>J</a:t>
                      </a:r>
                      <a:endParaRPr lang="en-US" sz="1800" dirty="0">
                        <a:latin typeface="Calibri"/>
                        <a:cs typeface="Calibri"/>
                      </a:endParaRPr>
                    </a:p>
                  </a:txBody>
                  <a:tcPr/>
                </a:tc>
                <a:tc>
                  <a:txBody>
                    <a:bodyPr/>
                    <a:lstStyle/>
                    <a:p>
                      <a:r>
                        <a:rPr lang="en-US" sz="1800" dirty="0" smtClean="0">
                          <a:latin typeface="Calibri"/>
                          <a:cs typeface="Calibri"/>
                        </a:rPr>
                        <a:t>0.51±0.007</a:t>
                      </a:r>
                      <a:endParaRPr lang="en-US" sz="1800" dirty="0">
                        <a:latin typeface="Calibri"/>
                        <a:cs typeface="Calibri"/>
                      </a:endParaRPr>
                    </a:p>
                  </a:txBody>
                  <a:tcPr/>
                </a:tc>
                <a:tc>
                  <a:txBody>
                    <a:bodyPr/>
                    <a:lstStyle/>
                    <a:p>
                      <a:r>
                        <a:rPr lang="en-US" sz="1800" dirty="0" smtClean="0">
                          <a:latin typeface="Calibri"/>
                          <a:cs typeface="Calibri"/>
                        </a:rPr>
                        <a:t>0.51±0.006</a:t>
                      </a:r>
                      <a:endParaRPr lang="en-US" sz="1800" dirty="0">
                        <a:latin typeface="Calibri"/>
                        <a:cs typeface="Calibri"/>
                      </a:endParaRPr>
                    </a:p>
                  </a:txBody>
                  <a:tcPr/>
                </a:tc>
                <a:tc>
                  <a:txBody>
                    <a:bodyPr/>
                    <a:lstStyle/>
                    <a:p>
                      <a:r>
                        <a:rPr lang="en-US" sz="1800" dirty="0" smtClean="0">
                          <a:latin typeface="Calibri"/>
                          <a:cs typeface="Calibri"/>
                        </a:rPr>
                        <a:t>0.50±0.008</a:t>
                      </a:r>
                      <a:endParaRPr lang="en-US" sz="1800" dirty="0">
                        <a:latin typeface="Calibri"/>
                        <a:cs typeface="Calibri"/>
                      </a:endParaRPr>
                    </a:p>
                  </a:txBody>
                  <a:tcPr/>
                </a:tc>
                <a:tc>
                  <a:txBody>
                    <a:bodyPr/>
                    <a:lstStyle/>
                    <a:p>
                      <a:r>
                        <a:rPr lang="en-US" sz="1800" dirty="0" smtClean="0">
                          <a:latin typeface="Calibri"/>
                          <a:cs typeface="Calibri"/>
                        </a:rPr>
                        <a:t>0.51±0.008</a:t>
                      </a:r>
                      <a:endParaRPr lang="en-US" sz="1800" dirty="0">
                        <a:latin typeface="Calibri"/>
                        <a:cs typeface="Calibri"/>
                      </a:endParaRPr>
                    </a:p>
                  </a:txBody>
                  <a:tcPr/>
                </a:tc>
              </a:tr>
              <a:tr h="415740">
                <a:tc rowSpan="3">
                  <a:txBody>
                    <a:bodyPr/>
                    <a:lstStyle/>
                    <a:p>
                      <a:pPr algn="ctr"/>
                      <a:endParaRPr lang="en-US" sz="1800" dirty="0" smtClean="0">
                        <a:latin typeface="Calibri"/>
                        <a:cs typeface="Calibri"/>
                      </a:endParaRPr>
                    </a:p>
                    <a:p>
                      <a:pPr algn="ctr"/>
                      <a:r>
                        <a:rPr lang="en-US" sz="1800" dirty="0" smtClean="0">
                          <a:latin typeface="Calibri"/>
                          <a:cs typeface="Calibri"/>
                        </a:rPr>
                        <a:t>     IE</a:t>
                      </a:r>
                      <a:endParaRPr lang="en-US" sz="1800" dirty="0">
                        <a:latin typeface="Calibri"/>
                        <a:cs typeface="Calibri"/>
                      </a:endParaRPr>
                    </a:p>
                  </a:txBody>
                  <a:tcPr/>
                </a:tc>
                <a:tc rowSpan="3">
                  <a:txBody>
                    <a:bodyPr/>
                    <a:lstStyle/>
                    <a:p>
                      <a:endParaRPr lang="en-US" sz="1800" dirty="0" smtClean="0">
                        <a:latin typeface="Calibri"/>
                        <a:cs typeface="Calibri"/>
                      </a:endParaRPr>
                    </a:p>
                    <a:p>
                      <a:r>
                        <a:rPr lang="en-US" sz="1800" dirty="0" smtClean="0">
                          <a:latin typeface="Calibri"/>
                          <a:cs typeface="Calibri"/>
                        </a:rPr>
                        <a:t>2</a:t>
                      </a:r>
                      <a:endParaRPr lang="en-US" sz="1800" dirty="0">
                        <a:latin typeface="Calibri"/>
                        <a:cs typeface="Calibri"/>
                      </a:endParaRPr>
                    </a:p>
                  </a:txBody>
                  <a:tcPr/>
                </a:tc>
                <a:tc vMerge="1">
                  <a:txBody>
                    <a:bodyPr/>
                    <a:lstStyle/>
                    <a:p>
                      <a:endParaRPr lang="en-US" dirty="0"/>
                    </a:p>
                  </a:txBody>
                  <a:tcPr/>
                </a:tc>
                <a:tc>
                  <a:txBody>
                    <a:bodyPr/>
                    <a:lstStyle/>
                    <a:p>
                      <a:pPr algn="ctr"/>
                      <a:r>
                        <a:rPr lang="en-US" sz="1800" dirty="0" smtClean="0">
                          <a:latin typeface="Calibri"/>
                          <a:cs typeface="Calibri"/>
                        </a:rPr>
                        <a:t>SS</a:t>
                      </a:r>
                      <a:endParaRPr lang="en-US" sz="1800" dirty="0">
                        <a:latin typeface="Calibri"/>
                        <a:cs typeface="Calibri"/>
                      </a:endParaRPr>
                    </a:p>
                  </a:txBody>
                  <a:tcPr/>
                </a:tc>
                <a:tc>
                  <a:txBody>
                    <a:bodyPr/>
                    <a:lstStyle/>
                    <a:p>
                      <a:r>
                        <a:rPr lang="en-US" sz="1800" dirty="0" smtClean="0">
                          <a:solidFill>
                            <a:srgbClr val="CC0000"/>
                          </a:solidFill>
                          <a:latin typeface="Calibri"/>
                          <a:cs typeface="Calibri"/>
                        </a:rPr>
                        <a:t>0.84±0.013</a:t>
                      </a:r>
                      <a:endParaRPr lang="en-US" sz="1800" dirty="0">
                        <a:solidFill>
                          <a:srgbClr val="CC0000"/>
                        </a:solidFill>
                        <a:latin typeface="Calibri"/>
                        <a:cs typeface="Calibri"/>
                      </a:endParaRPr>
                    </a:p>
                  </a:txBody>
                  <a:tcPr/>
                </a:tc>
                <a:tc>
                  <a:txBody>
                    <a:bodyPr/>
                    <a:lstStyle/>
                    <a:p>
                      <a:r>
                        <a:rPr lang="en-US" sz="1800" dirty="0" smtClean="0">
                          <a:solidFill>
                            <a:srgbClr val="CC0000"/>
                          </a:solidFill>
                          <a:latin typeface="Calibri"/>
                          <a:cs typeface="Calibri"/>
                        </a:rPr>
                        <a:t>0.84±0.002</a:t>
                      </a:r>
                      <a:endParaRPr lang="en-US" sz="1800" dirty="0">
                        <a:solidFill>
                          <a:srgbClr val="CC0000"/>
                        </a:solidFill>
                        <a:latin typeface="Calibri"/>
                        <a:cs typeface="Calibri"/>
                      </a:endParaRPr>
                    </a:p>
                  </a:txBody>
                  <a:tcPr/>
                </a:tc>
                <a:tc>
                  <a:txBody>
                    <a:bodyPr/>
                    <a:lstStyle/>
                    <a:p>
                      <a:r>
                        <a:rPr lang="en-US" sz="1800" dirty="0" smtClean="0">
                          <a:solidFill>
                            <a:srgbClr val="CC0000"/>
                          </a:solidFill>
                          <a:latin typeface="Calibri"/>
                          <a:cs typeface="Calibri"/>
                        </a:rPr>
                        <a:t>0.84±0.002</a:t>
                      </a:r>
                      <a:endParaRPr lang="en-US" sz="1800" dirty="0">
                        <a:solidFill>
                          <a:srgbClr val="CC0000"/>
                        </a:solidFill>
                        <a:latin typeface="Calibri"/>
                        <a:cs typeface="Calibri"/>
                      </a:endParaRPr>
                    </a:p>
                  </a:txBody>
                  <a:tcPr/>
                </a:tc>
                <a:tc>
                  <a:txBody>
                    <a:bodyPr/>
                    <a:lstStyle/>
                    <a:p>
                      <a:r>
                        <a:rPr lang="en-US" sz="1800" dirty="0" smtClean="0">
                          <a:solidFill>
                            <a:srgbClr val="CC0000"/>
                          </a:solidFill>
                          <a:latin typeface="Calibri"/>
                          <a:cs typeface="Calibri"/>
                        </a:rPr>
                        <a:t>0.87±0.001</a:t>
                      </a:r>
                      <a:endParaRPr lang="en-US" sz="1800" dirty="0">
                        <a:solidFill>
                          <a:srgbClr val="CC0000"/>
                        </a:solidFill>
                        <a:latin typeface="Calibri"/>
                        <a:cs typeface="Calibri"/>
                      </a:endParaRPr>
                    </a:p>
                  </a:txBody>
                  <a:tcPr/>
                </a:tc>
              </a:tr>
              <a:tr h="415740">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ctr"/>
                      <a:r>
                        <a:rPr lang="en-US" sz="1800" dirty="0" smtClean="0">
                          <a:latin typeface="Calibri"/>
                          <a:cs typeface="Calibri"/>
                        </a:rPr>
                        <a:t>AA</a:t>
                      </a:r>
                      <a:endParaRPr lang="en-US" sz="1800" dirty="0">
                        <a:latin typeface="Calibri"/>
                        <a:cs typeface="Calibri"/>
                      </a:endParaRPr>
                    </a:p>
                  </a:txBody>
                  <a:tcPr/>
                </a:tc>
                <a:tc>
                  <a:txBody>
                    <a:bodyPr/>
                    <a:lstStyle/>
                    <a:p>
                      <a:r>
                        <a:rPr lang="en-US" sz="1800" dirty="0" smtClean="0">
                          <a:latin typeface="Calibri"/>
                          <a:cs typeface="Calibri"/>
                        </a:rPr>
                        <a:t>0.69±0.002</a:t>
                      </a:r>
                      <a:endParaRPr lang="en-US" sz="1800" dirty="0">
                        <a:latin typeface="Calibri"/>
                        <a:cs typeface="Calibri"/>
                      </a:endParaRPr>
                    </a:p>
                  </a:txBody>
                  <a:tcPr/>
                </a:tc>
                <a:tc>
                  <a:txBody>
                    <a:bodyPr/>
                    <a:lstStyle/>
                    <a:p>
                      <a:r>
                        <a:rPr lang="en-US" sz="1800" dirty="0" smtClean="0">
                          <a:latin typeface="Calibri"/>
                          <a:cs typeface="Calibri"/>
                        </a:rPr>
                        <a:t>0.69±0.002</a:t>
                      </a:r>
                      <a:endParaRPr lang="en-US" sz="1800" dirty="0">
                        <a:latin typeface="Calibri"/>
                        <a:cs typeface="Calibri"/>
                      </a:endParaRPr>
                    </a:p>
                  </a:txBody>
                  <a:tcPr/>
                </a:tc>
                <a:tc>
                  <a:txBody>
                    <a:bodyPr/>
                    <a:lstStyle/>
                    <a:p>
                      <a:r>
                        <a:rPr lang="en-US" sz="1800" dirty="0" smtClean="0">
                          <a:latin typeface="Calibri"/>
                          <a:cs typeface="Calibri"/>
                        </a:rPr>
                        <a:t>0.68±0.003</a:t>
                      </a:r>
                      <a:endParaRPr lang="en-US" sz="1800" dirty="0">
                        <a:latin typeface="Calibri"/>
                        <a:cs typeface="Calibri"/>
                      </a:endParaRPr>
                    </a:p>
                  </a:txBody>
                  <a:tcPr/>
                </a:tc>
                <a:tc>
                  <a:txBody>
                    <a:bodyPr/>
                    <a:lstStyle/>
                    <a:p>
                      <a:r>
                        <a:rPr lang="en-US" sz="1800" dirty="0" smtClean="0">
                          <a:latin typeface="Calibri"/>
                          <a:cs typeface="Calibri"/>
                        </a:rPr>
                        <a:t>0.70±0.003</a:t>
                      </a:r>
                      <a:endParaRPr lang="en-US" sz="1800" dirty="0">
                        <a:latin typeface="Calibri"/>
                        <a:cs typeface="Calibri"/>
                      </a:endParaRPr>
                    </a:p>
                  </a:txBody>
                  <a:tcPr/>
                </a:tc>
              </a:tr>
              <a:tr h="415740">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ctr"/>
                      <a:r>
                        <a:rPr lang="en-US" sz="1800" dirty="0" smtClean="0">
                          <a:latin typeface="Calibri"/>
                          <a:cs typeface="Calibri"/>
                        </a:rPr>
                        <a:t>J</a:t>
                      </a:r>
                      <a:endParaRPr lang="en-US" sz="1800" dirty="0">
                        <a:latin typeface="Calibri"/>
                        <a:cs typeface="Calibri"/>
                      </a:endParaRPr>
                    </a:p>
                  </a:txBody>
                  <a:tcPr/>
                </a:tc>
                <a:tc>
                  <a:txBody>
                    <a:bodyPr/>
                    <a:lstStyle/>
                    <a:p>
                      <a:r>
                        <a:rPr lang="en-US" sz="1800" dirty="0" smtClean="0">
                          <a:latin typeface="Calibri"/>
                          <a:cs typeface="Calibri"/>
                        </a:rPr>
                        <a:t>0.69±0.007</a:t>
                      </a:r>
                      <a:endParaRPr lang="en-US" sz="1800" dirty="0">
                        <a:latin typeface="Calibri"/>
                        <a:cs typeface="Calibri"/>
                      </a:endParaRPr>
                    </a:p>
                  </a:txBody>
                  <a:tcPr/>
                </a:tc>
                <a:tc>
                  <a:txBody>
                    <a:bodyPr/>
                    <a:lstStyle/>
                    <a:p>
                      <a:r>
                        <a:rPr lang="en-US" sz="1800" dirty="0" smtClean="0">
                          <a:latin typeface="Calibri"/>
                          <a:cs typeface="Calibri"/>
                        </a:rPr>
                        <a:t>0.68±0.005</a:t>
                      </a:r>
                      <a:endParaRPr lang="en-US" sz="1800" dirty="0">
                        <a:latin typeface="Calibri"/>
                        <a:cs typeface="Calibri"/>
                      </a:endParaRPr>
                    </a:p>
                  </a:txBody>
                  <a:tcPr/>
                </a:tc>
                <a:tc>
                  <a:txBody>
                    <a:bodyPr/>
                    <a:lstStyle/>
                    <a:p>
                      <a:r>
                        <a:rPr lang="en-US" sz="1800" dirty="0" smtClean="0">
                          <a:latin typeface="Calibri"/>
                          <a:cs typeface="Calibri"/>
                        </a:rPr>
                        <a:t>0.68±0.001</a:t>
                      </a:r>
                      <a:endParaRPr lang="en-US" sz="1800" dirty="0">
                        <a:latin typeface="Calibri"/>
                        <a:cs typeface="Calibri"/>
                      </a:endParaRPr>
                    </a:p>
                  </a:txBody>
                  <a:tcPr/>
                </a:tc>
                <a:tc>
                  <a:txBody>
                    <a:bodyPr/>
                    <a:lstStyle/>
                    <a:p>
                      <a:r>
                        <a:rPr lang="en-US" sz="1800" dirty="0" smtClean="0">
                          <a:latin typeface="Calibri"/>
                          <a:cs typeface="Calibri"/>
                        </a:rPr>
                        <a:t>0.68±0.004</a:t>
                      </a:r>
                      <a:endParaRPr lang="en-US" sz="1800" dirty="0">
                        <a:latin typeface="Calibri"/>
                        <a:cs typeface="Calibri"/>
                      </a:endParaRPr>
                    </a:p>
                  </a:txBody>
                  <a:tcPr/>
                </a:tc>
              </a:tr>
              <a:tr h="415740">
                <a:tc>
                  <a:txBody>
                    <a:bodyPr/>
                    <a:lstStyle/>
                    <a:p>
                      <a:pPr algn="ctr"/>
                      <a:r>
                        <a:rPr lang="en-US" sz="1800" dirty="0" smtClean="0">
                          <a:latin typeface="Calibri"/>
                          <a:cs typeface="Calibri"/>
                        </a:rPr>
                        <a:t>    TF2</a:t>
                      </a:r>
                      <a:endParaRPr lang="en-US" sz="1800" dirty="0">
                        <a:latin typeface="Calibri"/>
                        <a:cs typeface="Calibri"/>
                      </a:endParaRPr>
                    </a:p>
                  </a:txBody>
                  <a:tcPr/>
                </a:tc>
                <a:tc>
                  <a:txBody>
                    <a:bodyPr/>
                    <a:lstStyle/>
                    <a:p>
                      <a:r>
                        <a:rPr lang="en-US" sz="1800" dirty="0" smtClean="0">
                          <a:latin typeface="Calibri"/>
                          <a:cs typeface="Calibri"/>
                        </a:rPr>
                        <a:t>3</a:t>
                      </a:r>
                      <a:endParaRPr lang="en-US" sz="1800" dirty="0">
                        <a:latin typeface="Calibri"/>
                        <a:cs typeface="Calibri"/>
                      </a:endParaRPr>
                    </a:p>
                  </a:txBody>
                  <a:tcPr/>
                </a:tc>
                <a:tc vMerge="1">
                  <a:txBody>
                    <a:bodyPr/>
                    <a:lstStyle/>
                    <a:p>
                      <a:endParaRPr lang="en-US" dirty="0"/>
                    </a:p>
                  </a:txBody>
                  <a:tcPr/>
                </a:tc>
                <a:tc>
                  <a:txBody>
                    <a:bodyPr/>
                    <a:lstStyle/>
                    <a:p>
                      <a:pPr algn="ctr"/>
                      <a:r>
                        <a:rPr lang="en-US" sz="1800" dirty="0" smtClean="0">
                          <a:latin typeface="Calibri"/>
                          <a:cs typeface="Calibri"/>
                        </a:rPr>
                        <a:t>SS</a:t>
                      </a:r>
                      <a:endParaRPr lang="en-US" sz="1800" dirty="0">
                        <a:latin typeface="Calibri"/>
                        <a:cs typeface="Calibri"/>
                      </a:endParaRPr>
                    </a:p>
                  </a:txBody>
                  <a:tcPr/>
                </a:tc>
                <a:tc>
                  <a:txBody>
                    <a:bodyPr/>
                    <a:lstStyle/>
                    <a:p>
                      <a:r>
                        <a:rPr lang="en-US" sz="1800" dirty="0" smtClean="0">
                          <a:solidFill>
                            <a:srgbClr val="CC0000"/>
                          </a:solidFill>
                          <a:latin typeface="Calibri"/>
                          <a:cs typeface="Calibri"/>
                        </a:rPr>
                        <a:t>0.63±0.020</a:t>
                      </a:r>
                      <a:endParaRPr lang="en-US" sz="1800" dirty="0">
                        <a:solidFill>
                          <a:srgbClr val="CC0000"/>
                        </a:solidFill>
                        <a:latin typeface="Calibri"/>
                        <a:cs typeface="Calibri"/>
                      </a:endParaRPr>
                    </a:p>
                  </a:txBody>
                  <a:tcPr/>
                </a:tc>
                <a:tc>
                  <a:txBody>
                    <a:bodyPr/>
                    <a:lstStyle/>
                    <a:p>
                      <a:r>
                        <a:rPr lang="en-US" sz="1800" dirty="0" smtClean="0">
                          <a:solidFill>
                            <a:srgbClr val="CC0000"/>
                          </a:solidFill>
                          <a:latin typeface="Calibri"/>
                          <a:cs typeface="Calibri"/>
                        </a:rPr>
                        <a:t>0.63±0.010</a:t>
                      </a:r>
                      <a:endParaRPr lang="en-US" sz="1800" dirty="0">
                        <a:solidFill>
                          <a:srgbClr val="CC0000"/>
                        </a:solidFill>
                        <a:latin typeface="Calibri"/>
                        <a:cs typeface="Calibri"/>
                      </a:endParaRPr>
                    </a:p>
                  </a:txBody>
                  <a:tcPr/>
                </a:tc>
                <a:tc>
                  <a:txBody>
                    <a:bodyPr/>
                    <a:lstStyle/>
                    <a:p>
                      <a:r>
                        <a:rPr lang="en-US" sz="1800" dirty="0" smtClean="0">
                          <a:solidFill>
                            <a:srgbClr val="CC0000"/>
                          </a:solidFill>
                          <a:latin typeface="Calibri"/>
                          <a:cs typeface="Calibri"/>
                        </a:rPr>
                        <a:t>0.62±0.010</a:t>
                      </a:r>
                      <a:endParaRPr lang="en-US" sz="1800" dirty="0">
                        <a:solidFill>
                          <a:srgbClr val="CC0000"/>
                        </a:solidFill>
                        <a:latin typeface="Calibri"/>
                        <a:cs typeface="Calibri"/>
                      </a:endParaRPr>
                    </a:p>
                  </a:txBody>
                  <a:tcPr/>
                </a:tc>
                <a:tc>
                  <a:txBody>
                    <a:bodyPr/>
                    <a:lstStyle/>
                    <a:p>
                      <a:r>
                        <a:rPr lang="en-US" sz="1800" dirty="0" smtClean="0">
                          <a:solidFill>
                            <a:srgbClr val="CC0000"/>
                          </a:solidFill>
                          <a:latin typeface="Calibri"/>
                          <a:cs typeface="Calibri"/>
                        </a:rPr>
                        <a:t>0.64±0.030</a:t>
                      </a:r>
                      <a:endParaRPr lang="en-US" sz="1800" dirty="0">
                        <a:solidFill>
                          <a:srgbClr val="CC0000"/>
                        </a:solidFill>
                        <a:latin typeface="Calibri"/>
                        <a:cs typeface="Calibri"/>
                      </a:endParaRPr>
                    </a:p>
                  </a:txBody>
                  <a:tcPr/>
                </a:tc>
              </a:tr>
              <a:tr h="415740">
                <a:tc>
                  <a:txBody>
                    <a:bodyPr/>
                    <a:lstStyle/>
                    <a:p>
                      <a:pPr algn="ctr"/>
                      <a:r>
                        <a:rPr lang="en-US" sz="1800" dirty="0" smtClean="0">
                          <a:latin typeface="Calibri"/>
                          <a:cs typeface="Calibri"/>
                        </a:rPr>
                        <a:t>     IE</a:t>
                      </a:r>
                      <a:endParaRPr lang="en-US" sz="1800" dirty="0">
                        <a:latin typeface="Calibri"/>
                        <a:cs typeface="Calibri"/>
                      </a:endParaRPr>
                    </a:p>
                  </a:txBody>
                  <a:tcPr/>
                </a:tc>
                <a:tc>
                  <a:txBody>
                    <a:bodyPr/>
                    <a:lstStyle/>
                    <a:p>
                      <a:r>
                        <a:rPr lang="en-US" sz="1800" dirty="0" smtClean="0">
                          <a:latin typeface="Calibri"/>
                          <a:cs typeface="Calibri"/>
                        </a:rPr>
                        <a:t>3</a:t>
                      </a:r>
                      <a:endParaRPr lang="en-US" sz="1800" dirty="0">
                        <a:latin typeface="Calibri"/>
                        <a:cs typeface="Calibri"/>
                      </a:endParaRPr>
                    </a:p>
                  </a:txBody>
                  <a:tcPr/>
                </a:tc>
                <a:tc vMerge="1">
                  <a:txBody>
                    <a:bodyPr/>
                    <a:lstStyle/>
                    <a:p>
                      <a:endParaRPr lang="en-US" dirty="0"/>
                    </a:p>
                  </a:txBody>
                  <a:tcPr/>
                </a:tc>
                <a:tc>
                  <a:txBody>
                    <a:bodyPr/>
                    <a:lstStyle/>
                    <a:p>
                      <a:pPr algn="ctr"/>
                      <a:r>
                        <a:rPr lang="en-US" sz="1800" dirty="0" smtClean="0">
                          <a:latin typeface="Calibri"/>
                          <a:cs typeface="Calibri"/>
                        </a:rPr>
                        <a:t>SS</a:t>
                      </a:r>
                      <a:endParaRPr lang="en-US" sz="1800" dirty="0">
                        <a:latin typeface="Calibri"/>
                        <a:cs typeface="Calibri"/>
                      </a:endParaRPr>
                    </a:p>
                  </a:txBody>
                  <a:tcPr/>
                </a:tc>
                <a:tc>
                  <a:txBody>
                    <a:bodyPr/>
                    <a:lstStyle/>
                    <a:p>
                      <a:r>
                        <a:rPr lang="en-US" sz="1800" dirty="0" smtClean="0">
                          <a:solidFill>
                            <a:srgbClr val="CC0000"/>
                          </a:solidFill>
                          <a:latin typeface="Calibri"/>
                          <a:cs typeface="Calibri"/>
                        </a:rPr>
                        <a:t>0.64±0.010</a:t>
                      </a:r>
                      <a:endParaRPr lang="en-US" sz="1800" dirty="0">
                        <a:solidFill>
                          <a:srgbClr val="CC0000"/>
                        </a:solidFill>
                        <a:latin typeface="Calibri"/>
                        <a:cs typeface="Calibri"/>
                      </a:endParaRPr>
                    </a:p>
                  </a:txBody>
                  <a:tcPr/>
                </a:tc>
                <a:tc>
                  <a:txBody>
                    <a:bodyPr/>
                    <a:lstStyle/>
                    <a:p>
                      <a:r>
                        <a:rPr lang="en-US" sz="1800" dirty="0" smtClean="0">
                          <a:solidFill>
                            <a:srgbClr val="CC0000"/>
                          </a:solidFill>
                          <a:latin typeface="Calibri"/>
                          <a:cs typeface="Calibri"/>
                        </a:rPr>
                        <a:t>0.63±0.010</a:t>
                      </a:r>
                      <a:endParaRPr lang="en-US" sz="1800" dirty="0">
                        <a:solidFill>
                          <a:srgbClr val="CC0000"/>
                        </a:solidFill>
                        <a:latin typeface="Calibri"/>
                        <a:cs typeface="Calibri"/>
                      </a:endParaRPr>
                    </a:p>
                  </a:txBody>
                  <a:tcPr/>
                </a:tc>
                <a:tc>
                  <a:txBody>
                    <a:bodyPr/>
                    <a:lstStyle/>
                    <a:p>
                      <a:r>
                        <a:rPr lang="en-US" sz="1800" dirty="0" smtClean="0">
                          <a:solidFill>
                            <a:srgbClr val="CC0000"/>
                          </a:solidFill>
                          <a:latin typeface="Calibri"/>
                          <a:cs typeface="Calibri"/>
                        </a:rPr>
                        <a:t>0.63±0.010</a:t>
                      </a:r>
                      <a:endParaRPr lang="en-US" sz="1800" dirty="0">
                        <a:solidFill>
                          <a:srgbClr val="CC0000"/>
                        </a:solidFill>
                        <a:latin typeface="Calibri"/>
                        <a:cs typeface="Calibri"/>
                      </a:endParaRPr>
                    </a:p>
                  </a:txBody>
                  <a:tcPr/>
                </a:tc>
                <a:tc>
                  <a:txBody>
                    <a:bodyPr/>
                    <a:lstStyle/>
                    <a:p>
                      <a:r>
                        <a:rPr lang="en-US" sz="1800" dirty="0" smtClean="0">
                          <a:solidFill>
                            <a:srgbClr val="CC0000"/>
                          </a:solidFill>
                          <a:latin typeface="Calibri"/>
                          <a:cs typeface="Calibri"/>
                        </a:rPr>
                        <a:t>0.66±0.010</a:t>
                      </a:r>
                      <a:endParaRPr lang="en-US" sz="1800" dirty="0">
                        <a:solidFill>
                          <a:srgbClr val="CC0000"/>
                        </a:solidFill>
                        <a:latin typeface="Calibri"/>
                        <a:cs typeface="Calibri"/>
                      </a:endParaRPr>
                    </a:p>
                  </a:txBody>
                  <a:tcPr/>
                </a:tc>
              </a:tr>
            </a:tbl>
          </a:graphicData>
        </a:graphic>
      </p:graphicFrame>
      <p:sp>
        <p:nvSpPr>
          <p:cNvPr id="6" name="Rounded Rectangle 5"/>
          <p:cNvSpPr/>
          <p:nvPr/>
        </p:nvSpPr>
        <p:spPr>
          <a:xfrm>
            <a:off x="533400" y="3048000"/>
            <a:ext cx="8305800" cy="990600"/>
          </a:xfrm>
          <a:prstGeom prst="roundRect">
            <a:avLst>
              <a:gd name="adj" fmla="val 4667"/>
            </a:avLst>
          </a:prstGeom>
          <a:solidFill>
            <a:srgbClr val="1658FF"/>
          </a:solidFill>
        </p:spPr>
        <p:style>
          <a:lnRef idx="1">
            <a:schemeClr val="accent1"/>
          </a:lnRef>
          <a:fillRef idx="3">
            <a:schemeClr val="accent1"/>
          </a:fillRef>
          <a:effectRef idx="2">
            <a:schemeClr val="accent1"/>
          </a:effectRef>
          <a:fontRef idx="minor">
            <a:schemeClr val="lt1"/>
          </a:fontRef>
        </p:style>
        <p:txBody>
          <a:bodyPr anchor="ctr"/>
          <a:lstStyle/>
          <a:p>
            <a:pPr>
              <a:defRPr/>
            </a:pPr>
            <a:r>
              <a:rPr lang="en-US" sz="2800" dirty="0" smtClean="0">
                <a:latin typeface="Calibri"/>
                <a:cs typeface="Calibri"/>
              </a:rPr>
              <a:t>Indirect ties are able to predict the formation of links even when the social path is longer than 2.</a:t>
            </a:r>
            <a:endParaRPr lang="en-US" sz="2800" dirty="0">
              <a:latin typeface="Calibri"/>
              <a:cs typeface="Calibri"/>
            </a:endParaRPr>
          </a:p>
        </p:txBody>
      </p:sp>
    </p:spTree>
    <p:extLst>
      <p:ext uri="{BB962C8B-B14F-4D97-AF65-F5344CB8AC3E}">
        <p14:creationId xmlns:p14="http://schemas.microsoft.com/office/powerpoint/2010/main" val="37136410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1" y="304800"/>
            <a:ext cx="8534399" cy="914400"/>
          </a:xfrm>
        </p:spPr>
        <p:txBody>
          <a:bodyPr>
            <a:normAutofit/>
          </a:bodyPr>
          <a:lstStyle/>
          <a:p>
            <a:pPr algn="just" eaLnBrk="1" hangingPunct="1">
              <a:lnSpc>
                <a:spcPct val="130000"/>
              </a:lnSpc>
            </a:pPr>
            <a:r>
              <a:rPr lang="en-US" b="1" dirty="0" smtClean="0">
                <a:solidFill>
                  <a:srgbClr val="000000"/>
                </a:solidFill>
                <a:latin typeface="Calibri"/>
                <a:cs typeface="Calibri"/>
              </a:rPr>
              <a:t>                                     </a:t>
            </a:r>
            <a:r>
              <a:rPr lang="en-US" sz="3600" b="1" dirty="0" smtClean="0">
                <a:solidFill>
                  <a:srgbClr val="000000"/>
                </a:solidFill>
                <a:latin typeface="Calibri"/>
                <a:cs typeface="Calibri"/>
              </a:rPr>
              <a:t>Outline</a:t>
            </a:r>
            <a:endParaRPr lang="en-US" sz="3600" b="1" dirty="0">
              <a:solidFill>
                <a:srgbClr val="000000"/>
              </a:solidFill>
              <a:latin typeface="Calibri"/>
              <a:cs typeface="Calibri"/>
            </a:endParaRPr>
          </a:p>
        </p:txBody>
      </p:sp>
      <p:sp>
        <p:nvSpPr>
          <p:cNvPr id="20481"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EF34CC14-818F-1443-BB37-15AA06DD9B78}" type="slidenum">
              <a:rPr lang="en-US" sz="1200"/>
              <a:pPr/>
              <a:t>11</a:t>
            </a:fld>
            <a:endParaRPr lang="en-US" sz="1200"/>
          </a:p>
        </p:txBody>
      </p:sp>
      <p:sp>
        <p:nvSpPr>
          <p:cNvPr id="20484" name="TextBox 1"/>
          <p:cNvSpPr txBox="1">
            <a:spLocks noChangeArrowheads="1"/>
          </p:cNvSpPr>
          <p:nvPr/>
        </p:nvSpPr>
        <p:spPr bwMode="auto">
          <a:xfrm>
            <a:off x="457200" y="46482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endParaRPr lang="en-US" sz="1800"/>
          </a:p>
        </p:txBody>
      </p:sp>
      <p:sp>
        <p:nvSpPr>
          <p:cNvPr id="20485" name="TextBox 2"/>
          <p:cNvSpPr txBox="1">
            <a:spLocks noChangeArrowheads="1"/>
          </p:cNvSpPr>
          <p:nvPr/>
        </p:nvSpPr>
        <p:spPr bwMode="auto">
          <a:xfrm>
            <a:off x="3581400" y="36576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endParaRPr lang="en-US" sz="1800"/>
          </a:p>
        </p:txBody>
      </p:sp>
      <p:sp>
        <p:nvSpPr>
          <p:cNvPr id="10" name="Rectangle 3"/>
          <p:cNvSpPr txBox="1">
            <a:spLocks noChangeArrowheads="1"/>
          </p:cNvSpPr>
          <p:nvPr/>
        </p:nvSpPr>
        <p:spPr bwMode="auto">
          <a:xfrm>
            <a:off x="609600" y="1524000"/>
            <a:ext cx="8305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marL="457200" indent="-457200" algn="just" eaLnBrk="1" hangingPunct="1">
              <a:spcBef>
                <a:spcPct val="20000"/>
              </a:spcBef>
              <a:buFont typeface="Wingdings" charset="2"/>
              <a:buChar char="Ø"/>
            </a:pPr>
            <a:r>
              <a:rPr lang="en-US" sz="3200" dirty="0" smtClean="0">
                <a:solidFill>
                  <a:srgbClr val="CED5DD"/>
                </a:solidFill>
                <a:latin typeface="Calibri"/>
                <a:cs typeface="Calibri"/>
              </a:rPr>
              <a:t>Datasets and indirect tie measurements</a:t>
            </a:r>
          </a:p>
          <a:p>
            <a:pPr marL="457200" indent="-457200" algn="just" eaLnBrk="1" hangingPunct="1">
              <a:spcBef>
                <a:spcPct val="20000"/>
              </a:spcBef>
              <a:buFont typeface="Wingdings" charset="2"/>
              <a:buChar char="Ø"/>
            </a:pPr>
            <a:r>
              <a:rPr lang="en-US" sz="3200" dirty="0" smtClean="0">
                <a:solidFill>
                  <a:srgbClr val="CED5DD"/>
                </a:solidFill>
                <a:latin typeface="Calibri"/>
                <a:cs typeface="Calibri"/>
              </a:rPr>
              <a:t>Indirect ties and link prediction</a:t>
            </a:r>
          </a:p>
          <a:p>
            <a:pPr marL="457200" indent="-457200" algn="just" eaLnBrk="1" hangingPunct="1">
              <a:spcBef>
                <a:spcPct val="20000"/>
              </a:spcBef>
              <a:buFont typeface="Wingdings" charset="2"/>
              <a:buChar char="Ø"/>
            </a:pPr>
            <a:r>
              <a:rPr lang="en-US" sz="3200" dirty="0" smtClean="0">
                <a:solidFill>
                  <a:srgbClr val="000000"/>
                </a:solidFill>
                <a:latin typeface="Calibri"/>
                <a:cs typeface="Calibri"/>
              </a:rPr>
              <a:t>Timing of link formation</a:t>
            </a:r>
          </a:p>
          <a:p>
            <a:pPr marL="457200" indent="-457200" algn="just" eaLnBrk="1" hangingPunct="1">
              <a:spcBef>
                <a:spcPct val="20000"/>
              </a:spcBef>
              <a:buFont typeface="Wingdings" charset="2"/>
              <a:buChar char="Ø"/>
            </a:pPr>
            <a:r>
              <a:rPr lang="en-US" sz="3200" dirty="0" smtClean="0">
                <a:solidFill>
                  <a:srgbClr val="CED5DD"/>
                </a:solidFill>
                <a:latin typeface="Calibri"/>
                <a:cs typeface="Calibri"/>
              </a:rPr>
              <a:t>Indirect ties and information diffusion paths</a:t>
            </a:r>
            <a:endParaRPr lang="en-US" sz="3200" dirty="0">
              <a:solidFill>
                <a:srgbClr val="CED5DD"/>
              </a:solidFill>
              <a:latin typeface="Calibri"/>
              <a:cs typeface="Calibri"/>
            </a:endParaRPr>
          </a:p>
        </p:txBody>
      </p:sp>
    </p:spTree>
    <p:extLst>
      <p:ext uri="{BB962C8B-B14F-4D97-AF65-F5344CB8AC3E}">
        <p14:creationId xmlns:p14="http://schemas.microsoft.com/office/powerpoint/2010/main" val="109277153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74675" y="304800"/>
            <a:ext cx="8416925" cy="838200"/>
          </a:xfrm>
        </p:spPr>
        <p:txBody>
          <a:bodyPr/>
          <a:lstStyle/>
          <a:p>
            <a:pPr eaLnBrk="1" hangingPunct="1"/>
            <a:r>
              <a:rPr lang="en-US" sz="3600" b="1" dirty="0" smtClean="0">
                <a:solidFill>
                  <a:srgbClr val="000000"/>
                </a:solidFill>
                <a:latin typeface="Calibri"/>
                <a:cs typeface="Calibri"/>
              </a:rPr>
              <a:t>              Timing of Link Formation</a:t>
            </a:r>
            <a:endParaRPr lang="en-US" sz="3600" dirty="0">
              <a:solidFill>
                <a:srgbClr val="000000"/>
              </a:solidFill>
              <a:latin typeface="Calibri"/>
              <a:cs typeface="Calibri"/>
            </a:endParaRPr>
          </a:p>
        </p:txBody>
      </p:sp>
      <p:sp>
        <p:nvSpPr>
          <p:cNvPr id="62467" name="Rectangle 3"/>
          <p:cNvSpPr>
            <a:spLocks noGrp="1" noChangeArrowheads="1"/>
          </p:cNvSpPr>
          <p:nvPr>
            <p:ph type="body" sz="half" idx="1"/>
          </p:nvPr>
        </p:nvSpPr>
        <p:spPr>
          <a:xfrm>
            <a:off x="152400" y="1447800"/>
            <a:ext cx="9110662" cy="990600"/>
          </a:xfrm>
        </p:spPr>
        <p:txBody>
          <a:bodyPr>
            <a:normAutofit/>
          </a:bodyPr>
          <a:lstStyle/>
          <a:p>
            <a:pPr marL="0" indent="0" eaLnBrk="1" hangingPunct="1">
              <a:buFont typeface="Wingdings" charset="0"/>
              <a:buNone/>
              <a:defRPr/>
            </a:pPr>
            <a:r>
              <a:rPr lang="en-US" sz="2000" b="1" dirty="0" smtClean="0">
                <a:latin typeface="Times New Roman"/>
                <a:cs typeface="Times New Roman"/>
              </a:rPr>
              <a:t> </a:t>
            </a:r>
            <a:endParaRPr lang="en-US" sz="2000" b="1" dirty="0">
              <a:latin typeface="Times New Roman"/>
              <a:cs typeface="Times New Roman"/>
            </a:endParaRPr>
          </a:p>
        </p:txBody>
      </p:sp>
      <p:sp>
        <p:nvSpPr>
          <p:cNvPr id="26625" name="Slide Number Placeholder 5"/>
          <p:cNvSpPr>
            <a:spLocks noGrp="1"/>
          </p:cNvSpPr>
          <p:nvPr>
            <p:ph type="sldNum" sz="quarter" idx="10"/>
          </p:nvPr>
        </p:nvSpPr>
        <p:spPr>
          <a:xfrm>
            <a:off x="8534400" y="6400800"/>
            <a:ext cx="4572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87E30A8B-4490-2E4B-827E-30DAC9503137}" type="slidenum">
              <a:rPr lang="en-US" sz="1200"/>
              <a:pPr/>
              <a:t>12</a:t>
            </a:fld>
            <a:endParaRPr lang="en-US" sz="1200" dirty="0"/>
          </a:p>
        </p:txBody>
      </p:sp>
      <p:graphicFrame>
        <p:nvGraphicFramePr>
          <p:cNvPr id="3" name="Object 2"/>
          <p:cNvGraphicFramePr>
            <a:graphicFrameLocks noChangeAspect="1"/>
          </p:cNvGraphicFramePr>
          <p:nvPr>
            <p:extLst>
              <p:ext uri="{D42A27DB-BD31-4B8C-83A1-F6EECF244321}">
                <p14:modId xmlns:p14="http://schemas.microsoft.com/office/powerpoint/2010/main" val="2909665951"/>
              </p:ext>
            </p:extLst>
          </p:nvPr>
        </p:nvGraphicFramePr>
        <p:xfrm>
          <a:off x="4419600" y="2717800"/>
          <a:ext cx="114300" cy="165100"/>
        </p:xfrm>
        <a:graphic>
          <a:graphicData uri="http://schemas.openxmlformats.org/presentationml/2006/ole">
            <mc:AlternateContent xmlns:mc="http://schemas.openxmlformats.org/markup-compatibility/2006">
              <mc:Choice xmlns:v="urn:schemas-microsoft-com:vml" Requires="v">
                <p:oleObj spid="_x0000_s125146" name="Equation" r:id="rId4" imgW="114300" imgH="165100" progId="Equation.DSMT4">
                  <p:embed/>
                </p:oleObj>
              </mc:Choice>
              <mc:Fallback>
                <p:oleObj name="Equation" r:id="rId4" imgW="114300" imgH="165100" progId="Equation.DSMT4">
                  <p:embed/>
                  <p:pic>
                    <p:nvPicPr>
                      <p:cNvPr id="0" name=""/>
                      <p:cNvPicPr/>
                      <p:nvPr/>
                    </p:nvPicPr>
                    <p:blipFill>
                      <a:blip r:embed="rId5"/>
                      <a:stretch>
                        <a:fillRect/>
                      </a:stretch>
                    </p:blipFill>
                    <p:spPr>
                      <a:xfrm>
                        <a:off x="4419600" y="2717800"/>
                        <a:ext cx="114300" cy="165100"/>
                      </a:xfrm>
                      <a:prstGeom prst="rect">
                        <a:avLst/>
                      </a:prstGeom>
                    </p:spPr>
                  </p:pic>
                </p:oleObj>
              </mc:Fallback>
            </mc:AlternateContent>
          </a:graphicData>
        </a:graphic>
      </p:graphicFrame>
      <p:sp>
        <p:nvSpPr>
          <p:cNvPr id="12" name="Rectangle 3"/>
          <p:cNvSpPr>
            <a:spLocks noGrp="1" noChangeArrowheads="1"/>
          </p:cNvSpPr>
          <p:nvPr>
            <p:ph idx="1"/>
          </p:nvPr>
        </p:nvSpPr>
        <p:spPr>
          <a:xfrm>
            <a:off x="228601" y="1371600"/>
            <a:ext cx="4724399" cy="3048000"/>
          </a:xfrm>
        </p:spPr>
        <p:txBody>
          <a:bodyPr>
            <a:normAutofit/>
          </a:bodyPr>
          <a:lstStyle/>
          <a:p>
            <a:pPr marL="0" indent="0" eaLnBrk="1" hangingPunct="1">
              <a:lnSpc>
                <a:spcPct val="130000"/>
              </a:lnSpc>
              <a:buNone/>
              <a:defRPr/>
            </a:pPr>
            <a:r>
              <a:rPr lang="en-US" b="1" dirty="0" smtClean="0">
                <a:latin typeface="Calibri"/>
                <a:cs typeface="Calibri"/>
              </a:rPr>
              <a:t>Link formation delay</a:t>
            </a:r>
            <a:r>
              <a:rPr lang="en-US" dirty="0" smtClean="0">
                <a:latin typeface="Calibri"/>
                <a:cs typeface="Calibri"/>
              </a:rPr>
              <a:t>: the interval between the time when the link formation conditions are met and the time when the link forms. </a:t>
            </a:r>
            <a:endParaRPr lang="en-US" dirty="0" smtClean="0">
              <a:solidFill>
                <a:srgbClr val="000000"/>
              </a:solidFill>
              <a:latin typeface="Calibri"/>
              <a:cs typeface="Calibri"/>
            </a:endParaRPr>
          </a:p>
        </p:txBody>
      </p:sp>
      <p:sp>
        <p:nvSpPr>
          <p:cNvPr id="13" name="Rounded Rectangle 12"/>
          <p:cNvSpPr/>
          <p:nvPr/>
        </p:nvSpPr>
        <p:spPr>
          <a:xfrm>
            <a:off x="381000" y="4800600"/>
            <a:ext cx="8305800" cy="1143000"/>
          </a:xfrm>
          <a:prstGeom prst="roundRect">
            <a:avLst>
              <a:gd name="adj" fmla="val 4667"/>
            </a:avLst>
          </a:prstGeom>
          <a:solidFill>
            <a:srgbClr val="1658FF"/>
          </a:solidFill>
        </p:spPr>
        <p:style>
          <a:lnRef idx="1">
            <a:schemeClr val="accent1"/>
          </a:lnRef>
          <a:fillRef idx="3">
            <a:schemeClr val="accent1"/>
          </a:fillRef>
          <a:effectRef idx="2">
            <a:schemeClr val="accent1"/>
          </a:effectRef>
          <a:fontRef idx="minor">
            <a:schemeClr val="lt1"/>
          </a:fontRef>
        </p:style>
        <p:txBody>
          <a:bodyPr anchor="ctr"/>
          <a:lstStyle/>
          <a:p>
            <a:pPr>
              <a:defRPr/>
            </a:pPr>
            <a:r>
              <a:rPr lang="en-US" sz="2800" dirty="0" smtClean="0">
                <a:latin typeface="Calibri"/>
                <a:cs typeface="Calibri"/>
              </a:rPr>
              <a:t>Is there any connection between the strength of an indirect tie and the delay of link formation?</a:t>
            </a:r>
            <a:endParaRPr lang="en-US" sz="2800" dirty="0">
              <a:latin typeface="Calibri"/>
              <a:cs typeface="Calibri"/>
            </a:endParaRPr>
          </a:p>
        </p:txBody>
      </p:sp>
      <p:pic>
        <p:nvPicPr>
          <p:cNvPr id="4" name="Picture 3" descr="delay.jpe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57800" y="1600200"/>
            <a:ext cx="3088774" cy="2209800"/>
          </a:xfrm>
          <a:prstGeom prst="rect">
            <a:avLst/>
          </a:prstGeom>
        </p:spPr>
      </p:pic>
    </p:spTree>
    <p:extLst>
      <p:ext uri="{BB962C8B-B14F-4D97-AF65-F5344CB8AC3E}">
        <p14:creationId xmlns:p14="http://schemas.microsoft.com/office/powerpoint/2010/main" val="30152571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74675" y="304800"/>
            <a:ext cx="8416925" cy="838200"/>
          </a:xfrm>
        </p:spPr>
        <p:txBody>
          <a:bodyPr/>
          <a:lstStyle/>
          <a:p>
            <a:pPr eaLnBrk="1" hangingPunct="1"/>
            <a:r>
              <a:rPr lang="en-US" sz="3600" b="1" dirty="0" smtClean="0">
                <a:solidFill>
                  <a:srgbClr val="000000"/>
                </a:solidFill>
                <a:latin typeface="Calibri"/>
                <a:cs typeface="Calibri"/>
              </a:rPr>
              <a:t>          Link Formation Delay Definition</a:t>
            </a:r>
            <a:endParaRPr lang="en-US" sz="3600" dirty="0">
              <a:solidFill>
                <a:srgbClr val="000000"/>
              </a:solidFill>
              <a:latin typeface="Calibri"/>
              <a:cs typeface="Calibri"/>
            </a:endParaRPr>
          </a:p>
        </p:txBody>
      </p:sp>
      <p:sp>
        <p:nvSpPr>
          <p:cNvPr id="62467" name="Rectangle 3"/>
          <p:cNvSpPr>
            <a:spLocks noGrp="1" noChangeArrowheads="1"/>
          </p:cNvSpPr>
          <p:nvPr>
            <p:ph type="body" sz="half" idx="1"/>
          </p:nvPr>
        </p:nvSpPr>
        <p:spPr>
          <a:xfrm>
            <a:off x="152400" y="1447800"/>
            <a:ext cx="8763000" cy="990600"/>
          </a:xfrm>
        </p:spPr>
        <p:txBody>
          <a:bodyPr>
            <a:normAutofit/>
          </a:bodyPr>
          <a:lstStyle/>
          <a:p>
            <a:pPr marL="0" indent="0" eaLnBrk="1" hangingPunct="1">
              <a:buFont typeface="Wingdings" charset="0"/>
              <a:buNone/>
              <a:defRPr/>
            </a:pPr>
            <a:r>
              <a:rPr lang="en-US" sz="2000" b="1" dirty="0" smtClean="0">
                <a:latin typeface="Times New Roman"/>
                <a:cs typeface="Times New Roman"/>
              </a:rPr>
              <a:t> </a:t>
            </a:r>
            <a:endParaRPr lang="en-US" sz="2000" b="1" dirty="0">
              <a:latin typeface="Times New Roman"/>
              <a:cs typeface="Times New Roman"/>
            </a:endParaRPr>
          </a:p>
        </p:txBody>
      </p:sp>
      <p:sp>
        <p:nvSpPr>
          <p:cNvPr id="26625" name="Slide Number Placeholder 5"/>
          <p:cNvSpPr>
            <a:spLocks noGrp="1"/>
          </p:cNvSpPr>
          <p:nvPr>
            <p:ph type="sldNum" sz="quarter" idx="10"/>
          </p:nvPr>
        </p:nvSpPr>
        <p:spPr>
          <a:xfrm>
            <a:off x="8382000" y="6248400"/>
            <a:ext cx="457200" cy="473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87E30A8B-4490-2E4B-827E-30DAC9503137}" type="slidenum">
              <a:rPr lang="en-US" sz="1200"/>
              <a:pPr/>
              <a:t>13</a:t>
            </a:fld>
            <a:endParaRPr lang="en-US" sz="1200"/>
          </a:p>
        </p:txBody>
      </p:sp>
      <p:graphicFrame>
        <p:nvGraphicFramePr>
          <p:cNvPr id="3" name="Object 2"/>
          <p:cNvGraphicFramePr>
            <a:graphicFrameLocks noChangeAspect="1"/>
          </p:cNvGraphicFramePr>
          <p:nvPr>
            <p:extLst>
              <p:ext uri="{D42A27DB-BD31-4B8C-83A1-F6EECF244321}">
                <p14:modId xmlns:p14="http://schemas.microsoft.com/office/powerpoint/2010/main" val="446358164"/>
              </p:ext>
            </p:extLst>
          </p:nvPr>
        </p:nvGraphicFramePr>
        <p:xfrm>
          <a:off x="4419600" y="2717800"/>
          <a:ext cx="114300" cy="165100"/>
        </p:xfrm>
        <a:graphic>
          <a:graphicData uri="http://schemas.openxmlformats.org/presentationml/2006/ole">
            <mc:AlternateContent xmlns:mc="http://schemas.openxmlformats.org/markup-compatibility/2006">
              <mc:Choice xmlns:v="urn:schemas-microsoft-com:vml" Requires="v">
                <p:oleObj spid="_x0000_s51065" name="Equation" r:id="rId4" imgW="114300" imgH="165100" progId="Equation.DSMT4">
                  <p:embed/>
                </p:oleObj>
              </mc:Choice>
              <mc:Fallback>
                <p:oleObj name="Equation" r:id="rId4" imgW="114300" imgH="165100" progId="Equation.DSMT4">
                  <p:embed/>
                  <p:pic>
                    <p:nvPicPr>
                      <p:cNvPr id="0" name=""/>
                      <p:cNvPicPr/>
                      <p:nvPr/>
                    </p:nvPicPr>
                    <p:blipFill>
                      <a:blip r:embed="rId5"/>
                      <a:stretch>
                        <a:fillRect/>
                      </a:stretch>
                    </p:blipFill>
                    <p:spPr>
                      <a:xfrm>
                        <a:off x="4419600" y="2717800"/>
                        <a:ext cx="114300" cy="165100"/>
                      </a:xfrm>
                      <a:prstGeom prst="rect">
                        <a:avLst/>
                      </a:prstGeom>
                    </p:spPr>
                  </p:pic>
                </p:oleObj>
              </mc:Fallback>
            </mc:AlternateContent>
          </a:graphicData>
        </a:graphic>
      </p:graphicFrame>
      <p:pic>
        <p:nvPicPr>
          <p:cNvPr id="2" name="Picture 1" descr="demo.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95399" y="1447800"/>
            <a:ext cx="7086601" cy="4419600"/>
          </a:xfrm>
          <a:prstGeom prst="rect">
            <a:avLst/>
          </a:prstGeom>
        </p:spPr>
      </p:pic>
    </p:spTree>
    <p:extLst>
      <p:ext uri="{BB962C8B-B14F-4D97-AF65-F5344CB8AC3E}">
        <p14:creationId xmlns:p14="http://schemas.microsoft.com/office/powerpoint/2010/main" val="99678309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74675" y="304800"/>
            <a:ext cx="8416925" cy="838200"/>
          </a:xfrm>
        </p:spPr>
        <p:txBody>
          <a:bodyPr/>
          <a:lstStyle/>
          <a:p>
            <a:pPr eaLnBrk="1" hangingPunct="1"/>
            <a:r>
              <a:rPr lang="en-US" sz="3600" b="1" dirty="0" smtClean="0">
                <a:solidFill>
                  <a:srgbClr val="000000"/>
                </a:solidFill>
                <a:latin typeface="Calibri"/>
                <a:cs typeface="Calibri"/>
              </a:rPr>
              <a:t>                        Tie Classification</a:t>
            </a:r>
            <a:endParaRPr lang="en-US" sz="3600" dirty="0">
              <a:solidFill>
                <a:srgbClr val="000000"/>
              </a:solidFill>
              <a:latin typeface="Calibri"/>
              <a:cs typeface="Calibri"/>
            </a:endParaRPr>
          </a:p>
        </p:txBody>
      </p:sp>
      <p:sp>
        <p:nvSpPr>
          <p:cNvPr id="62467" name="Rectangle 3"/>
          <p:cNvSpPr>
            <a:spLocks noGrp="1" noChangeArrowheads="1"/>
          </p:cNvSpPr>
          <p:nvPr>
            <p:ph type="body" sz="half" idx="1"/>
          </p:nvPr>
        </p:nvSpPr>
        <p:spPr>
          <a:xfrm>
            <a:off x="152400" y="1447800"/>
            <a:ext cx="8763000" cy="990600"/>
          </a:xfrm>
        </p:spPr>
        <p:txBody>
          <a:bodyPr>
            <a:normAutofit/>
          </a:bodyPr>
          <a:lstStyle/>
          <a:p>
            <a:pPr marL="0" indent="0" eaLnBrk="1" hangingPunct="1">
              <a:buFont typeface="Wingdings" charset="0"/>
              <a:buNone/>
              <a:defRPr/>
            </a:pPr>
            <a:r>
              <a:rPr lang="en-US" sz="2000" b="1" dirty="0" smtClean="0">
                <a:latin typeface="Times New Roman"/>
                <a:cs typeface="Times New Roman"/>
              </a:rPr>
              <a:t> </a:t>
            </a:r>
            <a:endParaRPr lang="en-US" sz="2000" b="1" dirty="0">
              <a:latin typeface="Times New Roman"/>
              <a:cs typeface="Times New Roman"/>
            </a:endParaRPr>
          </a:p>
        </p:txBody>
      </p:sp>
      <p:sp>
        <p:nvSpPr>
          <p:cNvPr id="26625" name="Slide Number Placeholder 5"/>
          <p:cNvSpPr>
            <a:spLocks noGrp="1"/>
          </p:cNvSpPr>
          <p:nvPr>
            <p:ph type="sldNum" sz="quarter" idx="10"/>
          </p:nvPr>
        </p:nvSpPr>
        <p:spPr>
          <a:xfrm>
            <a:off x="8382000" y="6248400"/>
            <a:ext cx="457200" cy="473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87E30A8B-4490-2E4B-827E-30DAC9503137}" type="slidenum">
              <a:rPr lang="en-US" sz="1200"/>
              <a:pPr/>
              <a:t>14</a:t>
            </a:fld>
            <a:endParaRPr lang="en-US" sz="1200"/>
          </a:p>
        </p:txBody>
      </p:sp>
      <p:graphicFrame>
        <p:nvGraphicFramePr>
          <p:cNvPr id="3" name="Object 2"/>
          <p:cNvGraphicFramePr>
            <a:graphicFrameLocks noChangeAspect="1"/>
          </p:cNvGraphicFramePr>
          <p:nvPr>
            <p:extLst>
              <p:ext uri="{D42A27DB-BD31-4B8C-83A1-F6EECF244321}">
                <p14:modId xmlns:p14="http://schemas.microsoft.com/office/powerpoint/2010/main" val="448447556"/>
              </p:ext>
            </p:extLst>
          </p:nvPr>
        </p:nvGraphicFramePr>
        <p:xfrm>
          <a:off x="4419600" y="2717800"/>
          <a:ext cx="114300" cy="165100"/>
        </p:xfrm>
        <a:graphic>
          <a:graphicData uri="http://schemas.openxmlformats.org/presentationml/2006/ole">
            <mc:AlternateContent xmlns:mc="http://schemas.openxmlformats.org/markup-compatibility/2006">
              <mc:Choice xmlns:v="urn:schemas-microsoft-com:vml" Requires="v">
                <p:oleObj spid="_x0000_s89546" name="Equation" r:id="rId4" imgW="114300" imgH="165100" progId="Equation.DSMT4">
                  <p:embed/>
                </p:oleObj>
              </mc:Choice>
              <mc:Fallback>
                <p:oleObj name="Equation" r:id="rId4" imgW="114300" imgH="165100" progId="Equation.DSMT4">
                  <p:embed/>
                  <p:pic>
                    <p:nvPicPr>
                      <p:cNvPr id="0" name=""/>
                      <p:cNvPicPr/>
                      <p:nvPr/>
                    </p:nvPicPr>
                    <p:blipFill>
                      <a:blip r:embed="rId5"/>
                      <a:stretch>
                        <a:fillRect/>
                      </a:stretch>
                    </p:blipFill>
                    <p:spPr>
                      <a:xfrm>
                        <a:off x="4419600" y="2717800"/>
                        <a:ext cx="114300" cy="165100"/>
                      </a:xfrm>
                      <a:prstGeom prst="rect">
                        <a:avLst/>
                      </a:prstGeom>
                    </p:spPr>
                  </p:pic>
                </p:oleObj>
              </mc:Fallback>
            </mc:AlternateContent>
          </a:graphicData>
        </a:graphic>
      </p:graphicFrame>
      <p:sp>
        <p:nvSpPr>
          <p:cNvPr id="12" name="Text Placeholder 1"/>
          <p:cNvSpPr txBox="1">
            <a:spLocks/>
          </p:cNvSpPr>
          <p:nvPr/>
        </p:nvSpPr>
        <p:spPr bwMode="auto">
          <a:xfrm>
            <a:off x="228600" y="1371600"/>
            <a:ext cx="8458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fontScale="25000" lnSpcReduction="20000"/>
          </a:bodyPr>
          <a:lstStyle>
            <a:lvl1pPr marL="469900" indent="-469900" algn="l" rtl="0" eaLnBrk="1" fontAlgn="base" hangingPunct="1">
              <a:spcBef>
                <a:spcPct val="20000"/>
              </a:spcBef>
              <a:spcAft>
                <a:spcPct val="0"/>
              </a:spcAft>
              <a:buClr>
                <a:schemeClr val="accent2"/>
              </a:buClr>
              <a:buFont typeface="Wingdings" charset="0"/>
              <a:buChar char="o"/>
              <a:defRPr sz="2600">
                <a:solidFill>
                  <a:schemeClr val="tx1"/>
                </a:solidFill>
                <a:latin typeface="+mn-lt"/>
                <a:ea typeface="ＭＳ Ｐゴシック" charset="0"/>
                <a:cs typeface="ＭＳ Ｐゴシック" charset="0"/>
              </a:defRPr>
            </a:lvl1pPr>
            <a:lvl2pPr marL="908050" indent="-436563" algn="l" rtl="0" eaLnBrk="1" fontAlgn="base" hangingPunct="1">
              <a:spcBef>
                <a:spcPct val="20000"/>
              </a:spcBef>
              <a:spcAft>
                <a:spcPct val="0"/>
              </a:spcAft>
              <a:buClr>
                <a:schemeClr val="accent2"/>
              </a:buClr>
              <a:buFont typeface="Wingdings" charset="0"/>
              <a:buChar char="n"/>
              <a:defRPr sz="2400">
                <a:solidFill>
                  <a:schemeClr val="tx1"/>
                </a:solidFill>
                <a:latin typeface="+mn-lt"/>
                <a:ea typeface="ＭＳ Ｐゴシック" charset="0"/>
              </a:defRPr>
            </a:lvl2pPr>
            <a:lvl3pPr marL="1304925" indent="-395288" algn="l" rtl="0" eaLnBrk="1" fontAlgn="base" hangingPunct="1">
              <a:spcBef>
                <a:spcPct val="20000"/>
              </a:spcBef>
              <a:spcAft>
                <a:spcPct val="0"/>
              </a:spcAft>
              <a:buClr>
                <a:schemeClr val="accent2"/>
              </a:buClr>
              <a:buFont typeface="Wingdings" charset="0"/>
              <a:buChar char="o"/>
              <a:defRPr sz="2200">
                <a:solidFill>
                  <a:schemeClr val="tx1"/>
                </a:solidFill>
                <a:latin typeface="+mn-lt"/>
                <a:ea typeface="ＭＳ Ｐゴシック" charset="0"/>
              </a:defRPr>
            </a:lvl3pPr>
            <a:lvl4pPr marL="1693863" indent="-387350" algn="l" rtl="0" eaLnBrk="1" fontAlgn="base" hangingPunct="1">
              <a:spcBef>
                <a:spcPct val="20000"/>
              </a:spcBef>
              <a:spcAft>
                <a:spcPct val="0"/>
              </a:spcAft>
              <a:buClr>
                <a:schemeClr val="accent2"/>
              </a:buClr>
              <a:buFont typeface="Wingdings" charset="0"/>
              <a:buChar char="n"/>
              <a:defRPr sz="2000">
                <a:solidFill>
                  <a:schemeClr val="tx1"/>
                </a:solidFill>
                <a:latin typeface="+mn-lt"/>
                <a:ea typeface="ＭＳ Ｐゴシック" charset="0"/>
              </a:defRPr>
            </a:lvl4pPr>
            <a:lvl5pPr marL="2093913" indent="-398463" algn="l" rtl="0" eaLnBrk="1" fontAlgn="base" hangingPunct="1">
              <a:spcBef>
                <a:spcPct val="25000"/>
              </a:spcBef>
              <a:spcAft>
                <a:spcPct val="0"/>
              </a:spcAft>
              <a:buClr>
                <a:schemeClr val="accent2"/>
              </a:buClr>
              <a:buFont typeface="Wingdings" charset="0"/>
              <a:buChar char="§"/>
              <a:defRPr>
                <a:solidFill>
                  <a:schemeClr val="tx1"/>
                </a:solidFill>
                <a:latin typeface="+mn-lt"/>
                <a:ea typeface="ＭＳ Ｐゴシック" charset="0"/>
              </a:defRPr>
            </a:lvl5pPr>
            <a:lvl6pPr marL="2551113" indent="-398463" algn="l" rtl="0" eaLnBrk="1" fontAlgn="base" hangingPunct="1">
              <a:spcBef>
                <a:spcPct val="25000"/>
              </a:spcBef>
              <a:spcAft>
                <a:spcPct val="0"/>
              </a:spcAft>
              <a:buClr>
                <a:schemeClr val="accent2"/>
              </a:buClr>
              <a:buFont typeface="Wingdings" pitchFamily="2" charset="2"/>
              <a:buChar char="§"/>
              <a:defRPr>
                <a:solidFill>
                  <a:schemeClr val="tx1"/>
                </a:solidFill>
                <a:latin typeface="+mn-lt"/>
              </a:defRPr>
            </a:lvl6pPr>
            <a:lvl7pPr marL="3008313" indent="-398463" algn="l" rtl="0" eaLnBrk="1" fontAlgn="base" hangingPunct="1">
              <a:spcBef>
                <a:spcPct val="25000"/>
              </a:spcBef>
              <a:spcAft>
                <a:spcPct val="0"/>
              </a:spcAft>
              <a:buClr>
                <a:schemeClr val="accent2"/>
              </a:buClr>
              <a:buFont typeface="Wingdings" pitchFamily="2" charset="2"/>
              <a:buChar char="§"/>
              <a:defRPr>
                <a:solidFill>
                  <a:schemeClr val="tx1"/>
                </a:solidFill>
                <a:latin typeface="+mn-lt"/>
              </a:defRPr>
            </a:lvl7pPr>
            <a:lvl8pPr marL="3465513" indent="-398463" algn="l" rtl="0" eaLnBrk="1" fontAlgn="base" hangingPunct="1">
              <a:spcBef>
                <a:spcPct val="25000"/>
              </a:spcBef>
              <a:spcAft>
                <a:spcPct val="0"/>
              </a:spcAft>
              <a:buClr>
                <a:schemeClr val="accent2"/>
              </a:buClr>
              <a:buFont typeface="Wingdings" pitchFamily="2" charset="2"/>
              <a:buChar char="§"/>
              <a:defRPr>
                <a:solidFill>
                  <a:schemeClr val="tx1"/>
                </a:solidFill>
                <a:latin typeface="+mn-lt"/>
              </a:defRPr>
            </a:lvl8pPr>
            <a:lvl9pPr marL="3922713" indent="-398463" algn="l" rtl="0" eaLnBrk="1" fontAlgn="base" hangingPunct="1">
              <a:spcBef>
                <a:spcPct val="25000"/>
              </a:spcBef>
              <a:spcAft>
                <a:spcPct val="0"/>
              </a:spcAft>
              <a:buClr>
                <a:schemeClr val="accent2"/>
              </a:buClr>
              <a:buFont typeface="Wingdings" pitchFamily="2" charset="2"/>
              <a:buChar char="§"/>
              <a:defRPr>
                <a:solidFill>
                  <a:schemeClr val="tx1"/>
                </a:solidFill>
                <a:latin typeface="+mn-lt"/>
              </a:defRPr>
            </a:lvl9pPr>
          </a:lstStyle>
          <a:p>
            <a:pPr marL="471487" lvl="1" indent="0">
              <a:lnSpc>
                <a:spcPct val="130000"/>
              </a:lnSpc>
              <a:buNone/>
              <a:defRPr/>
            </a:pPr>
            <a:r>
              <a:rPr lang="en-US" sz="11200" kern="1200" dirty="0" smtClean="0">
                <a:solidFill>
                  <a:srgbClr val="000000"/>
                </a:solidFill>
                <a:latin typeface="Calibri"/>
                <a:cs typeface="Calibri"/>
              </a:rPr>
              <a:t>Classify indirect ties into strong and weak with three criteria:</a:t>
            </a:r>
          </a:p>
        </p:txBody>
      </p:sp>
      <p:pic>
        <p:nvPicPr>
          <p:cNvPr id="9" name="Picture 8" descr="ee.pdf"/>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457200" y="2514600"/>
            <a:ext cx="3592245" cy="3124200"/>
          </a:xfrm>
          <a:prstGeom prst="rect">
            <a:avLst/>
          </a:prstGeom>
        </p:spPr>
      </p:pic>
      <p:pic>
        <p:nvPicPr>
          <p:cNvPr id="2" name="Picture 1" descr="criterion.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81217" y="2514600"/>
            <a:ext cx="5162783" cy="2850002"/>
          </a:xfrm>
          <a:prstGeom prst="rect">
            <a:avLst/>
          </a:prstGeom>
        </p:spPr>
      </p:pic>
    </p:spTree>
    <p:extLst>
      <p:ext uri="{BB962C8B-B14F-4D97-AF65-F5344CB8AC3E}">
        <p14:creationId xmlns:p14="http://schemas.microsoft.com/office/powerpoint/2010/main" val="196828432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74675" y="304800"/>
            <a:ext cx="8416925" cy="838200"/>
          </a:xfrm>
        </p:spPr>
        <p:txBody>
          <a:bodyPr/>
          <a:lstStyle/>
          <a:p>
            <a:pPr eaLnBrk="1" hangingPunct="1"/>
            <a:r>
              <a:rPr lang="en-US" sz="3600" b="1" dirty="0" smtClean="0">
                <a:solidFill>
                  <a:srgbClr val="000000"/>
                </a:solidFill>
                <a:latin typeface="Calibri"/>
                <a:cs typeface="Calibri"/>
              </a:rPr>
              <a:t>            Tie Strength vs. </a:t>
            </a:r>
            <a:r>
              <a:rPr lang="en-US" altLang="zh-CN" sz="3600" b="1" dirty="0" smtClean="0">
                <a:solidFill>
                  <a:srgbClr val="000000"/>
                </a:solidFill>
                <a:latin typeface="Calibri"/>
                <a:cs typeface="Calibri"/>
              </a:rPr>
              <a:t>Link Delay</a:t>
            </a:r>
            <a:endParaRPr lang="en-US" sz="3600" dirty="0">
              <a:solidFill>
                <a:srgbClr val="000000"/>
              </a:solidFill>
              <a:latin typeface="Calibri"/>
              <a:cs typeface="Calibri"/>
            </a:endParaRPr>
          </a:p>
        </p:txBody>
      </p:sp>
      <p:sp>
        <p:nvSpPr>
          <p:cNvPr id="26625" name="Slide Number Placeholder 5"/>
          <p:cNvSpPr>
            <a:spLocks noGrp="1"/>
          </p:cNvSpPr>
          <p:nvPr>
            <p:ph type="sldNum" sz="quarter" idx="10"/>
          </p:nvPr>
        </p:nvSpPr>
        <p:spPr>
          <a:xfrm>
            <a:off x="8382000" y="6248400"/>
            <a:ext cx="457200" cy="473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87E30A8B-4490-2E4B-827E-30DAC9503137}" type="slidenum">
              <a:rPr lang="en-US" sz="1200"/>
              <a:pPr/>
              <a:t>15</a:t>
            </a:fld>
            <a:endParaRPr lang="en-US" sz="1200"/>
          </a:p>
        </p:txBody>
      </p:sp>
      <p:graphicFrame>
        <p:nvGraphicFramePr>
          <p:cNvPr id="3" name="Object 2"/>
          <p:cNvGraphicFramePr>
            <a:graphicFrameLocks noChangeAspect="1"/>
          </p:cNvGraphicFramePr>
          <p:nvPr>
            <p:extLst>
              <p:ext uri="{D42A27DB-BD31-4B8C-83A1-F6EECF244321}">
                <p14:modId xmlns:p14="http://schemas.microsoft.com/office/powerpoint/2010/main" val="1326435432"/>
              </p:ext>
            </p:extLst>
          </p:nvPr>
        </p:nvGraphicFramePr>
        <p:xfrm>
          <a:off x="4419600" y="2717800"/>
          <a:ext cx="114300" cy="165100"/>
        </p:xfrm>
        <a:graphic>
          <a:graphicData uri="http://schemas.openxmlformats.org/presentationml/2006/ole">
            <mc:AlternateContent xmlns:mc="http://schemas.openxmlformats.org/markup-compatibility/2006">
              <mc:Choice xmlns:v="urn:schemas-microsoft-com:vml" Requires="v">
                <p:oleObj spid="_x0000_s87502" name="Equation" r:id="rId4" imgW="114300" imgH="165100" progId="Equation.DSMT4">
                  <p:embed/>
                </p:oleObj>
              </mc:Choice>
              <mc:Fallback>
                <p:oleObj name="Equation" r:id="rId4" imgW="114300" imgH="165100" progId="Equation.DSMT4">
                  <p:embed/>
                  <p:pic>
                    <p:nvPicPr>
                      <p:cNvPr id="0" name=""/>
                      <p:cNvPicPr/>
                      <p:nvPr/>
                    </p:nvPicPr>
                    <p:blipFill>
                      <a:blip r:embed="rId5"/>
                      <a:stretch>
                        <a:fillRect/>
                      </a:stretch>
                    </p:blipFill>
                    <p:spPr>
                      <a:xfrm>
                        <a:off x="4419600" y="2717800"/>
                        <a:ext cx="114300" cy="165100"/>
                      </a:xfrm>
                      <a:prstGeom prst="rect">
                        <a:avLst/>
                      </a:prstGeom>
                    </p:spPr>
                  </p:pic>
                </p:oleObj>
              </mc:Fallback>
            </mc:AlternateContent>
          </a:graphicData>
        </a:graphic>
      </p:graphicFrame>
      <p:pic>
        <p:nvPicPr>
          <p:cNvPr id="8" name="Picture 7" descr="delay_new3.pdf"/>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219200" y="1295400"/>
            <a:ext cx="6359770" cy="5334000"/>
          </a:xfrm>
          <a:prstGeom prst="rect">
            <a:avLst/>
          </a:prstGeom>
        </p:spPr>
      </p:pic>
      <p:pic>
        <p:nvPicPr>
          <p:cNvPr id="16" name="Picture 15" descr="delay_single.pdf"/>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946385" y="1621523"/>
            <a:ext cx="4082815" cy="2721877"/>
          </a:xfrm>
          <a:prstGeom prst="rect">
            <a:avLst/>
          </a:prstGeom>
        </p:spPr>
      </p:pic>
      <p:sp>
        <p:nvSpPr>
          <p:cNvPr id="17" name="Rectangular Callout 16"/>
          <p:cNvSpPr/>
          <p:nvPr/>
        </p:nvSpPr>
        <p:spPr bwMode="auto">
          <a:xfrm>
            <a:off x="152400" y="685800"/>
            <a:ext cx="1524000" cy="685800"/>
          </a:xfrm>
          <a:prstGeom prst="wedgeRectCallout">
            <a:avLst>
              <a:gd name="adj1" fmla="val 49634"/>
              <a:gd name="adj2" fmla="val 215161"/>
            </a:avLst>
          </a:prstGeom>
          <a:solidFill>
            <a:srgbClr val="1658FF"/>
          </a:solidFill>
          <a:ln>
            <a:solidFill>
              <a:srgbClr val="1658FF"/>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defRPr/>
            </a:pPr>
            <a:r>
              <a:rPr lang="en-US" dirty="0" smtClean="0">
                <a:solidFill>
                  <a:schemeClr val="accent3"/>
                </a:solidFill>
                <a:latin typeface="Times New Roman"/>
                <a:cs typeface="Times New Roman"/>
              </a:rPr>
              <a:t>33% (strong) vs. 7% (weak)</a:t>
            </a:r>
            <a:endParaRPr lang="en-US" dirty="0">
              <a:solidFill>
                <a:schemeClr val="accent3"/>
              </a:solidFill>
              <a:latin typeface="Times New Roman"/>
              <a:cs typeface="Times New Roman"/>
            </a:endParaRPr>
          </a:p>
        </p:txBody>
      </p:sp>
      <p:sp>
        <p:nvSpPr>
          <p:cNvPr id="18" name="Rounded Rectangle 17"/>
          <p:cNvSpPr/>
          <p:nvPr/>
        </p:nvSpPr>
        <p:spPr>
          <a:xfrm>
            <a:off x="685800" y="4572000"/>
            <a:ext cx="8382000" cy="990600"/>
          </a:xfrm>
          <a:prstGeom prst="roundRect">
            <a:avLst>
              <a:gd name="adj" fmla="val 4667"/>
            </a:avLst>
          </a:prstGeom>
          <a:solidFill>
            <a:srgbClr val="1658FF"/>
          </a:solidFill>
        </p:spPr>
        <p:style>
          <a:lnRef idx="1">
            <a:schemeClr val="accent1"/>
          </a:lnRef>
          <a:fillRef idx="3">
            <a:schemeClr val="accent1"/>
          </a:fillRef>
          <a:effectRef idx="2">
            <a:schemeClr val="accent1"/>
          </a:effectRef>
          <a:fontRef idx="minor">
            <a:schemeClr val="lt1"/>
          </a:fontRef>
        </p:style>
        <p:txBody>
          <a:bodyPr anchor="ctr"/>
          <a:lstStyle/>
          <a:p>
            <a:pPr>
              <a:defRPr/>
            </a:pPr>
            <a:r>
              <a:rPr lang="en-US" sz="2800" dirty="0" smtClean="0">
                <a:latin typeface="Calibri"/>
                <a:cs typeface="Calibri"/>
              </a:rPr>
              <a:t>Strong indirect ties form direct links quicker both in 2 and 3 hops.</a:t>
            </a:r>
          </a:p>
        </p:txBody>
      </p:sp>
    </p:spTree>
    <p:extLst>
      <p:ext uri="{BB962C8B-B14F-4D97-AF65-F5344CB8AC3E}">
        <p14:creationId xmlns:p14="http://schemas.microsoft.com/office/powerpoint/2010/main" val="3998174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1" y="304800"/>
            <a:ext cx="8534399" cy="990600"/>
          </a:xfrm>
        </p:spPr>
        <p:txBody>
          <a:bodyPr>
            <a:normAutofit/>
          </a:bodyPr>
          <a:lstStyle/>
          <a:p>
            <a:pPr algn="just" eaLnBrk="1" hangingPunct="1">
              <a:lnSpc>
                <a:spcPct val="130000"/>
              </a:lnSpc>
            </a:pPr>
            <a:r>
              <a:rPr lang="en-US" b="1" dirty="0" smtClean="0">
                <a:solidFill>
                  <a:srgbClr val="000000"/>
                </a:solidFill>
                <a:latin typeface="Calibri"/>
                <a:cs typeface="Calibri"/>
              </a:rPr>
              <a:t>                                     </a:t>
            </a:r>
            <a:r>
              <a:rPr lang="en-US" sz="3600" b="1" dirty="0" smtClean="0">
                <a:solidFill>
                  <a:srgbClr val="000000"/>
                </a:solidFill>
                <a:latin typeface="Calibri"/>
                <a:cs typeface="Calibri"/>
              </a:rPr>
              <a:t>Outline</a:t>
            </a:r>
            <a:endParaRPr lang="en-US" sz="3600" b="1" dirty="0">
              <a:solidFill>
                <a:srgbClr val="000000"/>
              </a:solidFill>
              <a:latin typeface="Calibri"/>
              <a:cs typeface="Calibri"/>
            </a:endParaRPr>
          </a:p>
        </p:txBody>
      </p:sp>
      <p:sp>
        <p:nvSpPr>
          <p:cNvPr id="20481"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EF34CC14-818F-1443-BB37-15AA06DD9B78}" type="slidenum">
              <a:rPr lang="en-US" sz="1200"/>
              <a:pPr/>
              <a:t>16</a:t>
            </a:fld>
            <a:endParaRPr lang="en-US" sz="1200"/>
          </a:p>
        </p:txBody>
      </p:sp>
      <p:sp>
        <p:nvSpPr>
          <p:cNvPr id="20484" name="TextBox 1"/>
          <p:cNvSpPr txBox="1">
            <a:spLocks noChangeArrowheads="1"/>
          </p:cNvSpPr>
          <p:nvPr/>
        </p:nvSpPr>
        <p:spPr bwMode="auto">
          <a:xfrm>
            <a:off x="457200" y="46482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endParaRPr lang="en-US" sz="1800"/>
          </a:p>
        </p:txBody>
      </p:sp>
      <p:sp>
        <p:nvSpPr>
          <p:cNvPr id="20485" name="TextBox 2"/>
          <p:cNvSpPr txBox="1">
            <a:spLocks noChangeArrowheads="1"/>
          </p:cNvSpPr>
          <p:nvPr/>
        </p:nvSpPr>
        <p:spPr bwMode="auto">
          <a:xfrm>
            <a:off x="3581400" y="36576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endParaRPr lang="en-US" sz="1800"/>
          </a:p>
        </p:txBody>
      </p:sp>
      <p:sp>
        <p:nvSpPr>
          <p:cNvPr id="10" name="Rectangle 3"/>
          <p:cNvSpPr txBox="1">
            <a:spLocks noChangeArrowheads="1"/>
          </p:cNvSpPr>
          <p:nvPr/>
        </p:nvSpPr>
        <p:spPr bwMode="auto">
          <a:xfrm>
            <a:off x="609600" y="1524000"/>
            <a:ext cx="8305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marL="457200" indent="-457200" algn="just" eaLnBrk="1" hangingPunct="1">
              <a:spcBef>
                <a:spcPct val="20000"/>
              </a:spcBef>
              <a:buFont typeface="Wingdings" charset="2"/>
              <a:buChar char="Ø"/>
            </a:pPr>
            <a:r>
              <a:rPr lang="en-US" sz="3200" dirty="0" smtClean="0">
                <a:solidFill>
                  <a:srgbClr val="CED5DD"/>
                </a:solidFill>
                <a:latin typeface="Calibri"/>
                <a:cs typeface="Calibri"/>
              </a:rPr>
              <a:t>Datasets and indirect tie measurements</a:t>
            </a:r>
          </a:p>
          <a:p>
            <a:pPr marL="457200" indent="-457200" algn="just" eaLnBrk="1" hangingPunct="1">
              <a:spcBef>
                <a:spcPct val="20000"/>
              </a:spcBef>
              <a:buFont typeface="Wingdings" charset="2"/>
              <a:buChar char="Ø"/>
            </a:pPr>
            <a:r>
              <a:rPr lang="en-US" sz="3200" dirty="0" smtClean="0">
                <a:solidFill>
                  <a:srgbClr val="CED5DD"/>
                </a:solidFill>
                <a:latin typeface="Calibri"/>
                <a:cs typeface="Calibri"/>
              </a:rPr>
              <a:t>Indirect ties and link prediction</a:t>
            </a:r>
          </a:p>
          <a:p>
            <a:pPr marL="457200" indent="-457200" algn="just" eaLnBrk="1" hangingPunct="1">
              <a:spcBef>
                <a:spcPct val="20000"/>
              </a:spcBef>
              <a:buFont typeface="Wingdings" charset="2"/>
              <a:buChar char="Ø"/>
            </a:pPr>
            <a:r>
              <a:rPr lang="en-US" sz="3200" dirty="0" smtClean="0">
                <a:solidFill>
                  <a:srgbClr val="CED5DD"/>
                </a:solidFill>
                <a:latin typeface="Calibri"/>
                <a:cs typeface="Calibri"/>
              </a:rPr>
              <a:t>Timing of link formation</a:t>
            </a:r>
          </a:p>
          <a:p>
            <a:pPr marL="457200" indent="-457200" algn="just" eaLnBrk="1" hangingPunct="1">
              <a:spcBef>
                <a:spcPct val="20000"/>
              </a:spcBef>
              <a:buFont typeface="Wingdings" charset="2"/>
              <a:buChar char="Ø"/>
            </a:pPr>
            <a:r>
              <a:rPr lang="en-US" sz="3200" dirty="0" smtClean="0">
                <a:solidFill>
                  <a:srgbClr val="000000"/>
                </a:solidFill>
                <a:latin typeface="Calibri"/>
                <a:cs typeface="Calibri"/>
              </a:rPr>
              <a:t>Indirect ties </a:t>
            </a:r>
            <a:r>
              <a:rPr lang="en-US" sz="3200" smtClean="0">
                <a:solidFill>
                  <a:srgbClr val="000000"/>
                </a:solidFill>
                <a:latin typeface="Calibri"/>
                <a:cs typeface="Calibri"/>
              </a:rPr>
              <a:t>and information </a:t>
            </a:r>
            <a:r>
              <a:rPr lang="en-US" sz="3200" dirty="0" smtClean="0">
                <a:solidFill>
                  <a:srgbClr val="000000"/>
                </a:solidFill>
                <a:latin typeface="Calibri"/>
                <a:cs typeface="Calibri"/>
              </a:rPr>
              <a:t>diffusion paths</a:t>
            </a:r>
            <a:endParaRPr lang="en-US" sz="3200" dirty="0">
              <a:solidFill>
                <a:srgbClr val="000000"/>
              </a:solidFill>
              <a:latin typeface="Calibri"/>
              <a:cs typeface="Calibri"/>
            </a:endParaRPr>
          </a:p>
        </p:txBody>
      </p:sp>
    </p:spTree>
    <p:extLst>
      <p:ext uri="{BB962C8B-B14F-4D97-AF65-F5344CB8AC3E}">
        <p14:creationId xmlns:p14="http://schemas.microsoft.com/office/powerpoint/2010/main" val="109277153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74675" y="304800"/>
            <a:ext cx="8416925" cy="838200"/>
          </a:xfrm>
        </p:spPr>
        <p:txBody>
          <a:bodyPr/>
          <a:lstStyle/>
          <a:p>
            <a:pPr eaLnBrk="1" hangingPunct="1"/>
            <a:r>
              <a:rPr lang="en-US" sz="3600" b="1" dirty="0" smtClean="0">
                <a:solidFill>
                  <a:srgbClr val="000000"/>
                </a:solidFill>
                <a:latin typeface="Calibri"/>
                <a:cs typeface="Calibri"/>
              </a:rPr>
              <a:t>   </a:t>
            </a:r>
            <a:r>
              <a:rPr lang="en-US" altLang="zh-CN" sz="3600" b="1" dirty="0" smtClean="0">
                <a:solidFill>
                  <a:srgbClr val="000000"/>
                </a:solidFill>
                <a:latin typeface="Calibri"/>
                <a:cs typeface="Calibri"/>
              </a:rPr>
              <a:t>Can </a:t>
            </a:r>
            <a:r>
              <a:rPr lang="en-US" sz="3600" b="1" dirty="0" smtClean="0">
                <a:solidFill>
                  <a:srgbClr val="000000"/>
                </a:solidFill>
                <a:latin typeface="Calibri"/>
                <a:cs typeface="Calibri"/>
              </a:rPr>
              <a:t>Indirect Ties Predict Diffusion Paths?</a:t>
            </a:r>
            <a:endParaRPr lang="en-US" sz="3600" dirty="0">
              <a:solidFill>
                <a:srgbClr val="000000"/>
              </a:solidFill>
              <a:latin typeface="Calibri"/>
              <a:cs typeface="Calibri"/>
            </a:endParaRPr>
          </a:p>
        </p:txBody>
      </p:sp>
      <p:sp>
        <p:nvSpPr>
          <p:cNvPr id="62467" name="Rectangle 3"/>
          <p:cNvSpPr>
            <a:spLocks noGrp="1" noChangeArrowheads="1"/>
          </p:cNvSpPr>
          <p:nvPr>
            <p:ph type="body" sz="half" idx="1"/>
          </p:nvPr>
        </p:nvSpPr>
        <p:spPr>
          <a:xfrm>
            <a:off x="152400" y="1447800"/>
            <a:ext cx="9110662" cy="990600"/>
          </a:xfrm>
        </p:spPr>
        <p:txBody>
          <a:bodyPr>
            <a:normAutofit/>
          </a:bodyPr>
          <a:lstStyle/>
          <a:p>
            <a:pPr marL="0" indent="0" eaLnBrk="1" hangingPunct="1">
              <a:buFont typeface="Wingdings" charset="0"/>
              <a:buNone/>
              <a:defRPr/>
            </a:pPr>
            <a:r>
              <a:rPr lang="en-US" sz="2000" b="1" dirty="0" smtClean="0">
                <a:latin typeface="Times New Roman"/>
                <a:cs typeface="Times New Roman"/>
              </a:rPr>
              <a:t> </a:t>
            </a:r>
            <a:endParaRPr lang="en-US" sz="2000" b="1" dirty="0">
              <a:latin typeface="Times New Roman"/>
              <a:cs typeface="Times New Roman"/>
            </a:endParaRPr>
          </a:p>
        </p:txBody>
      </p:sp>
      <p:sp>
        <p:nvSpPr>
          <p:cNvPr id="26625" name="Slide Number Placeholder 5"/>
          <p:cNvSpPr>
            <a:spLocks noGrp="1"/>
          </p:cNvSpPr>
          <p:nvPr>
            <p:ph type="sldNum" sz="quarter" idx="10"/>
          </p:nvPr>
        </p:nvSpPr>
        <p:spPr>
          <a:xfrm>
            <a:off x="8382000" y="6248400"/>
            <a:ext cx="457200" cy="473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87E30A8B-4490-2E4B-827E-30DAC9503137}" type="slidenum">
              <a:rPr lang="en-US" sz="1200"/>
              <a:pPr/>
              <a:t>17</a:t>
            </a:fld>
            <a:endParaRPr lang="en-US" sz="1200" dirty="0"/>
          </a:p>
        </p:txBody>
      </p:sp>
      <p:graphicFrame>
        <p:nvGraphicFramePr>
          <p:cNvPr id="3" name="Object 2"/>
          <p:cNvGraphicFramePr>
            <a:graphicFrameLocks noChangeAspect="1"/>
          </p:cNvGraphicFramePr>
          <p:nvPr>
            <p:extLst>
              <p:ext uri="{D42A27DB-BD31-4B8C-83A1-F6EECF244321}">
                <p14:modId xmlns:p14="http://schemas.microsoft.com/office/powerpoint/2010/main" val="285937402"/>
              </p:ext>
            </p:extLst>
          </p:nvPr>
        </p:nvGraphicFramePr>
        <p:xfrm>
          <a:off x="4419600" y="2717800"/>
          <a:ext cx="114300" cy="165100"/>
        </p:xfrm>
        <a:graphic>
          <a:graphicData uri="http://schemas.openxmlformats.org/presentationml/2006/ole">
            <mc:AlternateContent xmlns:mc="http://schemas.openxmlformats.org/markup-compatibility/2006">
              <mc:Choice xmlns:v="urn:schemas-microsoft-com:vml" Requires="v">
                <p:oleObj spid="_x0000_s126167" name="Equation" r:id="rId4" imgW="114300" imgH="165100" progId="Equation.DSMT4">
                  <p:embed/>
                </p:oleObj>
              </mc:Choice>
              <mc:Fallback>
                <p:oleObj name="Equation" r:id="rId4" imgW="114300" imgH="165100" progId="Equation.DSMT4">
                  <p:embed/>
                  <p:pic>
                    <p:nvPicPr>
                      <p:cNvPr id="0" name=""/>
                      <p:cNvPicPr/>
                      <p:nvPr/>
                    </p:nvPicPr>
                    <p:blipFill>
                      <a:blip r:embed="rId5"/>
                      <a:stretch>
                        <a:fillRect/>
                      </a:stretch>
                    </p:blipFill>
                    <p:spPr>
                      <a:xfrm>
                        <a:off x="4419600" y="2717800"/>
                        <a:ext cx="114300" cy="165100"/>
                      </a:xfrm>
                      <a:prstGeom prst="rect">
                        <a:avLst/>
                      </a:prstGeom>
                    </p:spPr>
                  </p:pic>
                </p:oleObj>
              </mc:Fallback>
            </mc:AlternateContent>
          </a:graphicData>
        </a:graphic>
      </p:graphicFrame>
      <p:sp>
        <p:nvSpPr>
          <p:cNvPr id="31" name="Rounded Rectangle 30"/>
          <p:cNvSpPr/>
          <p:nvPr/>
        </p:nvSpPr>
        <p:spPr>
          <a:xfrm>
            <a:off x="457200" y="1524000"/>
            <a:ext cx="8534400" cy="1524000"/>
          </a:xfrm>
          <a:prstGeom prst="roundRect">
            <a:avLst>
              <a:gd name="adj" fmla="val 4667"/>
            </a:avLst>
          </a:prstGeom>
          <a:solidFill>
            <a:srgbClr val="1658FF"/>
          </a:solidFill>
        </p:spPr>
        <p:style>
          <a:lnRef idx="1">
            <a:schemeClr val="accent1"/>
          </a:lnRef>
          <a:fillRef idx="3">
            <a:schemeClr val="accent1"/>
          </a:fillRef>
          <a:effectRef idx="2">
            <a:schemeClr val="accent1"/>
          </a:effectRef>
          <a:fontRef idx="minor">
            <a:schemeClr val="lt1"/>
          </a:fontRef>
        </p:style>
        <p:txBody>
          <a:bodyPr anchor="ctr"/>
          <a:lstStyle/>
          <a:p>
            <a:pPr>
              <a:defRPr/>
            </a:pPr>
            <a:r>
              <a:rPr lang="en-US" sz="2800" dirty="0" smtClean="0">
                <a:latin typeface="Calibri"/>
                <a:cs typeface="Calibri"/>
              </a:rPr>
              <a:t>Given that a user received a piece of information at time step t, can we predict which other users will receive this information at time step t+2 or t+3?</a:t>
            </a:r>
            <a:endParaRPr lang="en-US" sz="2800" dirty="0">
              <a:latin typeface="Calibri"/>
              <a:cs typeface="Calibri"/>
            </a:endParaRPr>
          </a:p>
        </p:txBody>
      </p:sp>
      <p:pic>
        <p:nvPicPr>
          <p:cNvPr id="2" name="Picture 1" descr="diffusion_demo.pdf"/>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905000" y="3276600"/>
            <a:ext cx="5727700" cy="3454400"/>
          </a:xfrm>
          <a:prstGeom prst="rect">
            <a:avLst/>
          </a:prstGeom>
        </p:spPr>
      </p:pic>
    </p:spTree>
    <p:extLst>
      <p:ext uri="{BB962C8B-B14F-4D97-AF65-F5344CB8AC3E}">
        <p14:creationId xmlns:p14="http://schemas.microsoft.com/office/powerpoint/2010/main" val="399187667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74675" y="304800"/>
            <a:ext cx="8416925" cy="838200"/>
          </a:xfrm>
        </p:spPr>
        <p:txBody>
          <a:bodyPr/>
          <a:lstStyle/>
          <a:p>
            <a:pPr eaLnBrk="1" hangingPunct="1"/>
            <a:r>
              <a:rPr lang="en-US" sz="3600" b="1" dirty="0" smtClean="0">
                <a:solidFill>
                  <a:srgbClr val="000000"/>
                </a:solidFill>
                <a:latin typeface="Calibri"/>
                <a:cs typeface="Calibri"/>
              </a:rPr>
              <a:t>                   Experimental Setup</a:t>
            </a:r>
            <a:endParaRPr lang="en-US" sz="3600" dirty="0">
              <a:solidFill>
                <a:srgbClr val="000000"/>
              </a:solidFill>
              <a:latin typeface="Calibri"/>
              <a:cs typeface="Calibri"/>
            </a:endParaRPr>
          </a:p>
        </p:txBody>
      </p:sp>
      <p:sp>
        <p:nvSpPr>
          <p:cNvPr id="26625" name="Slide Number Placeholder 5"/>
          <p:cNvSpPr>
            <a:spLocks noGrp="1"/>
          </p:cNvSpPr>
          <p:nvPr>
            <p:ph type="sldNum" sz="quarter" idx="10"/>
          </p:nvPr>
        </p:nvSpPr>
        <p:spPr>
          <a:xfrm>
            <a:off x="8229600" y="6248400"/>
            <a:ext cx="609600" cy="473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87E30A8B-4490-2E4B-827E-30DAC9503137}" type="slidenum">
              <a:rPr lang="en-US" sz="1200"/>
              <a:pPr/>
              <a:t>18</a:t>
            </a:fld>
            <a:endParaRPr lang="en-US" sz="1200"/>
          </a:p>
        </p:txBody>
      </p:sp>
      <p:graphicFrame>
        <p:nvGraphicFramePr>
          <p:cNvPr id="3" name="Object 2"/>
          <p:cNvGraphicFramePr>
            <a:graphicFrameLocks noChangeAspect="1"/>
          </p:cNvGraphicFramePr>
          <p:nvPr>
            <p:extLst>
              <p:ext uri="{D42A27DB-BD31-4B8C-83A1-F6EECF244321}">
                <p14:modId xmlns:p14="http://schemas.microsoft.com/office/powerpoint/2010/main" val="3914429788"/>
              </p:ext>
            </p:extLst>
          </p:nvPr>
        </p:nvGraphicFramePr>
        <p:xfrm>
          <a:off x="4419600" y="2717800"/>
          <a:ext cx="114300" cy="165100"/>
        </p:xfrm>
        <a:graphic>
          <a:graphicData uri="http://schemas.openxmlformats.org/presentationml/2006/ole">
            <mc:AlternateContent xmlns:mc="http://schemas.openxmlformats.org/markup-compatibility/2006">
              <mc:Choice xmlns:v="urn:schemas-microsoft-com:vml" Requires="v">
                <p:oleObj spid="_x0000_s130429" name="Equation" r:id="rId4" imgW="114300" imgH="165100" progId="Equation.DSMT4">
                  <p:embed/>
                </p:oleObj>
              </mc:Choice>
              <mc:Fallback>
                <p:oleObj name="Equation" r:id="rId4" imgW="114300" imgH="165100" progId="Equation.DSMT4">
                  <p:embed/>
                  <p:pic>
                    <p:nvPicPr>
                      <p:cNvPr id="0" name=""/>
                      <p:cNvPicPr/>
                      <p:nvPr/>
                    </p:nvPicPr>
                    <p:blipFill>
                      <a:blip r:embed="rId5"/>
                      <a:stretch>
                        <a:fillRect/>
                      </a:stretch>
                    </p:blipFill>
                    <p:spPr>
                      <a:xfrm>
                        <a:off x="4419600" y="2717800"/>
                        <a:ext cx="114300" cy="165100"/>
                      </a:xfrm>
                      <a:prstGeom prst="rect">
                        <a:avLst/>
                      </a:prstGeom>
                    </p:spPr>
                  </p:pic>
                </p:oleObj>
              </mc:Fallback>
            </mc:AlternateContent>
          </a:graphicData>
        </a:graphic>
      </p:graphicFrame>
      <p:sp>
        <p:nvSpPr>
          <p:cNvPr id="2" name="Text Placeholder 1"/>
          <p:cNvSpPr>
            <a:spLocks noGrp="1"/>
          </p:cNvSpPr>
          <p:nvPr>
            <p:ph type="body" sz="half" idx="1"/>
          </p:nvPr>
        </p:nvSpPr>
        <p:spPr>
          <a:xfrm>
            <a:off x="381001" y="1371600"/>
            <a:ext cx="3810000" cy="4114800"/>
          </a:xfrm>
        </p:spPr>
        <p:txBody>
          <a:bodyPr/>
          <a:lstStyle/>
          <a:p>
            <a:pPr marL="0" indent="0">
              <a:buNone/>
            </a:pPr>
            <a:r>
              <a:rPr lang="en-US" sz="2800" b="1" dirty="0" smtClean="0">
                <a:latin typeface="Calibri"/>
                <a:cs typeface="Calibri"/>
              </a:rPr>
              <a:t>       Ground Truth</a:t>
            </a:r>
            <a:endParaRPr lang="en-US" b="1" dirty="0" smtClean="0">
              <a:latin typeface="Calibri"/>
              <a:cs typeface="Calibri"/>
            </a:endParaRPr>
          </a:p>
          <a:p>
            <a:pPr>
              <a:buClrTx/>
              <a:buFont typeface="Wingdings" charset="2"/>
              <a:buChar char="Ø"/>
            </a:pPr>
            <a:r>
              <a:rPr lang="en-US" sz="2500" dirty="0" smtClean="0">
                <a:latin typeface="Calibri"/>
                <a:cs typeface="Calibri"/>
              </a:rPr>
              <a:t>Linear Threshold (LT) model</a:t>
            </a:r>
          </a:p>
          <a:p>
            <a:pPr>
              <a:buClrTx/>
              <a:buFont typeface="Wingdings" charset="2"/>
              <a:buChar char="Ø"/>
            </a:pPr>
            <a:r>
              <a:rPr lang="en-US" sz="2500" dirty="0">
                <a:latin typeface="Calibri"/>
                <a:cs typeface="Calibri"/>
              </a:rPr>
              <a:t> </a:t>
            </a:r>
            <a:r>
              <a:rPr lang="en-US" sz="2500" dirty="0" smtClean="0">
                <a:latin typeface="Calibri"/>
                <a:cs typeface="Calibri"/>
              </a:rPr>
              <a:t>                          in LT</a:t>
            </a:r>
          </a:p>
          <a:p>
            <a:pPr>
              <a:buClrTx/>
              <a:buFont typeface="Wingdings" charset="2"/>
              <a:buChar char="Ø"/>
            </a:pPr>
            <a:r>
              <a:rPr lang="en-US" sz="2500" dirty="0" smtClean="0">
                <a:latin typeface="Calibri"/>
                <a:cs typeface="Calibri"/>
              </a:rPr>
              <a:t>Scale the value of     as </a:t>
            </a:r>
          </a:p>
          <a:p>
            <a:pPr marL="0" indent="0">
              <a:buClrTx/>
              <a:buNone/>
            </a:pPr>
            <a:endParaRPr lang="en-US" sz="2500" dirty="0">
              <a:latin typeface="Calibri"/>
              <a:cs typeface="Calibri"/>
            </a:endParaRPr>
          </a:p>
          <a:p>
            <a:pPr>
              <a:buClrTx/>
              <a:buFont typeface="Wingdings" charset="2"/>
              <a:buChar char="Ø"/>
            </a:pPr>
            <a:r>
              <a:rPr lang="en-US" sz="2500" dirty="0" err="1" smtClean="0">
                <a:latin typeface="Calibri"/>
                <a:cs typeface="Calibri"/>
              </a:rPr>
              <a:t>ω</a:t>
            </a:r>
            <a:r>
              <a:rPr lang="en-US" sz="2500" dirty="0" smtClean="0">
                <a:latin typeface="Calibri"/>
                <a:cs typeface="Calibri"/>
              </a:rPr>
              <a:t>    [1-10] in CA-I</a:t>
            </a:r>
          </a:p>
          <a:p>
            <a:pPr marL="0" indent="0">
              <a:buClrTx/>
              <a:buNone/>
            </a:pPr>
            <a:r>
              <a:rPr lang="en-US" sz="2500" dirty="0">
                <a:latin typeface="Calibri"/>
                <a:cs typeface="Calibri"/>
              </a:rPr>
              <a:t> </a:t>
            </a:r>
            <a:r>
              <a:rPr lang="en-US" sz="2500" dirty="0" smtClean="0">
                <a:latin typeface="Calibri"/>
                <a:cs typeface="Calibri"/>
              </a:rPr>
              <a:t>     </a:t>
            </a:r>
            <a:r>
              <a:rPr lang="en-US" sz="2500" dirty="0" err="1" smtClean="0">
                <a:latin typeface="Calibri"/>
                <a:cs typeface="Calibri"/>
              </a:rPr>
              <a:t>ω</a:t>
            </a:r>
            <a:r>
              <a:rPr lang="en-US" sz="2500" dirty="0" smtClean="0">
                <a:latin typeface="Calibri"/>
                <a:cs typeface="Calibri"/>
              </a:rPr>
              <a:t>    [</a:t>
            </a:r>
            <a:r>
              <a:rPr lang="en-US" sz="2500" dirty="0">
                <a:latin typeface="Calibri"/>
                <a:cs typeface="Calibri"/>
              </a:rPr>
              <a:t>1</a:t>
            </a:r>
            <a:r>
              <a:rPr lang="en-US" sz="2500" dirty="0" smtClean="0">
                <a:latin typeface="Calibri"/>
                <a:cs typeface="Calibri"/>
              </a:rPr>
              <a:t>-30</a:t>
            </a:r>
            <a:r>
              <a:rPr lang="en-US" sz="2500" dirty="0">
                <a:latin typeface="Calibri"/>
                <a:cs typeface="Calibri"/>
              </a:rPr>
              <a:t>] in </a:t>
            </a:r>
            <a:r>
              <a:rPr lang="en-US" sz="2500" dirty="0" smtClean="0">
                <a:latin typeface="Calibri"/>
                <a:cs typeface="Calibri"/>
              </a:rPr>
              <a:t>CA-II</a:t>
            </a:r>
          </a:p>
          <a:p>
            <a:pPr marL="0" indent="0">
              <a:buClrTx/>
              <a:buNone/>
            </a:pPr>
            <a:r>
              <a:rPr lang="en-US" sz="2500" dirty="0">
                <a:latin typeface="Calibri"/>
                <a:cs typeface="Calibri"/>
              </a:rPr>
              <a:t> </a:t>
            </a:r>
            <a:r>
              <a:rPr lang="en-US" sz="2500" dirty="0" smtClean="0">
                <a:latin typeface="Calibri"/>
                <a:cs typeface="Calibri"/>
              </a:rPr>
              <a:t>     </a:t>
            </a:r>
            <a:r>
              <a:rPr lang="en-US" sz="2500" dirty="0" err="1" smtClean="0">
                <a:latin typeface="Calibri"/>
                <a:cs typeface="Calibri"/>
              </a:rPr>
              <a:t>ω</a:t>
            </a:r>
            <a:r>
              <a:rPr lang="en-US" sz="2500" dirty="0" smtClean="0">
                <a:latin typeface="Calibri"/>
                <a:cs typeface="Calibri"/>
              </a:rPr>
              <a:t>    [</a:t>
            </a:r>
            <a:r>
              <a:rPr lang="en-US" sz="2500" dirty="0">
                <a:latin typeface="Calibri"/>
                <a:cs typeface="Calibri"/>
              </a:rPr>
              <a:t>1</a:t>
            </a:r>
            <a:r>
              <a:rPr lang="en-US" sz="2500" dirty="0" smtClean="0">
                <a:latin typeface="Calibri"/>
                <a:cs typeface="Calibri"/>
              </a:rPr>
              <a:t>-100</a:t>
            </a:r>
            <a:r>
              <a:rPr lang="en-US" sz="2500" dirty="0">
                <a:latin typeface="Calibri"/>
                <a:cs typeface="Calibri"/>
              </a:rPr>
              <a:t>] in </a:t>
            </a:r>
            <a:r>
              <a:rPr lang="en-US" sz="2500" dirty="0" smtClean="0">
                <a:latin typeface="Calibri"/>
                <a:cs typeface="Calibri"/>
              </a:rPr>
              <a:t>TF2</a:t>
            </a:r>
            <a:endParaRPr lang="en-US" sz="2500" dirty="0">
              <a:latin typeface="Calibri"/>
              <a:cs typeface="Calibri"/>
            </a:endParaRPr>
          </a:p>
          <a:p>
            <a:pPr>
              <a:buClrTx/>
              <a:buFont typeface="Wingdings" charset="2"/>
              <a:buChar char="Ø"/>
            </a:pPr>
            <a:endParaRPr lang="en-US" sz="1800" dirty="0"/>
          </a:p>
          <a:p>
            <a:pPr marL="0" indent="0">
              <a:buClrTx/>
              <a:buNone/>
            </a:pPr>
            <a:endParaRPr lang="en-US" sz="1800" dirty="0" smtClean="0"/>
          </a:p>
          <a:p>
            <a:pPr marL="0" indent="0">
              <a:buClrTx/>
              <a:buNone/>
            </a:pPr>
            <a:endParaRPr lang="en-US" sz="1800" dirty="0"/>
          </a:p>
        </p:txBody>
      </p:sp>
      <p:sp>
        <p:nvSpPr>
          <p:cNvPr id="11" name="Text Placeholder 1"/>
          <p:cNvSpPr txBox="1">
            <a:spLocks/>
          </p:cNvSpPr>
          <p:nvPr/>
        </p:nvSpPr>
        <p:spPr bwMode="auto">
          <a:xfrm>
            <a:off x="4343400" y="1371600"/>
            <a:ext cx="4516437"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charset="0"/>
              <a:buChar char="o"/>
              <a:defRPr sz="2600">
                <a:solidFill>
                  <a:schemeClr val="tx1"/>
                </a:solidFill>
                <a:latin typeface="+mn-lt"/>
                <a:ea typeface="ＭＳ Ｐゴシック" charset="0"/>
                <a:cs typeface="ＭＳ Ｐゴシック" charset="0"/>
              </a:defRPr>
            </a:lvl1pPr>
            <a:lvl2pPr marL="908050" indent="-436563" algn="l" rtl="0" eaLnBrk="1" fontAlgn="base" hangingPunct="1">
              <a:spcBef>
                <a:spcPct val="20000"/>
              </a:spcBef>
              <a:spcAft>
                <a:spcPct val="0"/>
              </a:spcAft>
              <a:buClr>
                <a:schemeClr val="accent2"/>
              </a:buClr>
              <a:buFont typeface="Wingdings" charset="0"/>
              <a:buChar char="n"/>
              <a:defRPr sz="2400">
                <a:solidFill>
                  <a:schemeClr val="tx1"/>
                </a:solidFill>
                <a:latin typeface="+mn-lt"/>
                <a:ea typeface="ＭＳ Ｐゴシック" charset="0"/>
              </a:defRPr>
            </a:lvl2pPr>
            <a:lvl3pPr marL="1304925" indent="-395288" algn="l" rtl="0" eaLnBrk="1" fontAlgn="base" hangingPunct="1">
              <a:spcBef>
                <a:spcPct val="20000"/>
              </a:spcBef>
              <a:spcAft>
                <a:spcPct val="0"/>
              </a:spcAft>
              <a:buClr>
                <a:schemeClr val="accent2"/>
              </a:buClr>
              <a:buFont typeface="Wingdings" charset="0"/>
              <a:buChar char="o"/>
              <a:defRPr sz="2200">
                <a:solidFill>
                  <a:schemeClr val="tx1"/>
                </a:solidFill>
                <a:latin typeface="+mn-lt"/>
                <a:ea typeface="ＭＳ Ｐゴシック" charset="0"/>
              </a:defRPr>
            </a:lvl3pPr>
            <a:lvl4pPr marL="1693863" indent="-387350" algn="l" rtl="0" eaLnBrk="1" fontAlgn="base" hangingPunct="1">
              <a:spcBef>
                <a:spcPct val="20000"/>
              </a:spcBef>
              <a:spcAft>
                <a:spcPct val="0"/>
              </a:spcAft>
              <a:buClr>
                <a:schemeClr val="accent2"/>
              </a:buClr>
              <a:buFont typeface="Wingdings" charset="0"/>
              <a:buChar char="n"/>
              <a:defRPr sz="2000">
                <a:solidFill>
                  <a:schemeClr val="tx1"/>
                </a:solidFill>
                <a:latin typeface="+mn-lt"/>
                <a:ea typeface="ＭＳ Ｐゴシック" charset="0"/>
              </a:defRPr>
            </a:lvl4pPr>
            <a:lvl5pPr marL="2093913" indent="-398463" algn="l" rtl="0" eaLnBrk="1" fontAlgn="base" hangingPunct="1">
              <a:spcBef>
                <a:spcPct val="25000"/>
              </a:spcBef>
              <a:spcAft>
                <a:spcPct val="0"/>
              </a:spcAft>
              <a:buClr>
                <a:schemeClr val="accent2"/>
              </a:buClr>
              <a:buFont typeface="Wingdings" charset="0"/>
              <a:buChar char="§"/>
              <a:defRPr>
                <a:solidFill>
                  <a:schemeClr val="tx1"/>
                </a:solidFill>
                <a:latin typeface="+mn-lt"/>
                <a:ea typeface="ＭＳ Ｐゴシック" charset="0"/>
              </a:defRPr>
            </a:lvl5pPr>
            <a:lvl6pPr marL="2551113" indent="-398463" algn="l" rtl="0" eaLnBrk="1" fontAlgn="base" hangingPunct="1">
              <a:spcBef>
                <a:spcPct val="25000"/>
              </a:spcBef>
              <a:spcAft>
                <a:spcPct val="0"/>
              </a:spcAft>
              <a:buClr>
                <a:schemeClr val="accent2"/>
              </a:buClr>
              <a:buFont typeface="Wingdings" pitchFamily="2" charset="2"/>
              <a:buChar char="§"/>
              <a:defRPr>
                <a:solidFill>
                  <a:schemeClr val="tx1"/>
                </a:solidFill>
                <a:latin typeface="+mn-lt"/>
              </a:defRPr>
            </a:lvl6pPr>
            <a:lvl7pPr marL="3008313" indent="-398463" algn="l" rtl="0" eaLnBrk="1" fontAlgn="base" hangingPunct="1">
              <a:spcBef>
                <a:spcPct val="25000"/>
              </a:spcBef>
              <a:spcAft>
                <a:spcPct val="0"/>
              </a:spcAft>
              <a:buClr>
                <a:schemeClr val="accent2"/>
              </a:buClr>
              <a:buFont typeface="Wingdings" pitchFamily="2" charset="2"/>
              <a:buChar char="§"/>
              <a:defRPr>
                <a:solidFill>
                  <a:schemeClr val="tx1"/>
                </a:solidFill>
                <a:latin typeface="+mn-lt"/>
              </a:defRPr>
            </a:lvl7pPr>
            <a:lvl8pPr marL="3465513" indent="-398463" algn="l" rtl="0" eaLnBrk="1" fontAlgn="base" hangingPunct="1">
              <a:spcBef>
                <a:spcPct val="25000"/>
              </a:spcBef>
              <a:spcAft>
                <a:spcPct val="0"/>
              </a:spcAft>
              <a:buClr>
                <a:schemeClr val="accent2"/>
              </a:buClr>
              <a:buFont typeface="Wingdings" pitchFamily="2" charset="2"/>
              <a:buChar char="§"/>
              <a:defRPr>
                <a:solidFill>
                  <a:schemeClr val="tx1"/>
                </a:solidFill>
                <a:latin typeface="+mn-lt"/>
              </a:defRPr>
            </a:lvl8pPr>
            <a:lvl9pPr marL="3922713" indent="-398463" algn="l" rtl="0" eaLnBrk="1" fontAlgn="base" hangingPunct="1">
              <a:spcBef>
                <a:spcPct val="25000"/>
              </a:spcBef>
              <a:spcAft>
                <a:spcPct val="0"/>
              </a:spcAft>
              <a:buClr>
                <a:schemeClr val="accent2"/>
              </a:buClr>
              <a:buFont typeface="Wingdings" pitchFamily="2" charset="2"/>
              <a:buChar char="§"/>
              <a:defRPr>
                <a:solidFill>
                  <a:schemeClr val="tx1"/>
                </a:solidFill>
                <a:latin typeface="+mn-lt"/>
              </a:defRPr>
            </a:lvl9pPr>
          </a:lstStyle>
          <a:p>
            <a:pPr marL="0" indent="0">
              <a:buFont typeface="Wingdings" charset="0"/>
              <a:buNone/>
            </a:pPr>
            <a:r>
              <a:rPr lang="en-US" sz="2800" b="1" dirty="0" smtClean="0">
                <a:latin typeface="Calibri"/>
                <a:cs typeface="Calibri"/>
              </a:rPr>
              <a:t>             Path </a:t>
            </a:r>
            <a:r>
              <a:rPr lang="en-US" sz="2800" b="1" dirty="0">
                <a:latin typeface="Calibri"/>
                <a:cs typeface="Calibri"/>
              </a:rPr>
              <a:t>P</a:t>
            </a:r>
            <a:r>
              <a:rPr lang="en-US" sz="2800" b="1" dirty="0" smtClean="0">
                <a:latin typeface="Calibri"/>
                <a:cs typeface="Calibri"/>
              </a:rPr>
              <a:t>rediction </a:t>
            </a:r>
          </a:p>
          <a:p>
            <a:pPr>
              <a:buClrTx/>
              <a:buFont typeface="Wingdings" charset="2"/>
              <a:buChar char="Ø"/>
            </a:pPr>
            <a:r>
              <a:rPr lang="en-US" altLang="zh-CN" sz="2500" dirty="0" smtClean="0">
                <a:latin typeface="Calibri"/>
                <a:cs typeface="Calibri"/>
              </a:rPr>
              <a:t>Calculate strength of indirect ties</a:t>
            </a:r>
          </a:p>
          <a:p>
            <a:pPr>
              <a:buClrTx/>
              <a:buFont typeface="Wingdings" charset="2"/>
              <a:buChar char="Ø"/>
            </a:pPr>
            <a:r>
              <a:rPr lang="en-US" sz="2500" dirty="0" smtClean="0">
                <a:latin typeface="Calibri"/>
                <a:cs typeface="Calibri"/>
              </a:rPr>
              <a:t>Rank a user’s 2(3)-hop neighbors based on the calculated strength values</a:t>
            </a:r>
          </a:p>
          <a:p>
            <a:pPr>
              <a:buClrTx/>
              <a:buFont typeface="Wingdings" charset="2"/>
              <a:buChar char="Ø"/>
            </a:pPr>
            <a:r>
              <a:rPr lang="en-US" sz="2500" dirty="0" smtClean="0">
                <a:latin typeface="Calibri"/>
                <a:cs typeface="Calibri"/>
              </a:rPr>
              <a:t>Define a cut-off threshold        to select the user’s </a:t>
            </a:r>
            <a:r>
              <a:rPr lang="en-US" sz="2500" dirty="0" err="1" smtClean="0">
                <a:latin typeface="Calibri"/>
                <a:cs typeface="Calibri"/>
              </a:rPr>
              <a:t>topN</a:t>
            </a:r>
            <a:r>
              <a:rPr lang="en-US" sz="2500" dirty="0" smtClean="0">
                <a:latin typeface="Calibri"/>
                <a:cs typeface="Calibri"/>
              </a:rPr>
              <a:t> indirect neighbors</a:t>
            </a:r>
            <a:endParaRPr lang="en-US" sz="2500" dirty="0">
              <a:latin typeface="Calibri"/>
              <a:cs typeface="Calibri"/>
            </a:endParaRPr>
          </a:p>
        </p:txBody>
      </p:sp>
      <p:cxnSp>
        <p:nvCxnSpPr>
          <p:cNvPr id="12" name="Straight Connector 11"/>
          <p:cNvCxnSpPr/>
          <p:nvPr/>
        </p:nvCxnSpPr>
        <p:spPr bwMode="auto">
          <a:xfrm>
            <a:off x="4191000" y="1524000"/>
            <a:ext cx="0" cy="403860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aphicFrame>
        <p:nvGraphicFramePr>
          <p:cNvPr id="15" name="Object 14"/>
          <p:cNvGraphicFramePr>
            <a:graphicFrameLocks noChangeAspect="1"/>
          </p:cNvGraphicFramePr>
          <p:nvPr>
            <p:extLst>
              <p:ext uri="{D42A27DB-BD31-4B8C-83A1-F6EECF244321}">
                <p14:modId xmlns:p14="http://schemas.microsoft.com/office/powerpoint/2010/main" val="1212775072"/>
              </p:ext>
            </p:extLst>
          </p:nvPr>
        </p:nvGraphicFramePr>
        <p:xfrm>
          <a:off x="1219200" y="4191000"/>
          <a:ext cx="179294" cy="304800"/>
        </p:xfrm>
        <a:graphic>
          <a:graphicData uri="http://schemas.openxmlformats.org/presentationml/2006/ole">
            <mc:AlternateContent xmlns:mc="http://schemas.openxmlformats.org/markup-compatibility/2006">
              <mc:Choice xmlns:v="urn:schemas-microsoft-com:vml" Requires="v">
                <p:oleObj spid="_x0000_s130430" name="Equation" r:id="rId6" imgW="127000" imgH="127000" progId="Equation.DSMT4">
                  <p:embed/>
                </p:oleObj>
              </mc:Choice>
              <mc:Fallback>
                <p:oleObj name="Equation" r:id="rId6" imgW="127000" imgH="127000" progId="Equation.DSMT4">
                  <p:embed/>
                  <p:pic>
                    <p:nvPicPr>
                      <p:cNvPr id="0" name=""/>
                      <p:cNvPicPr/>
                      <p:nvPr/>
                    </p:nvPicPr>
                    <p:blipFill>
                      <a:blip r:embed="rId7"/>
                      <a:stretch>
                        <a:fillRect/>
                      </a:stretch>
                    </p:blipFill>
                    <p:spPr>
                      <a:xfrm>
                        <a:off x="1219200" y="4191000"/>
                        <a:ext cx="179294" cy="304800"/>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2497025459"/>
              </p:ext>
            </p:extLst>
          </p:nvPr>
        </p:nvGraphicFramePr>
        <p:xfrm>
          <a:off x="1219200" y="5105400"/>
          <a:ext cx="179294" cy="304800"/>
        </p:xfrm>
        <a:graphic>
          <a:graphicData uri="http://schemas.openxmlformats.org/presentationml/2006/ole">
            <mc:AlternateContent xmlns:mc="http://schemas.openxmlformats.org/markup-compatibility/2006">
              <mc:Choice xmlns:v="urn:schemas-microsoft-com:vml" Requires="v">
                <p:oleObj spid="_x0000_s130431" name="Equation" r:id="rId8" imgW="127000" imgH="127000" progId="Equation.DSMT4">
                  <p:embed/>
                </p:oleObj>
              </mc:Choice>
              <mc:Fallback>
                <p:oleObj name="Equation" r:id="rId8" imgW="127000" imgH="127000" progId="Equation.DSMT4">
                  <p:embed/>
                  <p:pic>
                    <p:nvPicPr>
                      <p:cNvPr id="0" name=""/>
                      <p:cNvPicPr/>
                      <p:nvPr/>
                    </p:nvPicPr>
                    <p:blipFill>
                      <a:blip r:embed="rId7"/>
                      <a:stretch>
                        <a:fillRect/>
                      </a:stretch>
                    </p:blipFill>
                    <p:spPr>
                      <a:xfrm>
                        <a:off x="1219200" y="5105400"/>
                        <a:ext cx="179294" cy="304800"/>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2766786082"/>
              </p:ext>
            </p:extLst>
          </p:nvPr>
        </p:nvGraphicFramePr>
        <p:xfrm>
          <a:off x="1219200" y="4648200"/>
          <a:ext cx="179294" cy="304800"/>
        </p:xfrm>
        <a:graphic>
          <a:graphicData uri="http://schemas.openxmlformats.org/presentationml/2006/ole">
            <mc:AlternateContent xmlns:mc="http://schemas.openxmlformats.org/markup-compatibility/2006">
              <mc:Choice xmlns:v="urn:schemas-microsoft-com:vml" Requires="v">
                <p:oleObj spid="_x0000_s130432" name="Equation" r:id="rId9" imgW="127000" imgH="127000" progId="Equation.DSMT4">
                  <p:embed/>
                </p:oleObj>
              </mc:Choice>
              <mc:Fallback>
                <p:oleObj name="Equation" r:id="rId9" imgW="127000" imgH="127000" progId="Equation.DSMT4">
                  <p:embed/>
                  <p:pic>
                    <p:nvPicPr>
                      <p:cNvPr id="0" name=""/>
                      <p:cNvPicPr/>
                      <p:nvPr/>
                    </p:nvPicPr>
                    <p:blipFill>
                      <a:blip r:embed="rId7"/>
                      <a:stretch>
                        <a:fillRect/>
                      </a:stretch>
                    </p:blipFill>
                    <p:spPr>
                      <a:xfrm>
                        <a:off x="1219200" y="4648200"/>
                        <a:ext cx="179294" cy="304800"/>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3278884482"/>
              </p:ext>
            </p:extLst>
          </p:nvPr>
        </p:nvGraphicFramePr>
        <p:xfrm>
          <a:off x="3276600" y="3276600"/>
          <a:ext cx="228601" cy="320041"/>
        </p:xfrm>
        <a:graphic>
          <a:graphicData uri="http://schemas.openxmlformats.org/presentationml/2006/ole">
            <mc:AlternateContent xmlns:mc="http://schemas.openxmlformats.org/markup-compatibility/2006">
              <mc:Choice xmlns:v="urn:schemas-microsoft-com:vml" Requires="v">
                <p:oleObj spid="_x0000_s130433" name="Equation" r:id="rId10" imgW="127000" imgH="177800" progId="Equation.DSMT4">
                  <p:embed/>
                </p:oleObj>
              </mc:Choice>
              <mc:Fallback>
                <p:oleObj name="Equation" r:id="rId10" imgW="127000" imgH="177800" progId="Equation.DSMT4">
                  <p:embed/>
                  <p:pic>
                    <p:nvPicPr>
                      <p:cNvPr id="0" name=""/>
                      <p:cNvPicPr/>
                      <p:nvPr/>
                    </p:nvPicPr>
                    <p:blipFill>
                      <a:blip r:embed="rId11"/>
                      <a:stretch>
                        <a:fillRect/>
                      </a:stretch>
                    </p:blipFill>
                    <p:spPr>
                      <a:xfrm>
                        <a:off x="3276600" y="3276600"/>
                        <a:ext cx="228601" cy="320041"/>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634591326"/>
              </p:ext>
            </p:extLst>
          </p:nvPr>
        </p:nvGraphicFramePr>
        <p:xfrm>
          <a:off x="914400" y="3657600"/>
          <a:ext cx="1905000" cy="381000"/>
        </p:xfrm>
        <a:graphic>
          <a:graphicData uri="http://schemas.openxmlformats.org/presentationml/2006/ole">
            <mc:AlternateContent xmlns:mc="http://schemas.openxmlformats.org/markup-compatibility/2006">
              <mc:Choice xmlns:v="urn:schemas-microsoft-com:vml" Requires="v">
                <p:oleObj spid="_x0000_s130434" name="Equation" r:id="rId12" imgW="1016000" imgH="203200" progId="Equation.DSMT4">
                  <p:embed/>
                </p:oleObj>
              </mc:Choice>
              <mc:Fallback>
                <p:oleObj name="Equation" r:id="rId12" imgW="1016000" imgH="203200" progId="Equation.DSMT4">
                  <p:embed/>
                  <p:pic>
                    <p:nvPicPr>
                      <p:cNvPr id="0" name=""/>
                      <p:cNvPicPr/>
                      <p:nvPr/>
                    </p:nvPicPr>
                    <p:blipFill>
                      <a:blip r:embed="rId13"/>
                      <a:stretch>
                        <a:fillRect/>
                      </a:stretch>
                    </p:blipFill>
                    <p:spPr>
                      <a:xfrm>
                        <a:off x="914400" y="3657600"/>
                        <a:ext cx="1905000" cy="381000"/>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3402563649"/>
              </p:ext>
            </p:extLst>
          </p:nvPr>
        </p:nvGraphicFramePr>
        <p:xfrm>
          <a:off x="8229600" y="4038600"/>
          <a:ext cx="508000" cy="381000"/>
        </p:xfrm>
        <a:graphic>
          <a:graphicData uri="http://schemas.openxmlformats.org/presentationml/2006/ole">
            <mc:AlternateContent xmlns:mc="http://schemas.openxmlformats.org/markup-compatibility/2006">
              <mc:Choice xmlns:v="urn:schemas-microsoft-com:vml" Requires="v">
                <p:oleObj spid="_x0000_s130435" name="Equation" r:id="rId14" imgW="304800" imgH="228600" progId="Equation.DSMT4">
                  <p:embed/>
                </p:oleObj>
              </mc:Choice>
              <mc:Fallback>
                <p:oleObj name="Equation" r:id="rId14" imgW="304800" imgH="228600" progId="Equation.DSMT4">
                  <p:embed/>
                  <p:pic>
                    <p:nvPicPr>
                      <p:cNvPr id="0" name=""/>
                      <p:cNvPicPr/>
                      <p:nvPr/>
                    </p:nvPicPr>
                    <p:blipFill>
                      <a:blip r:embed="rId15"/>
                      <a:stretch>
                        <a:fillRect/>
                      </a:stretch>
                    </p:blipFill>
                    <p:spPr>
                      <a:xfrm>
                        <a:off x="8229600" y="4038600"/>
                        <a:ext cx="508000" cy="381000"/>
                      </a:xfrm>
                      <a:prstGeom prst="rect">
                        <a:avLst/>
                      </a:prstGeom>
                    </p:spPr>
                  </p:pic>
                </p:oleObj>
              </mc:Fallback>
            </mc:AlternateContent>
          </a:graphicData>
        </a:graphic>
      </p:graphicFrame>
      <p:sp>
        <p:nvSpPr>
          <p:cNvPr id="30" name="Left Bracket 29"/>
          <p:cNvSpPr/>
          <p:nvPr/>
        </p:nvSpPr>
        <p:spPr bwMode="auto">
          <a:xfrm rot="16200000">
            <a:off x="4068893" y="4846507"/>
            <a:ext cx="381000" cy="1660785"/>
          </a:xfrm>
          <a:prstGeom prst="leftBracket">
            <a:avLst/>
          </a:prstGeom>
          <a:solidFill>
            <a:schemeClr val="accent1">
              <a:alpha val="0"/>
            </a:schemeClr>
          </a:solidFill>
          <a:ln w="19050" cap="flat" cmpd="sng" algn="ctr">
            <a:solidFill>
              <a:schemeClr val="tx1"/>
            </a:solidFill>
            <a:prstDash val="solid"/>
            <a:round/>
            <a:headEnd type="none" w="med" len="med"/>
            <a:tailEnd type="none" w="med" len="med"/>
          </a:ln>
          <a:effectLst/>
        </p:spPr>
        <p:txBody>
          <a:bodyPr/>
          <a:lstStyle/>
          <a:p>
            <a:endParaRPr lang="en-US"/>
          </a:p>
        </p:txBody>
      </p:sp>
      <p:sp>
        <p:nvSpPr>
          <p:cNvPr id="25" name="TextBox 24"/>
          <p:cNvSpPr txBox="1"/>
          <p:nvPr/>
        </p:nvSpPr>
        <p:spPr>
          <a:xfrm>
            <a:off x="2819400" y="5867400"/>
            <a:ext cx="3124200" cy="523220"/>
          </a:xfrm>
          <a:prstGeom prst="rect">
            <a:avLst/>
          </a:prstGeom>
          <a:noFill/>
        </p:spPr>
        <p:txBody>
          <a:bodyPr wrap="square" rtlCol="0">
            <a:spAutoFit/>
          </a:bodyPr>
          <a:lstStyle/>
          <a:p>
            <a:pPr algn="ctr"/>
            <a:r>
              <a:rPr lang="en-US" sz="2800" b="1" dirty="0" smtClean="0">
                <a:latin typeface="Calibri"/>
                <a:cs typeface="Calibri"/>
              </a:rPr>
              <a:t>Compare</a:t>
            </a:r>
            <a:endParaRPr lang="en-US" sz="2800" b="1" dirty="0">
              <a:latin typeface="Calibri"/>
              <a:cs typeface="Calibri"/>
            </a:endParaRPr>
          </a:p>
        </p:txBody>
      </p:sp>
      <p:graphicFrame>
        <p:nvGraphicFramePr>
          <p:cNvPr id="26" name="Object 25"/>
          <p:cNvGraphicFramePr>
            <a:graphicFrameLocks noChangeAspect="1"/>
          </p:cNvGraphicFramePr>
          <p:nvPr>
            <p:extLst>
              <p:ext uri="{D42A27DB-BD31-4B8C-83A1-F6EECF244321}">
                <p14:modId xmlns:p14="http://schemas.microsoft.com/office/powerpoint/2010/main" val="3470278095"/>
              </p:ext>
            </p:extLst>
          </p:nvPr>
        </p:nvGraphicFramePr>
        <p:xfrm>
          <a:off x="914400" y="2819400"/>
          <a:ext cx="1952625" cy="381000"/>
        </p:xfrm>
        <a:graphic>
          <a:graphicData uri="http://schemas.openxmlformats.org/presentationml/2006/ole">
            <mc:AlternateContent xmlns:mc="http://schemas.openxmlformats.org/markup-compatibility/2006">
              <mc:Choice xmlns:v="urn:schemas-microsoft-com:vml" Requires="v">
                <p:oleObj spid="_x0000_s130436" name="Equation" r:id="rId16" imgW="1041400" imgH="203200" progId="Equation.DSMT4">
                  <p:embed/>
                </p:oleObj>
              </mc:Choice>
              <mc:Fallback>
                <p:oleObj name="Equation" r:id="rId16" imgW="1041400" imgH="203200" progId="Equation.DSMT4">
                  <p:embed/>
                  <p:pic>
                    <p:nvPicPr>
                      <p:cNvPr id="0" name=""/>
                      <p:cNvPicPr/>
                      <p:nvPr/>
                    </p:nvPicPr>
                    <p:blipFill>
                      <a:blip r:embed="rId17"/>
                      <a:stretch>
                        <a:fillRect/>
                      </a:stretch>
                    </p:blipFill>
                    <p:spPr>
                      <a:xfrm>
                        <a:off x="914400" y="2819400"/>
                        <a:ext cx="1952625" cy="381000"/>
                      </a:xfrm>
                      <a:prstGeom prst="rect">
                        <a:avLst/>
                      </a:prstGeom>
                    </p:spPr>
                  </p:pic>
                </p:oleObj>
              </mc:Fallback>
            </mc:AlternateContent>
          </a:graphicData>
        </a:graphic>
      </p:graphicFrame>
    </p:spTree>
    <p:extLst>
      <p:ext uri="{BB962C8B-B14F-4D97-AF65-F5344CB8AC3E}">
        <p14:creationId xmlns:p14="http://schemas.microsoft.com/office/powerpoint/2010/main" val="56867868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74675" y="76200"/>
            <a:ext cx="8416925" cy="838200"/>
          </a:xfrm>
        </p:spPr>
        <p:txBody>
          <a:bodyPr/>
          <a:lstStyle/>
          <a:p>
            <a:pPr eaLnBrk="1" hangingPunct="1"/>
            <a:r>
              <a:rPr lang="en-US" sz="3600" b="1" dirty="0" smtClean="0">
                <a:solidFill>
                  <a:srgbClr val="000000"/>
                </a:solidFill>
                <a:latin typeface="Calibri"/>
                <a:cs typeface="Calibri"/>
              </a:rPr>
              <a:t>        Prediction Evaluation (2-hop paths)</a:t>
            </a:r>
            <a:endParaRPr lang="en-US" sz="3600" dirty="0">
              <a:solidFill>
                <a:srgbClr val="000000"/>
              </a:solidFill>
              <a:latin typeface="Calibri"/>
              <a:cs typeface="Calibri"/>
            </a:endParaRPr>
          </a:p>
        </p:txBody>
      </p:sp>
      <p:sp>
        <p:nvSpPr>
          <p:cNvPr id="26625" name="Slide Number Placeholder 5"/>
          <p:cNvSpPr>
            <a:spLocks noGrp="1"/>
          </p:cNvSpPr>
          <p:nvPr>
            <p:ph type="sldNum" sz="quarter" idx="10"/>
          </p:nvPr>
        </p:nvSpPr>
        <p:spPr>
          <a:xfrm>
            <a:off x="8229600" y="6248400"/>
            <a:ext cx="609600" cy="473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87E30A8B-4490-2E4B-827E-30DAC9503137}" type="slidenum">
              <a:rPr lang="en-US" sz="1200"/>
              <a:pPr/>
              <a:t>19</a:t>
            </a:fld>
            <a:endParaRPr lang="en-US" sz="1200"/>
          </a:p>
        </p:txBody>
      </p:sp>
      <p:graphicFrame>
        <p:nvGraphicFramePr>
          <p:cNvPr id="3" name="Object 2"/>
          <p:cNvGraphicFramePr>
            <a:graphicFrameLocks noChangeAspect="1"/>
          </p:cNvGraphicFramePr>
          <p:nvPr>
            <p:extLst>
              <p:ext uri="{D42A27DB-BD31-4B8C-83A1-F6EECF244321}">
                <p14:modId xmlns:p14="http://schemas.microsoft.com/office/powerpoint/2010/main" val="108691696"/>
              </p:ext>
            </p:extLst>
          </p:nvPr>
        </p:nvGraphicFramePr>
        <p:xfrm>
          <a:off x="4419600" y="2717800"/>
          <a:ext cx="114300" cy="165100"/>
        </p:xfrm>
        <a:graphic>
          <a:graphicData uri="http://schemas.openxmlformats.org/presentationml/2006/ole">
            <mc:AlternateContent xmlns:mc="http://schemas.openxmlformats.org/markup-compatibility/2006">
              <mc:Choice xmlns:v="urn:schemas-microsoft-com:vml" Requires="v">
                <p:oleObj spid="_x0000_s112024" name="Equation" r:id="rId4" imgW="114300" imgH="165100" progId="Equation.DSMT4">
                  <p:embed/>
                </p:oleObj>
              </mc:Choice>
              <mc:Fallback>
                <p:oleObj name="Equation" r:id="rId4" imgW="114300" imgH="165100" progId="Equation.DSMT4">
                  <p:embed/>
                  <p:pic>
                    <p:nvPicPr>
                      <p:cNvPr id="0" name=""/>
                      <p:cNvPicPr/>
                      <p:nvPr/>
                    </p:nvPicPr>
                    <p:blipFill>
                      <a:blip r:embed="rId5"/>
                      <a:stretch>
                        <a:fillRect/>
                      </a:stretch>
                    </p:blipFill>
                    <p:spPr>
                      <a:xfrm>
                        <a:off x="4419600" y="2717800"/>
                        <a:ext cx="114300" cy="165100"/>
                      </a:xfrm>
                      <a:prstGeom prst="rect">
                        <a:avLst/>
                      </a:prstGeom>
                    </p:spPr>
                  </p:pic>
                </p:oleObj>
              </mc:Fallback>
            </mc:AlternateContent>
          </a:graphicData>
        </a:graphic>
      </p:graphicFrame>
      <p:sp>
        <p:nvSpPr>
          <p:cNvPr id="13" name="Freeform 12"/>
          <p:cNvSpPr/>
          <p:nvPr/>
        </p:nvSpPr>
        <p:spPr>
          <a:xfrm>
            <a:off x="2699926" y="2220148"/>
            <a:ext cx="6331185" cy="2841037"/>
          </a:xfrm>
          <a:custGeom>
            <a:avLst/>
            <a:gdLst>
              <a:gd name="connsiteX0" fmla="*/ 0 w 6331185"/>
              <a:gd name="connsiteY0" fmla="*/ 18815 h 2841037"/>
              <a:gd name="connsiteX1" fmla="*/ 0 w 6331185"/>
              <a:gd name="connsiteY1" fmla="*/ 18815 h 2841037"/>
              <a:gd name="connsiteX2" fmla="*/ 3744148 w 6331185"/>
              <a:gd name="connsiteY2" fmla="*/ 291630 h 2841037"/>
              <a:gd name="connsiteX3" fmla="*/ 4487333 w 6331185"/>
              <a:gd name="connsiteY3" fmla="*/ 423333 h 2841037"/>
              <a:gd name="connsiteX4" fmla="*/ 4675481 w 6331185"/>
              <a:gd name="connsiteY4" fmla="*/ 451556 h 2841037"/>
              <a:gd name="connsiteX5" fmla="*/ 4666074 w 6331185"/>
              <a:gd name="connsiteY5" fmla="*/ 1110074 h 2841037"/>
              <a:gd name="connsiteX6" fmla="*/ 4637852 w 6331185"/>
              <a:gd name="connsiteY6" fmla="*/ 1759185 h 2841037"/>
              <a:gd name="connsiteX7" fmla="*/ 4619037 w 6331185"/>
              <a:gd name="connsiteY7" fmla="*/ 2097852 h 2841037"/>
              <a:gd name="connsiteX8" fmla="*/ 4609630 w 6331185"/>
              <a:gd name="connsiteY8" fmla="*/ 2558815 h 2841037"/>
              <a:gd name="connsiteX9" fmla="*/ 4600222 w 6331185"/>
              <a:gd name="connsiteY9" fmla="*/ 2728148 h 2841037"/>
              <a:gd name="connsiteX10" fmla="*/ 4590815 w 6331185"/>
              <a:gd name="connsiteY10" fmla="*/ 2841037 h 2841037"/>
              <a:gd name="connsiteX11" fmla="*/ 6331185 w 6331185"/>
              <a:gd name="connsiteY11" fmla="*/ 0 h 2841037"/>
              <a:gd name="connsiteX12" fmla="*/ 1373481 w 6331185"/>
              <a:gd name="connsiteY12" fmla="*/ 903111 h 284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31185" h="2841037">
                <a:moveTo>
                  <a:pt x="0" y="18815"/>
                </a:moveTo>
                <a:lnTo>
                  <a:pt x="0" y="18815"/>
                </a:lnTo>
                <a:cubicBezTo>
                  <a:pt x="2743522" y="64732"/>
                  <a:pt x="1514299" y="-59873"/>
                  <a:pt x="3744148" y="291630"/>
                </a:cubicBezTo>
                <a:cubicBezTo>
                  <a:pt x="4674554" y="438295"/>
                  <a:pt x="3695862" y="279429"/>
                  <a:pt x="4487333" y="423333"/>
                </a:cubicBezTo>
                <a:cubicBezTo>
                  <a:pt x="4549728" y="434677"/>
                  <a:pt x="4675481" y="451556"/>
                  <a:pt x="4675481" y="451556"/>
                </a:cubicBezTo>
                <a:cubicBezTo>
                  <a:pt x="4706516" y="917078"/>
                  <a:pt x="4696207" y="562654"/>
                  <a:pt x="4666074" y="1110074"/>
                </a:cubicBezTo>
                <a:cubicBezTo>
                  <a:pt x="4654171" y="1326321"/>
                  <a:pt x="4648153" y="1542855"/>
                  <a:pt x="4637852" y="1759185"/>
                </a:cubicBezTo>
                <a:cubicBezTo>
                  <a:pt x="4632474" y="1872120"/>
                  <a:pt x="4625309" y="1984963"/>
                  <a:pt x="4619037" y="2097852"/>
                </a:cubicBezTo>
                <a:cubicBezTo>
                  <a:pt x="4615901" y="2251506"/>
                  <a:pt x="4614216" y="2405197"/>
                  <a:pt x="4609630" y="2558815"/>
                </a:cubicBezTo>
                <a:cubicBezTo>
                  <a:pt x="4607943" y="2615321"/>
                  <a:pt x="4603982" y="2671742"/>
                  <a:pt x="4600222" y="2728148"/>
                </a:cubicBezTo>
                <a:cubicBezTo>
                  <a:pt x="4597710" y="2765824"/>
                  <a:pt x="4590815" y="2841037"/>
                  <a:pt x="4590815" y="2841037"/>
                </a:cubicBezTo>
                <a:lnTo>
                  <a:pt x="6331185" y="0"/>
                </a:lnTo>
                <a:lnTo>
                  <a:pt x="1373481" y="903111"/>
                </a:lnTo>
              </a:path>
            </a:pathLst>
          </a:custGeom>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pic>
        <p:nvPicPr>
          <p:cNvPr id="2" name="Picture 1" descr="prediction_2hop7.pdf"/>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111486" y="914400"/>
            <a:ext cx="6813314" cy="5839983"/>
          </a:xfrm>
          <a:prstGeom prst="rect">
            <a:avLst/>
          </a:prstGeom>
        </p:spPr>
      </p:pic>
      <p:pic>
        <p:nvPicPr>
          <p:cNvPr id="4" name="Picture 3" descr="prediction_large.pdf"/>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2819400" y="1295400"/>
            <a:ext cx="4433047" cy="3276600"/>
          </a:xfrm>
          <a:prstGeom prst="rect">
            <a:avLst/>
          </a:prstGeom>
        </p:spPr>
      </p:pic>
    </p:spTree>
    <p:extLst>
      <p:ext uri="{BB962C8B-B14F-4D97-AF65-F5344CB8AC3E}">
        <p14:creationId xmlns:p14="http://schemas.microsoft.com/office/powerpoint/2010/main" val="7609596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1" y="304800"/>
            <a:ext cx="8534399" cy="762000"/>
          </a:xfrm>
        </p:spPr>
        <p:txBody>
          <a:bodyPr>
            <a:normAutofit fontScale="90000"/>
          </a:bodyPr>
          <a:lstStyle/>
          <a:p>
            <a:pPr>
              <a:lnSpc>
                <a:spcPct val="130000"/>
              </a:lnSpc>
            </a:pPr>
            <a:r>
              <a:rPr lang="en-US" altLang="zh-CN" sz="4000" b="1" dirty="0" smtClean="0">
                <a:solidFill>
                  <a:srgbClr val="000000"/>
                </a:solidFill>
                <a:latin typeface="Calibri"/>
                <a:cs typeface="Calibri"/>
              </a:rPr>
              <a:t>	              Network Dynamics</a:t>
            </a:r>
            <a:endParaRPr lang="en-US" sz="4000" dirty="0">
              <a:solidFill>
                <a:srgbClr val="000000"/>
              </a:solidFill>
              <a:latin typeface="Calibri"/>
              <a:cs typeface="Calibri"/>
            </a:endParaRPr>
          </a:p>
        </p:txBody>
      </p:sp>
      <p:sp>
        <p:nvSpPr>
          <p:cNvPr id="20481"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EF34CC14-818F-1443-BB37-15AA06DD9B78}" type="slidenum">
              <a:rPr lang="en-US" sz="1200"/>
              <a:pPr/>
              <a:t>2</a:t>
            </a:fld>
            <a:endParaRPr lang="en-US" sz="1200"/>
          </a:p>
        </p:txBody>
      </p:sp>
      <p:sp>
        <p:nvSpPr>
          <p:cNvPr id="20484" name="TextBox 1"/>
          <p:cNvSpPr txBox="1">
            <a:spLocks noChangeArrowheads="1"/>
          </p:cNvSpPr>
          <p:nvPr/>
        </p:nvSpPr>
        <p:spPr bwMode="auto">
          <a:xfrm>
            <a:off x="457200" y="46482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endParaRPr lang="en-US" sz="1800"/>
          </a:p>
        </p:txBody>
      </p:sp>
      <p:sp>
        <p:nvSpPr>
          <p:cNvPr id="20485" name="TextBox 2"/>
          <p:cNvSpPr txBox="1">
            <a:spLocks noChangeArrowheads="1"/>
          </p:cNvSpPr>
          <p:nvPr/>
        </p:nvSpPr>
        <p:spPr bwMode="auto">
          <a:xfrm>
            <a:off x="3581400" y="36576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endParaRPr lang="en-US" sz="1800"/>
          </a:p>
        </p:txBody>
      </p:sp>
      <p:pic>
        <p:nvPicPr>
          <p:cNvPr id="2" name="Picture 1" descr="dynamic.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90600" y="2209800"/>
            <a:ext cx="2743200" cy="2743200"/>
          </a:xfrm>
          <a:prstGeom prst="rect">
            <a:avLst/>
          </a:prstGeom>
        </p:spPr>
      </p:pic>
      <p:pic>
        <p:nvPicPr>
          <p:cNvPr id="4" name="Picture 3" descr="contagion.pdf"/>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572000" y="1371600"/>
            <a:ext cx="3733800" cy="5375311"/>
          </a:xfrm>
          <a:prstGeom prst="rect">
            <a:avLst/>
          </a:prstGeom>
        </p:spPr>
      </p:pic>
      <p:sp>
        <p:nvSpPr>
          <p:cNvPr id="3" name="TextBox 2"/>
          <p:cNvSpPr txBox="1"/>
          <p:nvPr/>
        </p:nvSpPr>
        <p:spPr>
          <a:xfrm>
            <a:off x="1066800" y="5257800"/>
            <a:ext cx="2590800" cy="338554"/>
          </a:xfrm>
          <a:prstGeom prst="rect">
            <a:avLst/>
          </a:prstGeom>
          <a:noFill/>
        </p:spPr>
        <p:txBody>
          <a:bodyPr wrap="square" rtlCol="0">
            <a:spAutoFit/>
          </a:bodyPr>
          <a:lstStyle/>
          <a:p>
            <a:r>
              <a:rPr lang="en-US" sz="1600" dirty="0" smtClean="0">
                <a:latin typeface="Calibri"/>
                <a:cs typeface="Calibri"/>
              </a:rPr>
              <a:t>http</a:t>
            </a:r>
            <a:r>
              <a:rPr lang="en-US" sz="1600" dirty="0">
                <a:latin typeface="Calibri"/>
                <a:cs typeface="Calibri"/>
              </a:rPr>
              <a:t>://not-</a:t>
            </a:r>
            <a:r>
              <a:rPr lang="en-US" sz="1600" dirty="0" err="1">
                <a:latin typeface="Calibri"/>
                <a:cs typeface="Calibri"/>
              </a:rPr>
              <a:t>ionic.tumblr.com</a:t>
            </a:r>
            <a:r>
              <a:rPr lang="en-US" sz="1600" dirty="0">
                <a:latin typeface="Calibri"/>
                <a:cs typeface="Calibri"/>
              </a:rPr>
              <a:t>/</a:t>
            </a:r>
          </a:p>
        </p:txBody>
      </p:sp>
    </p:spTree>
    <p:extLst>
      <p:ext uri="{BB962C8B-B14F-4D97-AF65-F5344CB8AC3E}">
        <p14:creationId xmlns:p14="http://schemas.microsoft.com/office/powerpoint/2010/main" val="410634305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74675" y="76200"/>
            <a:ext cx="8416925" cy="838200"/>
          </a:xfrm>
        </p:spPr>
        <p:txBody>
          <a:bodyPr/>
          <a:lstStyle/>
          <a:p>
            <a:pPr eaLnBrk="1" hangingPunct="1"/>
            <a:r>
              <a:rPr lang="en-US" sz="3600" b="1" dirty="0" smtClean="0">
                <a:solidFill>
                  <a:srgbClr val="000000"/>
                </a:solidFill>
                <a:latin typeface="Calibri"/>
                <a:cs typeface="Calibri"/>
              </a:rPr>
              <a:t>       Prediction Evaluation (3-hop paths)</a:t>
            </a:r>
            <a:endParaRPr lang="en-US" sz="3600" dirty="0">
              <a:solidFill>
                <a:srgbClr val="000000"/>
              </a:solidFill>
              <a:latin typeface="Calibri"/>
              <a:cs typeface="Calibri"/>
            </a:endParaRPr>
          </a:p>
        </p:txBody>
      </p:sp>
      <p:sp>
        <p:nvSpPr>
          <p:cNvPr id="62467" name="Rectangle 3"/>
          <p:cNvSpPr>
            <a:spLocks noGrp="1" noChangeArrowheads="1"/>
          </p:cNvSpPr>
          <p:nvPr>
            <p:ph type="body" sz="half" idx="1"/>
          </p:nvPr>
        </p:nvSpPr>
        <p:spPr>
          <a:xfrm>
            <a:off x="152400" y="1447800"/>
            <a:ext cx="9110662" cy="990600"/>
          </a:xfrm>
        </p:spPr>
        <p:txBody>
          <a:bodyPr>
            <a:normAutofit/>
          </a:bodyPr>
          <a:lstStyle/>
          <a:p>
            <a:pPr marL="0" indent="0" eaLnBrk="1" hangingPunct="1">
              <a:buFont typeface="Wingdings" charset="0"/>
              <a:buNone/>
              <a:defRPr/>
            </a:pPr>
            <a:r>
              <a:rPr lang="en-US" sz="2000" b="1" dirty="0" smtClean="0">
                <a:latin typeface="Times New Roman"/>
                <a:cs typeface="Times New Roman"/>
              </a:rPr>
              <a:t> </a:t>
            </a:r>
            <a:endParaRPr lang="en-US" sz="2000" b="1" dirty="0">
              <a:latin typeface="Times New Roman"/>
              <a:cs typeface="Times New Roman"/>
            </a:endParaRPr>
          </a:p>
        </p:txBody>
      </p:sp>
      <p:sp>
        <p:nvSpPr>
          <p:cNvPr id="26625" name="Slide Number Placeholder 5"/>
          <p:cNvSpPr>
            <a:spLocks noGrp="1"/>
          </p:cNvSpPr>
          <p:nvPr>
            <p:ph type="sldNum" sz="quarter" idx="10"/>
          </p:nvPr>
        </p:nvSpPr>
        <p:spPr>
          <a:xfrm>
            <a:off x="8305800" y="6248400"/>
            <a:ext cx="533400" cy="473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87E30A8B-4490-2E4B-827E-30DAC9503137}" type="slidenum">
              <a:rPr lang="en-US" sz="1200"/>
              <a:pPr/>
              <a:t>20</a:t>
            </a:fld>
            <a:endParaRPr lang="en-US" sz="1200" dirty="0"/>
          </a:p>
        </p:txBody>
      </p:sp>
      <p:sp>
        <p:nvSpPr>
          <p:cNvPr id="26628" name="Rectangle 3"/>
          <p:cNvSpPr txBox="1">
            <a:spLocks noChangeArrowheads="1"/>
          </p:cNvSpPr>
          <p:nvPr/>
        </p:nvSpPr>
        <p:spPr bwMode="auto">
          <a:xfrm>
            <a:off x="152400" y="2895600"/>
            <a:ext cx="81200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marL="469900" indent="-469900">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marL="0" indent="0" eaLnBrk="1" hangingPunct="1">
              <a:spcBef>
                <a:spcPct val="20000"/>
              </a:spcBef>
              <a:buClr>
                <a:schemeClr val="accent2"/>
              </a:buClr>
            </a:pPr>
            <a:endParaRPr lang="en-US" sz="2800" b="1" dirty="0">
              <a:solidFill>
                <a:srgbClr val="0000FF"/>
              </a:solidFill>
              <a:latin typeface="Times New Roman" charset="0"/>
              <a:cs typeface="Times New Roman"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666114312"/>
              </p:ext>
            </p:extLst>
          </p:nvPr>
        </p:nvGraphicFramePr>
        <p:xfrm>
          <a:off x="4419600" y="2717800"/>
          <a:ext cx="114300" cy="165100"/>
        </p:xfrm>
        <a:graphic>
          <a:graphicData uri="http://schemas.openxmlformats.org/presentationml/2006/ole">
            <mc:AlternateContent xmlns:mc="http://schemas.openxmlformats.org/markup-compatibility/2006">
              <mc:Choice xmlns:v="urn:schemas-microsoft-com:vml" Requires="v">
                <p:oleObj spid="_x0000_s109976" name="Equation" r:id="rId4" imgW="114300" imgH="165100" progId="Equation.DSMT4">
                  <p:embed/>
                </p:oleObj>
              </mc:Choice>
              <mc:Fallback>
                <p:oleObj name="Equation" r:id="rId4" imgW="114300" imgH="165100" progId="Equation.DSMT4">
                  <p:embed/>
                  <p:pic>
                    <p:nvPicPr>
                      <p:cNvPr id="0" name=""/>
                      <p:cNvPicPr/>
                      <p:nvPr/>
                    </p:nvPicPr>
                    <p:blipFill>
                      <a:blip r:embed="rId5"/>
                      <a:stretch>
                        <a:fillRect/>
                      </a:stretch>
                    </p:blipFill>
                    <p:spPr>
                      <a:xfrm>
                        <a:off x="4419600" y="2717800"/>
                        <a:ext cx="114300" cy="165100"/>
                      </a:xfrm>
                      <a:prstGeom prst="rect">
                        <a:avLst/>
                      </a:prstGeom>
                    </p:spPr>
                  </p:pic>
                </p:oleObj>
              </mc:Fallback>
            </mc:AlternateContent>
          </a:graphicData>
        </a:graphic>
      </p:graphicFrame>
      <p:pic>
        <p:nvPicPr>
          <p:cNvPr id="2" name="Picture 1" descr="prediction_3hop7.pdf"/>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838200" y="933450"/>
            <a:ext cx="7391400" cy="5543550"/>
          </a:xfrm>
          <a:prstGeom prst="rect">
            <a:avLst/>
          </a:prstGeom>
        </p:spPr>
      </p:pic>
      <p:sp>
        <p:nvSpPr>
          <p:cNvPr id="10" name="Rounded Rectangle 9"/>
          <p:cNvSpPr/>
          <p:nvPr/>
        </p:nvSpPr>
        <p:spPr>
          <a:xfrm>
            <a:off x="609600" y="2971800"/>
            <a:ext cx="7772400" cy="990600"/>
          </a:xfrm>
          <a:prstGeom prst="roundRect">
            <a:avLst>
              <a:gd name="adj" fmla="val 4667"/>
            </a:avLst>
          </a:prstGeom>
          <a:solidFill>
            <a:srgbClr val="1658FF"/>
          </a:solidFill>
        </p:spPr>
        <p:style>
          <a:lnRef idx="1">
            <a:schemeClr val="accent1"/>
          </a:lnRef>
          <a:fillRef idx="3">
            <a:schemeClr val="accent1"/>
          </a:fillRef>
          <a:effectRef idx="2">
            <a:schemeClr val="accent1"/>
          </a:effectRef>
          <a:fontRef idx="minor">
            <a:schemeClr val="lt1"/>
          </a:fontRef>
        </p:style>
        <p:txBody>
          <a:bodyPr anchor="ctr"/>
          <a:lstStyle/>
          <a:p>
            <a:pPr>
              <a:defRPr/>
            </a:pPr>
            <a:r>
              <a:rPr lang="en-US" sz="2800" dirty="0" smtClean="0">
                <a:latin typeface="Calibri"/>
                <a:cs typeface="Calibri"/>
              </a:rPr>
              <a:t>Indirect ties can serve as a predictor for information diffusion paths.</a:t>
            </a:r>
          </a:p>
        </p:txBody>
      </p:sp>
    </p:spTree>
    <p:extLst>
      <p:ext uri="{BB962C8B-B14F-4D97-AF65-F5344CB8AC3E}">
        <p14:creationId xmlns:p14="http://schemas.microsoft.com/office/powerpoint/2010/main" val="39260319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74675" y="304800"/>
            <a:ext cx="8416925" cy="685800"/>
          </a:xfrm>
        </p:spPr>
        <p:txBody>
          <a:bodyPr/>
          <a:lstStyle/>
          <a:p>
            <a:pPr eaLnBrk="1" hangingPunct="1"/>
            <a:r>
              <a:rPr lang="en-US" sz="3600" b="1" dirty="0" smtClean="0">
                <a:solidFill>
                  <a:srgbClr val="000000"/>
                </a:solidFill>
                <a:latin typeface="Calibri"/>
                <a:cs typeface="Calibri"/>
              </a:rPr>
              <a:t>                            Summary</a:t>
            </a:r>
            <a:endParaRPr lang="en-US" sz="3600" b="1" dirty="0">
              <a:solidFill>
                <a:srgbClr val="000000"/>
              </a:solidFill>
              <a:latin typeface="Calibri"/>
              <a:cs typeface="Calibri"/>
            </a:endParaRPr>
          </a:p>
        </p:txBody>
      </p:sp>
      <p:sp>
        <p:nvSpPr>
          <p:cNvPr id="74755" name="Rectangle 3"/>
          <p:cNvSpPr>
            <a:spLocks noGrp="1" noChangeArrowheads="1"/>
          </p:cNvSpPr>
          <p:nvPr>
            <p:ph idx="1"/>
          </p:nvPr>
        </p:nvSpPr>
        <p:spPr>
          <a:xfrm>
            <a:off x="261937" y="1219200"/>
            <a:ext cx="8653463" cy="5181600"/>
          </a:xfrm>
        </p:spPr>
        <p:txBody>
          <a:bodyPr>
            <a:normAutofit lnSpcReduction="10000"/>
          </a:bodyPr>
          <a:lstStyle/>
          <a:p>
            <a:pPr eaLnBrk="1" hangingPunct="1">
              <a:lnSpc>
                <a:spcPct val="130000"/>
              </a:lnSpc>
              <a:buClrTx/>
              <a:buFont typeface="Wingdings" charset="2"/>
              <a:buChar char="Ø"/>
              <a:defRPr/>
            </a:pPr>
            <a:r>
              <a:rPr lang="en-US" sz="3200" dirty="0">
                <a:solidFill>
                  <a:srgbClr val="000000"/>
                </a:solidFill>
                <a:latin typeface="Calibri"/>
                <a:cs typeface="Calibri"/>
              </a:rPr>
              <a:t>I</a:t>
            </a:r>
            <a:r>
              <a:rPr lang="en-US" sz="3200" dirty="0" smtClean="0">
                <a:solidFill>
                  <a:srgbClr val="000000"/>
                </a:solidFill>
                <a:latin typeface="Calibri"/>
                <a:cs typeface="Calibri"/>
              </a:rPr>
              <a:t>ndirect ties have the power to predict link formation between people at social distances greater than 2.</a:t>
            </a:r>
          </a:p>
          <a:p>
            <a:pPr eaLnBrk="1" hangingPunct="1">
              <a:lnSpc>
                <a:spcPct val="130000"/>
              </a:lnSpc>
              <a:buClrTx/>
              <a:buFont typeface="Wingdings" charset="2"/>
              <a:buChar char="Ø"/>
              <a:defRPr/>
            </a:pPr>
            <a:r>
              <a:rPr lang="en-US" sz="3200" dirty="0" smtClean="0">
                <a:solidFill>
                  <a:srgbClr val="000000"/>
                </a:solidFill>
                <a:latin typeface="Calibri"/>
                <a:cs typeface="Calibri"/>
              </a:rPr>
              <a:t>The strength of an indirect tie positively correlates to the speed at which a direct link forms between the two people.</a:t>
            </a:r>
          </a:p>
          <a:p>
            <a:pPr>
              <a:lnSpc>
                <a:spcPct val="130000"/>
              </a:lnSpc>
              <a:buClrTx/>
              <a:buFont typeface="Wingdings" charset="2"/>
              <a:buChar char="Ø"/>
              <a:defRPr/>
            </a:pPr>
            <a:r>
              <a:rPr lang="en-US" sz="3200" dirty="0" smtClean="0">
                <a:solidFill>
                  <a:srgbClr val="000000"/>
                </a:solidFill>
                <a:latin typeface="Calibri"/>
                <a:cs typeface="Calibri"/>
              </a:rPr>
              <a:t>Indirect ties can serve as a predictor for diffusion paths in social networks.</a:t>
            </a:r>
            <a:endParaRPr lang="en-US" sz="3200" dirty="0">
              <a:solidFill>
                <a:srgbClr val="000000"/>
              </a:solidFill>
              <a:latin typeface="Calibri"/>
              <a:cs typeface="Calibri"/>
            </a:endParaRPr>
          </a:p>
          <a:p>
            <a:pPr marL="0" indent="0" eaLnBrk="1" hangingPunct="1">
              <a:lnSpc>
                <a:spcPct val="130000"/>
              </a:lnSpc>
              <a:buClrTx/>
              <a:buNone/>
              <a:defRPr/>
            </a:pPr>
            <a:endParaRPr lang="en-US" sz="2800" dirty="0" smtClean="0">
              <a:solidFill>
                <a:srgbClr val="000000"/>
              </a:solidFill>
              <a:latin typeface="Calibri"/>
              <a:cs typeface="Calibri"/>
            </a:endParaRPr>
          </a:p>
        </p:txBody>
      </p:sp>
      <p:sp>
        <p:nvSpPr>
          <p:cNvPr id="4096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659C46A3-A998-CF47-B7F8-2D0915BEEC1D}" type="slidenum">
              <a:rPr lang="en-US" sz="1200"/>
              <a:pPr/>
              <a:t>21</a:t>
            </a:fld>
            <a:endParaRPr lang="en-US" sz="1200"/>
          </a:p>
        </p:txBody>
      </p:sp>
    </p:spTree>
    <p:extLst>
      <p:ext uri="{BB962C8B-B14F-4D97-AF65-F5344CB8AC3E}">
        <p14:creationId xmlns:p14="http://schemas.microsoft.com/office/powerpoint/2010/main" val="38441449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505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1D1FBD23-0380-2044-A9F4-73BD3C916340}" type="slidenum">
              <a:rPr lang="en-US" sz="1200"/>
              <a:pPr/>
              <a:t>22</a:t>
            </a:fld>
            <a:endParaRPr lang="en-US" sz="1200"/>
          </a:p>
        </p:txBody>
      </p:sp>
      <p:sp>
        <p:nvSpPr>
          <p:cNvPr id="2" name="TextBox 1"/>
          <p:cNvSpPr txBox="1"/>
          <p:nvPr/>
        </p:nvSpPr>
        <p:spPr>
          <a:xfrm>
            <a:off x="1143000" y="1828800"/>
            <a:ext cx="7239000" cy="3477875"/>
          </a:xfrm>
          <a:prstGeom prst="rect">
            <a:avLst/>
          </a:prstGeom>
          <a:noFill/>
        </p:spPr>
        <p:txBody>
          <a:bodyPr wrap="square" rtlCol="0">
            <a:spAutoFit/>
          </a:bodyPr>
          <a:lstStyle/>
          <a:p>
            <a:r>
              <a:rPr lang="en-US" sz="4400" b="1" dirty="0" smtClean="0">
                <a:solidFill>
                  <a:schemeClr val="bg1"/>
                </a:solidFill>
                <a:latin typeface="Calibri"/>
                <a:cs typeface="Calibri"/>
              </a:rPr>
              <a:t>Thanks!</a:t>
            </a:r>
          </a:p>
          <a:p>
            <a:endParaRPr lang="en-US" sz="4400" b="1" dirty="0">
              <a:solidFill>
                <a:schemeClr val="bg1"/>
              </a:solidFill>
              <a:latin typeface="Calibri"/>
              <a:cs typeface="Calibri"/>
            </a:endParaRPr>
          </a:p>
          <a:p>
            <a:endParaRPr lang="en-US" sz="4400" b="1" dirty="0" smtClean="0">
              <a:solidFill>
                <a:schemeClr val="bg1"/>
              </a:solidFill>
              <a:latin typeface="Calibri"/>
              <a:cs typeface="Calibri"/>
            </a:endParaRPr>
          </a:p>
          <a:p>
            <a:r>
              <a:rPr lang="en-US" sz="4400" b="1" dirty="0" smtClean="0">
                <a:solidFill>
                  <a:schemeClr val="bg1"/>
                </a:solidFill>
                <a:latin typeface="Calibri"/>
                <a:cs typeface="Calibri"/>
              </a:rPr>
              <a:t>Distributed Systems Group</a:t>
            </a:r>
          </a:p>
          <a:p>
            <a:r>
              <a:rPr lang="en-US" sz="4400" b="1" dirty="0">
                <a:solidFill>
                  <a:schemeClr val="bg1"/>
                </a:solidFill>
                <a:latin typeface="Calibri"/>
                <a:cs typeface="Calibri"/>
              </a:rPr>
              <a:t>http://</a:t>
            </a:r>
            <a:r>
              <a:rPr lang="en-US" sz="4400" b="1" dirty="0" err="1">
                <a:solidFill>
                  <a:schemeClr val="bg1"/>
                </a:solidFill>
                <a:latin typeface="Calibri"/>
                <a:cs typeface="Calibri"/>
              </a:rPr>
              <a:t>www.cse.usf.edu</a:t>
            </a:r>
            <a:r>
              <a:rPr lang="en-US" sz="4400" b="1" dirty="0">
                <a:solidFill>
                  <a:schemeClr val="bg1"/>
                </a:solidFill>
                <a:latin typeface="Calibri"/>
                <a:cs typeface="Calibri"/>
              </a:rPr>
              <a:t>/</a:t>
            </a:r>
            <a:r>
              <a:rPr lang="en-US" sz="4400" b="1" dirty="0" err="1">
                <a:solidFill>
                  <a:schemeClr val="bg1"/>
                </a:solidFill>
                <a:latin typeface="Calibri"/>
                <a:cs typeface="Calibri"/>
              </a:rPr>
              <a:t>dsg</a:t>
            </a:r>
            <a:r>
              <a:rPr lang="en-US" sz="4400" b="1" dirty="0">
                <a:solidFill>
                  <a:schemeClr val="bg1"/>
                </a:solidFill>
                <a:latin typeface="Calibri"/>
                <a:cs typeface="Calibri"/>
              </a:rPr>
              <a:t>/</a:t>
            </a:r>
          </a:p>
        </p:txBody>
      </p:sp>
      <p:pic>
        <p:nvPicPr>
          <p:cNvPr id="10"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28600"/>
            <a:ext cx="30099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1066798"/>
            <a:ext cx="8416925" cy="685802"/>
          </a:xfrm>
        </p:spPr>
        <p:txBody>
          <a:bodyPr/>
          <a:lstStyle/>
          <a:p>
            <a:pPr eaLnBrk="1" hangingPunct="1"/>
            <a:r>
              <a:rPr lang="en-US" sz="3600" b="1" dirty="0">
                <a:latin typeface="Calibri"/>
                <a:cs typeface="Calibri"/>
              </a:rPr>
              <a:t>Social Strength Metrics (</a:t>
            </a:r>
            <a:r>
              <a:rPr lang="en-US" sz="3600" b="1" dirty="0" err="1">
                <a:latin typeface="Calibri"/>
                <a:cs typeface="Calibri"/>
              </a:rPr>
              <a:t>Cntd</a:t>
            </a:r>
            <a:r>
              <a:rPr lang="en-US" sz="3600" b="1" dirty="0">
                <a:latin typeface="Calibri"/>
                <a:cs typeface="Calibri"/>
              </a:rPr>
              <a:t>…) </a:t>
            </a:r>
            <a:endParaRPr lang="en-US" sz="3600" dirty="0">
              <a:latin typeface="Calibri"/>
              <a:cs typeface="Calibri"/>
            </a:endParaRPr>
          </a:p>
        </p:txBody>
      </p:sp>
      <p:sp>
        <p:nvSpPr>
          <p:cNvPr id="26625" name="Slide Number Placeholder 5"/>
          <p:cNvSpPr>
            <a:spLocks noGrp="1"/>
          </p:cNvSpPr>
          <p:nvPr>
            <p:ph type="sldNum" sz="quarter" idx="10"/>
          </p:nvPr>
        </p:nvSpPr>
        <p:spPr>
          <a:xfrm>
            <a:off x="8305800" y="6248400"/>
            <a:ext cx="533400" cy="473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C7288FDB-134D-0842-BEAC-32A7B27C6949}" type="slidenum">
              <a:rPr lang="en-US" sz="1200"/>
              <a:pPr/>
              <a:t>23</a:t>
            </a:fld>
            <a:endParaRPr lang="en-US" sz="1200" dirty="0"/>
          </a:p>
        </p:txBody>
      </p:sp>
      <p:sp>
        <p:nvSpPr>
          <p:cNvPr id="26629" name="Right Arrow 46"/>
          <p:cNvSpPr>
            <a:spLocks noChangeArrowheads="1"/>
          </p:cNvSpPr>
          <p:nvPr/>
        </p:nvSpPr>
        <p:spPr bwMode="auto">
          <a:xfrm>
            <a:off x="3398838" y="5410200"/>
            <a:ext cx="1325562" cy="184150"/>
          </a:xfrm>
          <a:prstGeom prst="rightArrow">
            <a:avLst>
              <a:gd name="adj1" fmla="val 50000"/>
              <a:gd name="adj2" fmla="val 50021"/>
            </a:avLst>
          </a:prstGeom>
          <a:solidFill>
            <a:schemeClr val="tx1"/>
          </a:solidFill>
          <a:ln w="9525">
            <a:solidFill>
              <a:schemeClr val="tx1"/>
            </a:solidFill>
            <a:round/>
            <a:headEnd/>
            <a:tailEnd/>
          </a:ln>
        </p:spPr>
        <p:txBody>
          <a:bodyPr/>
          <a:lstStyle/>
          <a:p>
            <a:endParaRPr lang="en-US"/>
          </a:p>
        </p:txBody>
      </p:sp>
      <p:grpSp>
        <p:nvGrpSpPr>
          <p:cNvPr id="5" name="Group 4"/>
          <p:cNvGrpSpPr>
            <a:grpSpLocks/>
          </p:cNvGrpSpPr>
          <p:nvPr/>
        </p:nvGrpSpPr>
        <p:grpSpPr bwMode="auto">
          <a:xfrm>
            <a:off x="609600" y="4757738"/>
            <a:ext cx="2362200" cy="1490662"/>
            <a:chOff x="609600" y="4757738"/>
            <a:chExt cx="2362200" cy="1490662"/>
          </a:xfrm>
        </p:grpSpPr>
        <p:sp>
          <p:nvSpPr>
            <p:cNvPr id="26652" name="TextBox 120"/>
            <p:cNvSpPr txBox="1">
              <a:spLocks noChangeArrowheads="1"/>
            </p:cNvSpPr>
            <p:nvPr/>
          </p:nvSpPr>
          <p:spPr bwMode="auto">
            <a:xfrm rot="-1985667">
              <a:off x="981075" y="4757738"/>
              <a:ext cx="520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2000" b="1">
                  <a:latin typeface="Times New Roman" charset="0"/>
                  <a:cs typeface="Times New Roman" charset="0"/>
                </a:rPr>
                <a:t>3</a:t>
              </a:r>
            </a:p>
          </p:txBody>
        </p:sp>
        <p:sp>
          <p:nvSpPr>
            <p:cNvPr id="26653" name="TextBox 120"/>
            <p:cNvSpPr txBox="1">
              <a:spLocks noChangeArrowheads="1"/>
            </p:cNvSpPr>
            <p:nvPr/>
          </p:nvSpPr>
          <p:spPr bwMode="auto">
            <a:xfrm rot="-2867309">
              <a:off x="2302669" y="4742657"/>
              <a:ext cx="357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2000" b="1">
                  <a:latin typeface="Times New Roman" charset="0"/>
                  <a:cs typeface="Times New Roman" charset="0"/>
                </a:rPr>
                <a:t>2</a:t>
              </a:r>
            </a:p>
          </p:txBody>
        </p:sp>
        <p:sp>
          <p:nvSpPr>
            <p:cNvPr id="2" name="Oval 1"/>
            <p:cNvSpPr/>
            <p:nvPr/>
          </p:nvSpPr>
          <p:spPr bwMode="auto">
            <a:xfrm>
              <a:off x="609600" y="5257800"/>
              <a:ext cx="381000" cy="381000"/>
            </a:xfrm>
            <a:prstGeom prst="ellipse">
              <a:avLst/>
            </a:prstGeom>
            <a:solidFill>
              <a:srgbClr val="FF0000"/>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defRPr/>
              </a:pPr>
              <a:r>
                <a:rPr lang="en-US" dirty="0" err="1">
                  <a:solidFill>
                    <a:schemeClr val="tx1"/>
                  </a:solidFill>
                  <a:latin typeface="Times New Roman"/>
                  <a:cs typeface="Times New Roman"/>
                </a:rPr>
                <a:t>i</a:t>
              </a:r>
              <a:endParaRPr lang="en-US" dirty="0">
                <a:solidFill>
                  <a:schemeClr val="tx1"/>
                </a:solidFill>
                <a:latin typeface="Times New Roman"/>
                <a:cs typeface="Times New Roman"/>
              </a:endParaRPr>
            </a:p>
          </p:txBody>
        </p:sp>
        <p:cxnSp>
          <p:nvCxnSpPr>
            <p:cNvPr id="42" name="Straight Connector 41"/>
            <p:cNvCxnSpPr>
              <a:stCxn id="2" idx="6"/>
              <a:endCxn id="43" idx="2"/>
            </p:cNvCxnSpPr>
            <p:nvPr/>
          </p:nvCxnSpPr>
          <p:spPr bwMode="auto">
            <a:xfrm flipV="1">
              <a:off x="990600" y="4991100"/>
              <a:ext cx="685800" cy="457200"/>
            </a:xfrm>
            <a:prstGeom prst="line">
              <a:avLst/>
            </a:prstGeom>
            <a:ln w="28575" cmpd="sng">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43" name="Oval 42"/>
            <p:cNvSpPr/>
            <p:nvPr/>
          </p:nvSpPr>
          <p:spPr bwMode="auto">
            <a:xfrm>
              <a:off x="1676400" y="4800600"/>
              <a:ext cx="381000" cy="381000"/>
            </a:xfrm>
            <a:prstGeom prst="ellipse">
              <a:avLst/>
            </a:prstGeom>
            <a:solidFill>
              <a:srgbClr val="FF0000"/>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defRPr/>
              </a:pPr>
              <a:r>
                <a:rPr lang="en-US" dirty="0">
                  <a:solidFill>
                    <a:schemeClr val="tx1"/>
                  </a:solidFill>
                  <a:latin typeface="Times New Roman"/>
                  <a:cs typeface="Times New Roman"/>
                </a:rPr>
                <a:t>j</a:t>
              </a:r>
            </a:p>
          </p:txBody>
        </p:sp>
        <p:sp>
          <p:nvSpPr>
            <p:cNvPr id="51" name="Oval 50"/>
            <p:cNvSpPr/>
            <p:nvPr/>
          </p:nvSpPr>
          <p:spPr bwMode="auto">
            <a:xfrm>
              <a:off x="1676400" y="5867400"/>
              <a:ext cx="381000" cy="381000"/>
            </a:xfrm>
            <a:prstGeom prst="ellipse">
              <a:avLst/>
            </a:prstGeom>
            <a:solidFill>
              <a:srgbClr val="FF0000"/>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just">
                <a:defRPr/>
              </a:pPr>
              <a:r>
                <a:rPr lang="en-US" dirty="0">
                  <a:solidFill>
                    <a:schemeClr val="tx1"/>
                  </a:solidFill>
                  <a:latin typeface="Times New Roman"/>
                  <a:cs typeface="Times New Roman"/>
                </a:rPr>
                <a:t>k</a:t>
              </a:r>
            </a:p>
          </p:txBody>
        </p:sp>
        <p:sp>
          <p:nvSpPr>
            <p:cNvPr id="62" name="Oval 61"/>
            <p:cNvSpPr/>
            <p:nvPr/>
          </p:nvSpPr>
          <p:spPr bwMode="auto">
            <a:xfrm>
              <a:off x="2590800" y="5334000"/>
              <a:ext cx="381000" cy="381000"/>
            </a:xfrm>
            <a:prstGeom prst="ellipse">
              <a:avLst/>
            </a:prstGeom>
            <a:solidFill>
              <a:srgbClr val="FF0000"/>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just">
                <a:defRPr/>
              </a:pPr>
              <a:r>
                <a:rPr lang="en-US" dirty="0">
                  <a:solidFill>
                    <a:schemeClr val="tx1"/>
                  </a:solidFill>
                  <a:latin typeface="Times New Roman"/>
                  <a:cs typeface="Times New Roman"/>
                </a:rPr>
                <a:t>m</a:t>
              </a:r>
            </a:p>
          </p:txBody>
        </p:sp>
        <p:cxnSp>
          <p:nvCxnSpPr>
            <p:cNvPr id="63" name="Straight Connector 62"/>
            <p:cNvCxnSpPr>
              <a:stCxn id="2" idx="5"/>
              <a:endCxn id="51" idx="2"/>
            </p:cNvCxnSpPr>
            <p:nvPr/>
          </p:nvCxnSpPr>
          <p:spPr bwMode="auto">
            <a:xfrm>
              <a:off x="935038" y="5583238"/>
              <a:ext cx="741362" cy="474662"/>
            </a:xfrm>
            <a:prstGeom prst="line">
              <a:avLst/>
            </a:prstGeom>
            <a:ln w="28575" cmpd="sng">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64" name="Straight Connector 63"/>
            <p:cNvCxnSpPr>
              <a:endCxn id="62" idx="1"/>
            </p:cNvCxnSpPr>
            <p:nvPr/>
          </p:nvCxnSpPr>
          <p:spPr bwMode="auto">
            <a:xfrm>
              <a:off x="2057400" y="5029200"/>
              <a:ext cx="588963" cy="360363"/>
            </a:xfrm>
            <a:prstGeom prst="line">
              <a:avLst/>
            </a:prstGeom>
            <a:ln w="28575" cmpd="sng">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66" name="Straight Connector 65"/>
            <p:cNvCxnSpPr>
              <a:stCxn id="51" idx="6"/>
              <a:endCxn id="62" idx="3"/>
            </p:cNvCxnSpPr>
            <p:nvPr/>
          </p:nvCxnSpPr>
          <p:spPr bwMode="auto">
            <a:xfrm flipV="1">
              <a:off x="2057400" y="5659438"/>
              <a:ext cx="588963" cy="398462"/>
            </a:xfrm>
            <a:prstGeom prst="line">
              <a:avLst/>
            </a:prstGeom>
            <a:ln w="28575" cmpd="sng">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26662" name="TextBox 120"/>
            <p:cNvSpPr txBox="1">
              <a:spLocks noChangeArrowheads="1"/>
            </p:cNvSpPr>
            <p:nvPr/>
          </p:nvSpPr>
          <p:spPr bwMode="auto">
            <a:xfrm rot="-3173257">
              <a:off x="989963" y="5860218"/>
              <a:ext cx="372092"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2000" b="1">
                  <a:latin typeface="Times New Roman" charset="0"/>
                  <a:cs typeface="Times New Roman" charset="0"/>
                </a:rPr>
                <a:t>7</a:t>
              </a:r>
            </a:p>
          </p:txBody>
        </p:sp>
        <p:sp>
          <p:nvSpPr>
            <p:cNvPr id="26663" name="TextBox 120"/>
            <p:cNvSpPr txBox="1">
              <a:spLocks noChangeArrowheads="1"/>
            </p:cNvSpPr>
            <p:nvPr/>
          </p:nvSpPr>
          <p:spPr bwMode="auto">
            <a:xfrm rot="-2447525">
              <a:off x="2325545" y="5838059"/>
              <a:ext cx="413362"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2000" b="1">
                  <a:latin typeface="Times New Roman" charset="0"/>
                  <a:cs typeface="Times New Roman" charset="0"/>
                </a:rPr>
                <a:t>3</a:t>
              </a:r>
            </a:p>
          </p:txBody>
        </p:sp>
      </p:grpSp>
      <p:sp>
        <p:nvSpPr>
          <p:cNvPr id="46" name="Oval 45"/>
          <p:cNvSpPr/>
          <p:nvPr/>
        </p:nvSpPr>
        <p:spPr bwMode="auto">
          <a:xfrm>
            <a:off x="5181600" y="5224463"/>
            <a:ext cx="381000" cy="381000"/>
          </a:xfrm>
          <a:prstGeom prst="ellipse">
            <a:avLst/>
          </a:prstGeom>
          <a:solidFill>
            <a:srgbClr val="FF0000"/>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defRPr/>
            </a:pPr>
            <a:r>
              <a:rPr lang="en-US" dirty="0" err="1">
                <a:solidFill>
                  <a:schemeClr val="tx1"/>
                </a:solidFill>
                <a:latin typeface="Times New Roman"/>
                <a:cs typeface="Times New Roman"/>
              </a:rPr>
              <a:t>i</a:t>
            </a:r>
            <a:endParaRPr lang="en-US" dirty="0">
              <a:solidFill>
                <a:schemeClr val="tx1"/>
              </a:solidFill>
              <a:latin typeface="Times New Roman"/>
              <a:cs typeface="Times New Roman"/>
            </a:endParaRPr>
          </a:p>
        </p:txBody>
      </p:sp>
      <p:cxnSp>
        <p:nvCxnSpPr>
          <p:cNvPr id="47" name="Straight Connector 46"/>
          <p:cNvCxnSpPr>
            <a:stCxn id="46" idx="6"/>
            <a:endCxn id="48" idx="2"/>
          </p:cNvCxnSpPr>
          <p:nvPr/>
        </p:nvCxnSpPr>
        <p:spPr bwMode="auto">
          <a:xfrm flipV="1">
            <a:off x="5562600" y="4957763"/>
            <a:ext cx="685800" cy="457200"/>
          </a:xfrm>
          <a:prstGeom prst="line">
            <a:avLst/>
          </a:prstGeom>
          <a:ln w="28575" cmpd="sng">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48" name="Oval 47"/>
          <p:cNvSpPr/>
          <p:nvPr/>
        </p:nvSpPr>
        <p:spPr bwMode="auto">
          <a:xfrm>
            <a:off x="6248400" y="4767263"/>
            <a:ext cx="381000" cy="381000"/>
          </a:xfrm>
          <a:prstGeom prst="ellipse">
            <a:avLst/>
          </a:prstGeom>
          <a:solidFill>
            <a:srgbClr val="FF0000"/>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defRPr/>
            </a:pPr>
            <a:r>
              <a:rPr lang="en-US" dirty="0">
                <a:solidFill>
                  <a:schemeClr val="tx1"/>
                </a:solidFill>
                <a:latin typeface="Times New Roman"/>
                <a:cs typeface="Times New Roman"/>
              </a:rPr>
              <a:t>j</a:t>
            </a:r>
          </a:p>
        </p:txBody>
      </p:sp>
      <p:sp>
        <p:nvSpPr>
          <p:cNvPr id="49" name="Oval 48"/>
          <p:cNvSpPr/>
          <p:nvPr/>
        </p:nvSpPr>
        <p:spPr bwMode="auto">
          <a:xfrm>
            <a:off x="6248400" y="5834063"/>
            <a:ext cx="381000" cy="381000"/>
          </a:xfrm>
          <a:prstGeom prst="ellipse">
            <a:avLst/>
          </a:prstGeom>
          <a:solidFill>
            <a:srgbClr val="FF0000"/>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just">
              <a:defRPr/>
            </a:pPr>
            <a:r>
              <a:rPr lang="en-US" dirty="0">
                <a:solidFill>
                  <a:schemeClr val="tx1"/>
                </a:solidFill>
                <a:latin typeface="Times New Roman"/>
                <a:cs typeface="Times New Roman"/>
              </a:rPr>
              <a:t>k</a:t>
            </a:r>
          </a:p>
        </p:txBody>
      </p:sp>
      <p:sp>
        <p:nvSpPr>
          <p:cNvPr id="50" name="Oval 49"/>
          <p:cNvSpPr/>
          <p:nvPr/>
        </p:nvSpPr>
        <p:spPr bwMode="auto">
          <a:xfrm>
            <a:off x="7162800" y="5300663"/>
            <a:ext cx="381000" cy="381000"/>
          </a:xfrm>
          <a:prstGeom prst="ellipse">
            <a:avLst/>
          </a:prstGeom>
          <a:solidFill>
            <a:srgbClr val="FF0000"/>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just">
              <a:defRPr/>
            </a:pPr>
            <a:r>
              <a:rPr lang="en-US" dirty="0">
                <a:solidFill>
                  <a:schemeClr val="tx1"/>
                </a:solidFill>
                <a:latin typeface="Times New Roman"/>
                <a:cs typeface="Times New Roman"/>
              </a:rPr>
              <a:t>m</a:t>
            </a:r>
          </a:p>
        </p:txBody>
      </p:sp>
      <p:cxnSp>
        <p:nvCxnSpPr>
          <p:cNvPr id="52" name="Straight Connector 51"/>
          <p:cNvCxnSpPr>
            <a:stCxn id="46" idx="5"/>
            <a:endCxn id="49" idx="2"/>
          </p:cNvCxnSpPr>
          <p:nvPr/>
        </p:nvCxnSpPr>
        <p:spPr bwMode="auto">
          <a:xfrm>
            <a:off x="5507038" y="5549900"/>
            <a:ext cx="741362" cy="474663"/>
          </a:xfrm>
          <a:prstGeom prst="line">
            <a:avLst/>
          </a:prstGeom>
          <a:ln w="28575" cmpd="sng">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53" name="Straight Connector 52"/>
          <p:cNvCxnSpPr>
            <a:endCxn id="50" idx="1"/>
          </p:cNvCxnSpPr>
          <p:nvPr/>
        </p:nvCxnSpPr>
        <p:spPr bwMode="auto">
          <a:xfrm>
            <a:off x="6629400" y="4995863"/>
            <a:ext cx="588963" cy="360362"/>
          </a:xfrm>
          <a:prstGeom prst="line">
            <a:avLst/>
          </a:prstGeom>
          <a:ln w="28575" cmpd="sng">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54" name="Straight Connector 53"/>
          <p:cNvCxnSpPr>
            <a:stCxn id="49" idx="6"/>
            <a:endCxn id="50" idx="3"/>
          </p:cNvCxnSpPr>
          <p:nvPr/>
        </p:nvCxnSpPr>
        <p:spPr bwMode="auto">
          <a:xfrm flipV="1">
            <a:off x="6629400" y="5626100"/>
            <a:ext cx="588963" cy="398463"/>
          </a:xfrm>
          <a:prstGeom prst="line">
            <a:avLst/>
          </a:prstGeom>
          <a:ln w="28575" cmpd="sng">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57" name="Straight Connector 56"/>
          <p:cNvCxnSpPr>
            <a:endCxn id="48" idx="2"/>
          </p:cNvCxnSpPr>
          <p:nvPr/>
        </p:nvCxnSpPr>
        <p:spPr bwMode="auto">
          <a:xfrm flipV="1">
            <a:off x="5562600" y="4957763"/>
            <a:ext cx="685800" cy="465137"/>
          </a:xfrm>
          <a:prstGeom prst="line">
            <a:avLst/>
          </a:prstGeom>
          <a:ln w="28575" cmpd="sng">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58" name="TextBox 120"/>
          <p:cNvSpPr txBox="1">
            <a:spLocks noChangeArrowheads="1"/>
          </p:cNvSpPr>
          <p:nvPr/>
        </p:nvSpPr>
        <p:spPr bwMode="auto">
          <a:xfrm rot="-2138906">
            <a:off x="5245100" y="4618038"/>
            <a:ext cx="1323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800" b="1">
                <a:latin typeface="Times New Roman" charset="0"/>
                <a:cs typeface="Times New Roman" charset="0"/>
              </a:rPr>
              <a:t>3/(7+3)=0.3</a:t>
            </a:r>
          </a:p>
        </p:txBody>
      </p:sp>
      <p:cxnSp>
        <p:nvCxnSpPr>
          <p:cNvPr id="59" name="Straight Connector 58"/>
          <p:cNvCxnSpPr/>
          <p:nvPr/>
        </p:nvCxnSpPr>
        <p:spPr bwMode="auto">
          <a:xfrm>
            <a:off x="5486400" y="5562600"/>
            <a:ext cx="741363" cy="474663"/>
          </a:xfrm>
          <a:prstGeom prst="line">
            <a:avLst/>
          </a:prstGeom>
          <a:ln w="28575" cmpd="sng">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60" name="TextBox 120"/>
          <p:cNvSpPr txBox="1">
            <a:spLocks noChangeArrowheads="1"/>
          </p:cNvSpPr>
          <p:nvPr/>
        </p:nvSpPr>
        <p:spPr bwMode="auto">
          <a:xfrm rot="1967135">
            <a:off x="5095875" y="5830888"/>
            <a:ext cx="13795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800" b="1">
                <a:latin typeface="Times New Roman" charset="0"/>
                <a:cs typeface="Times New Roman" charset="0"/>
              </a:rPr>
              <a:t>7/(3+7)=0.7</a:t>
            </a:r>
          </a:p>
        </p:txBody>
      </p:sp>
      <p:cxnSp>
        <p:nvCxnSpPr>
          <p:cNvPr id="61" name="Straight Connector 60"/>
          <p:cNvCxnSpPr>
            <a:stCxn id="48" idx="6"/>
            <a:endCxn id="50" idx="1"/>
          </p:cNvCxnSpPr>
          <p:nvPr/>
        </p:nvCxnSpPr>
        <p:spPr bwMode="auto">
          <a:xfrm>
            <a:off x="6629400" y="4957763"/>
            <a:ext cx="588963" cy="398462"/>
          </a:xfrm>
          <a:prstGeom prst="line">
            <a:avLst/>
          </a:prstGeom>
          <a:ln w="28575" cmpd="sng">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65" name="TextBox 120"/>
          <p:cNvSpPr txBox="1">
            <a:spLocks noChangeArrowheads="1"/>
          </p:cNvSpPr>
          <p:nvPr/>
        </p:nvSpPr>
        <p:spPr bwMode="auto">
          <a:xfrm rot="2068079">
            <a:off x="6378575" y="4718050"/>
            <a:ext cx="14366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800" b="1">
                <a:latin typeface="Times New Roman" charset="0"/>
                <a:cs typeface="Times New Roman" charset="0"/>
              </a:rPr>
              <a:t>2/(2+3)=0.4</a:t>
            </a:r>
          </a:p>
        </p:txBody>
      </p:sp>
      <p:cxnSp>
        <p:nvCxnSpPr>
          <p:cNvPr id="67" name="Straight Connector 66"/>
          <p:cNvCxnSpPr/>
          <p:nvPr/>
        </p:nvCxnSpPr>
        <p:spPr bwMode="auto">
          <a:xfrm flipV="1">
            <a:off x="6629400" y="5638800"/>
            <a:ext cx="588963" cy="398463"/>
          </a:xfrm>
          <a:prstGeom prst="line">
            <a:avLst/>
          </a:prstGeom>
          <a:ln w="28575" cmpd="sng">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68" name="TextBox 120"/>
          <p:cNvSpPr txBox="1">
            <a:spLocks noChangeArrowheads="1"/>
          </p:cNvSpPr>
          <p:nvPr/>
        </p:nvSpPr>
        <p:spPr bwMode="auto">
          <a:xfrm rot="-2088247">
            <a:off x="6380163" y="5854700"/>
            <a:ext cx="1406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800" b="1">
                <a:latin typeface="Times New Roman" charset="0"/>
                <a:cs typeface="Times New Roman" charset="0"/>
              </a:rPr>
              <a:t>3/(3+7)=0.3</a:t>
            </a:r>
          </a:p>
        </p:txBody>
      </p:sp>
      <p:cxnSp>
        <p:nvCxnSpPr>
          <p:cNvPr id="69" name="Straight Connector 47"/>
          <p:cNvCxnSpPr>
            <a:cxnSpLocks noChangeShapeType="1"/>
          </p:cNvCxnSpPr>
          <p:nvPr/>
        </p:nvCxnSpPr>
        <p:spPr bwMode="auto">
          <a:xfrm flipH="1" flipV="1">
            <a:off x="5497513" y="5486400"/>
            <a:ext cx="1741487" cy="38100"/>
          </a:xfrm>
          <a:prstGeom prst="line">
            <a:avLst/>
          </a:prstGeom>
          <a:noFill/>
          <a:ln w="34925">
            <a:solidFill>
              <a:schemeClr val="accent2"/>
            </a:solidFill>
            <a:prstDash val="dash"/>
            <a:round/>
            <a:headEnd type="arrow" w="med" len="med"/>
            <a:tailEnd/>
          </a:ln>
          <a:extLst>
            <a:ext uri="{909E8E84-426E-40dd-AFC4-6F175D3DCCD1}">
              <a14:hiddenFill xmlns:a14="http://schemas.microsoft.com/office/drawing/2010/main">
                <a:noFill/>
              </a14:hiddenFill>
            </a:ext>
          </a:extLst>
        </p:spPr>
      </p:cxnSp>
      <p:sp>
        <p:nvSpPr>
          <p:cNvPr id="70" name="TextBox 48"/>
          <p:cNvSpPr txBox="1">
            <a:spLocks noChangeArrowheads="1"/>
          </p:cNvSpPr>
          <p:nvPr/>
        </p:nvSpPr>
        <p:spPr bwMode="auto">
          <a:xfrm>
            <a:off x="5638800" y="5148263"/>
            <a:ext cx="1600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600" b="1">
                <a:solidFill>
                  <a:srgbClr val="FF0000"/>
                </a:solidFill>
                <a:latin typeface="Times New Roman" charset="0"/>
                <a:cs typeface="Times New Roman" charset="0"/>
              </a:rPr>
              <a:t>SS</a:t>
            </a:r>
            <a:r>
              <a:rPr lang="en-US" sz="1600" b="1" baseline="-25000">
                <a:solidFill>
                  <a:srgbClr val="FF0000"/>
                </a:solidFill>
                <a:latin typeface="Times New Roman" charset="0"/>
                <a:cs typeface="Times New Roman" charset="0"/>
              </a:rPr>
              <a:t>2</a:t>
            </a:r>
            <a:r>
              <a:rPr lang="en-US" sz="1600" b="1">
                <a:solidFill>
                  <a:srgbClr val="FF0000"/>
                </a:solidFill>
                <a:latin typeface="Times New Roman" charset="0"/>
                <a:cs typeface="Times New Roman" charset="0"/>
              </a:rPr>
              <a:t>(i,m)=0.2775</a:t>
            </a:r>
          </a:p>
        </p:txBody>
      </p:sp>
      <p:sp>
        <p:nvSpPr>
          <p:cNvPr id="44" name="Right Arrow 46"/>
          <p:cNvSpPr>
            <a:spLocks noChangeArrowheads="1"/>
          </p:cNvSpPr>
          <p:nvPr/>
        </p:nvSpPr>
        <p:spPr bwMode="auto">
          <a:xfrm>
            <a:off x="3200400" y="2667169"/>
            <a:ext cx="1325563" cy="184150"/>
          </a:xfrm>
          <a:prstGeom prst="rightArrow">
            <a:avLst>
              <a:gd name="adj1" fmla="val 50000"/>
              <a:gd name="adj2" fmla="val 50021"/>
            </a:avLst>
          </a:prstGeom>
          <a:solidFill>
            <a:schemeClr val="tx1"/>
          </a:solidFill>
          <a:ln w="9525">
            <a:solidFill>
              <a:schemeClr val="tx1"/>
            </a:solidFill>
            <a:round/>
            <a:headEnd/>
            <a:tailEnd/>
          </a:ln>
        </p:spPr>
        <p:txBody>
          <a:bodyPr/>
          <a:lstStyle/>
          <a:p>
            <a:endParaRPr lang="en-US"/>
          </a:p>
        </p:txBody>
      </p:sp>
      <p:cxnSp>
        <p:nvCxnSpPr>
          <p:cNvPr id="45" name="Straight Connector 47"/>
          <p:cNvCxnSpPr>
            <a:cxnSpLocks noChangeShapeType="1"/>
          </p:cNvCxnSpPr>
          <p:nvPr/>
        </p:nvCxnSpPr>
        <p:spPr bwMode="auto">
          <a:xfrm flipH="1" flipV="1">
            <a:off x="5486400" y="2743369"/>
            <a:ext cx="1741488" cy="38100"/>
          </a:xfrm>
          <a:prstGeom prst="line">
            <a:avLst/>
          </a:prstGeom>
          <a:noFill/>
          <a:ln w="34925">
            <a:solidFill>
              <a:schemeClr val="accent2"/>
            </a:solidFill>
            <a:prstDash val="dash"/>
            <a:round/>
            <a:headEnd type="arrow" w="med" len="med"/>
            <a:tailEnd/>
          </a:ln>
          <a:extLst>
            <a:ext uri="{909E8E84-426E-40dd-AFC4-6F175D3DCCD1}">
              <a14:hiddenFill xmlns:a14="http://schemas.microsoft.com/office/drawing/2010/main">
                <a:noFill/>
              </a14:hiddenFill>
            </a:ext>
          </a:extLst>
        </p:spPr>
      </p:cxnSp>
      <p:sp>
        <p:nvSpPr>
          <p:cNvPr id="55" name="TextBox 48"/>
          <p:cNvSpPr txBox="1">
            <a:spLocks noChangeArrowheads="1"/>
          </p:cNvSpPr>
          <p:nvPr/>
        </p:nvSpPr>
        <p:spPr bwMode="auto">
          <a:xfrm>
            <a:off x="5562600" y="2438569"/>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600" b="1">
                <a:solidFill>
                  <a:srgbClr val="FF0000"/>
                </a:solidFill>
                <a:latin typeface="Times New Roman" charset="0"/>
                <a:cs typeface="Times New Roman" charset="0"/>
              </a:rPr>
              <a:t>SS</a:t>
            </a:r>
            <a:r>
              <a:rPr lang="en-US" sz="1600" b="1" baseline="-25000">
                <a:solidFill>
                  <a:srgbClr val="FF0000"/>
                </a:solidFill>
                <a:latin typeface="Times New Roman" charset="0"/>
                <a:cs typeface="Times New Roman" charset="0"/>
              </a:rPr>
              <a:t>2</a:t>
            </a:r>
            <a:r>
              <a:rPr lang="en-US" sz="1600" b="1">
                <a:solidFill>
                  <a:srgbClr val="FF0000"/>
                </a:solidFill>
                <a:latin typeface="Times New Roman" charset="0"/>
                <a:cs typeface="Times New Roman" charset="0"/>
              </a:rPr>
              <a:t>(i,m)=0.2775</a:t>
            </a:r>
          </a:p>
        </p:txBody>
      </p:sp>
      <p:sp>
        <p:nvSpPr>
          <p:cNvPr id="56" name="TextBox 120"/>
          <p:cNvSpPr txBox="1">
            <a:spLocks noChangeArrowheads="1"/>
          </p:cNvSpPr>
          <p:nvPr/>
        </p:nvSpPr>
        <p:spPr bwMode="auto">
          <a:xfrm rot="19614333">
            <a:off x="981075" y="1938507"/>
            <a:ext cx="520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2000" b="1">
                <a:latin typeface="Times New Roman" charset="0"/>
                <a:cs typeface="Times New Roman" charset="0"/>
              </a:rPr>
              <a:t>3</a:t>
            </a:r>
          </a:p>
        </p:txBody>
      </p:sp>
      <p:sp>
        <p:nvSpPr>
          <p:cNvPr id="71" name="TextBox 120"/>
          <p:cNvSpPr txBox="1">
            <a:spLocks noChangeArrowheads="1"/>
          </p:cNvSpPr>
          <p:nvPr/>
        </p:nvSpPr>
        <p:spPr bwMode="auto">
          <a:xfrm rot="18732691">
            <a:off x="2302669" y="1923426"/>
            <a:ext cx="357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2000" b="1">
                <a:latin typeface="Times New Roman" charset="0"/>
                <a:cs typeface="Times New Roman" charset="0"/>
              </a:rPr>
              <a:t>2</a:t>
            </a:r>
          </a:p>
        </p:txBody>
      </p:sp>
      <p:grpSp>
        <p:nvGrpSpPr>
          <p:cNvPr id="72" name="Group 25"/>
          <p:cNvGrpSpPr>
            <a:grpSpLocks/>
          </p:cNvGrpSpPr>
          <p:nvPr/>
        </p:nvGrpSpPr>
        <p:grpSpPr bwMode="auto">
          <a:xfrm>
            <a:off x="609600" y="1981369"/>
            <a:ext cx="2362200" cy="1447800"/>
            <a:chOff x="609600" y="4800600"/>
            <a:chExt cx="2362200" cy="1447800"/>
          </a:xfrm>
        </p:grpSpPr>
        <p:sp>
          <p:nvSpPr>
            <p:cNvPr id="73" name="Oval 72"/>
            <p:cNvSpPr/>
            <p:nvPr/>
          </p:nvSpPr>
          <p:spPr bwMode="auto">
            <a:xfrm>
              <a:off x="609600" y="5257800"/>
              <a:ext cx="381000" cy="381000"/>
            </a:xfrm>
            <a:prstGeom prst="ellipse">
              <a:avLst/>
            </a:prstGeom>
            <a:solidFill>
              <a:srgbClr val="FF0000"/>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defRPr/>
              </a:pPr>
              <a:r>
                <a:rPr lang="en-US" dirty="0" err="1">
                  <a:solidFill>
                    <a:schemeClr val="tx1"/>
                  </a:solidFill>
                  <a:latin typeface="Times New Roman"/>
                  <a:cs typeface="Times New Roman"/>
                </a:rPr>
                <a:t>i</a:t>
              </a:r>
              <a:endParaRPr lang="en-US" dirty="0">
                <a:solidFill>
                  <a:schemeClr val="tx1"/>
                </a:solidFill>
                <a:latin typeface="Times New Roman"/>
                <a:cs typeface="Times New Roman"/>
              </a:endParaRPr>
            </a:p>
          </p:txBody>
        </p:sp>
        <p:cxnSp>
          <p:nvCxnSpPr>
            <p:cNvPr id="74" name="Straight Connector 73"/>
            <p:cNvCxnSpPr>
              <a:stCxn id="73" idx="6"/>
              <a:endCxn id="75" idx="2"/>
            </p:cNvCxnSpPr>
            <p:nvPr/>
          </p:nvCxnSpPr>
          <p:spPr bwMode="auto">
            <a:xfrm flipV="1">
              <a:off x="990600" y="4991100"/>
              <a:ext cx="685800" cy="457200"/>
            </a:xfrm>
            <a:prstGeom prst="line">
              <a:avLst/>
            </a:prstGeom>
            <a:ln w="28575" cmpd="sng">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75" name="Oval 74"/>
            <p:cNvSpPr/>
            <p:nvPr/>
          </p:nvSpPr>
          <p:spPr bwMode="auto">
            <a:xfrm>
              <a:off x="1676400" y="4800600"/>
              <a:ext cx="381000" cy="381000"/>
            </a:xfrm>
            <a:prstGeom prst="ellipse">
              <a:avLst/>
            </a:prstGeom>
            <a:solidFill>
              <a:srgbClr val="FF0000"/>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defRPr/>
              </a:pPr>
              <a:r>
                <a:rPr lang="en-US" dirty="0">
                  <a:solidFill>
                    <a:schemeClr val="tx1"/>
                  </a:solidFill>
                  <a:latin typeface="Times New Roman"/>
                  <a:cs typeface="Times New Roman"/>
                </a:rPr>
                <a:t>j</a:t>
              </a:r>
            </a:p>
          </p:txBody>
        </p:sp>
        <p:sp>
          <p:nvSpPr>
            <p:cNvPr id="76" name="Oval 75"/>
            <p:cNvSpPr/>
            <p:nvPr/>
          </p:nvSpPr>
          <p:spPr bwMode="auto">
            <a:xfrm>
              <a:off x="1676400" y="5867400"/>
              <a:ext cx="381000" cy="381000"/>
            </a:xfrm>
            <a:prstGeom prst="ellipse">
              <a:avLst/>
            </a:prstGeom>
            <a:solidFill>
              <a:srgbClr val="FF0000"/>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just">
                <a:defRPr/>
              </a:pPr>
              <a:r>
                <a:rPr lang="en-US" dirty="0">
                  <a:solidFill>
                    <a:schemeClr val="tx1"/>
                  </a:solidFill>
                  <a:latin typeface="Times New Roman"/>
                  <a:cs typeface="Times New Roman"/>
                </a:rPr>
                <a:t>k</a:t>
              </a:r>
            </a:p>
          </p:txBody>
        </p:sp>
        <p:sp>
          <p:nvSpPr>
            <p:cNvPr id="77" name="Oval 76"/>
            <p:cNvSpPr/>
            <p:nvPr/>
          </p:nvSpPr>
          <p:spPr bwMode="auto">
            <a:xfrm>
              <a:off x="2590800" y="5334000"/>
              <a:ext cx="381000" cy="381000"/>
            </a:xfrm>
            <a:prstGeom prst="ellipse">
              <a:avLst/>
            </a:prstGeom>
            <a:solidFill>
              <a:srgbClr val="FF0000"/>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just">
                <a:defRPr/>
              </a:pPr>
              <a:r>
                <a:rPr lang="en-US" dirty="0">
                  <a:solidFill>
                    <a:schemeClr val="tx1"/>
                  </a:solidFill>
                  <a:latin typeface="Times New Roman"/>
                  <a:cs typeface="Times New Roman"/>
                </a:rPr>
                <a:t>m</a:t>
              </a:r>
            </a:p>
          </p:txBody>
        </p:sp>
        <p:cxnSp>
          <p:nvCxnSpPr>
            <p:cNvPr id="78" name="Straight Connector 77"/>
            <p:cNvCxnSpPr>
              <a:stCxn id="73" idx="5"/>
              <a:endCxn id="76" idx="2"/>
            </p:cNvCxnSpPr>
            <p:nvPr/>
          </p:nvCxnSpPr>
          <p:spPr bwMode="auto">
            <a:xfrm>
              <a:off x="935038" y="5583238"/>
              <a:ext cx="741362" cy="474662"/>
            </a:xfrm>
            <a:prstGeom prst="line">
              <a:avLst/>
            </a:prstGeom>
            <a:ln w="28575" cmpd="sng">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79" name="Straight Connector 78"/>
            <p:cNvCxnSpPr>
              <a:endCxn id="77" idx="1"/>
            </p:cNvCxnSpPr>
            <p:nvPr/>
          </p:nvCxnSpPr>
          <p:spPr bwMode="auto">
            <a:xfrm>
              <a:off x="2057400" y="5029200"/>
              <a:ext cx="588963" cy="360363"/>
            </a:xfrm>
            <a:prstGeom prst="line">
              <a:avLst/>
            </a:prstGeom>
            <a:ln w="28575" cmpd="sng">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80" name="Straight Connector 79"/>
            <p:cNvCxnSpPr>
              <a:stCxn id="76" idx="6"/>
              <a:endCxn id="77" idx="3"/>
            </p:cNvCxnSpPr>
            <p:nvPr/>
          </p:nvCxnSpPr>
          <p:spPr bwMode="auto">
            <a:xfrm flipV="1">
              <a:off x="2057400" y="5659438"/>
              <a:ext cx="588963" cy="398462"/>
            </a:xfrm>
            <a:prstGeom prst="line">
              <a:avLst/>
            </a:prstGeom>
            <a:ln w="28575" cmpd="sng">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81" name="TextBox 120"/>
            <p:cNvSpPr txBox="1">
              <a:spLocks noChangeArrowheads="1"/>
            </p:cNvSpPr>
            <p:nvPr/>
          </p:nvSpPr>
          <p:spPr bwMode="auto">
            <a:xfrm rot="-3173257">
              <a:off x="989963" y="5860218"/>
              <a:ext cx="372092"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2000" b="1">
                  <a:latin typeface="Times New Roman" charset="0"/>
                  <a:cs typeface="Times New Roman" charset="0"/>
                </a:rPr>
                <a:t>7</a:t>
              </a:r>
            </a:p>
          </p:txBody>
        </p:sp>
        <p:sp>
          <p:nvSpPr>
            <p:cNvPr id="82" name="TextBox 120"/>
            <p:cNvSpPr txBox="1">
              <a:spLocks noChangeArrowheads="1"/>
            </p:cNvSpPr>
            <p:nvPr/>
          </p:nvSpPr>
          <p:spPr bwMode="auto">
            <a:xfrm rot="-2447525">
              <a:off x="2325545" y="5838059"/>
              <a:ext cx="413362"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2000" b="1">
                  <a:latin typeface="Times New Roman" charset="0"/>
                  <a:cs typeface="Times New Roman" charset="0"/>
                </a:rPr>
                <a:t>3</a:t>
              </a:r>
            </a:p>
          </p:txBody>
        </p:sp>
      </p:grpSp>
      <p:sp>
        <p:nvSpPr>
          <p:cNvPr id="83" name="Oval 82"/>
          <p:cNvSpPr/>
          <p:nvPr/>
        </p:nvSpPr>
        <p:spPr bwMode="auto">
          <a:xfrm>
            <a:off x="5105400" y="2590969"/>
            <a:ext cx="381000" cy="381000"/>
          </a:xfrm>
          <a:prstGeom prst="ellipse">
            <a:avLst/>
          </a:prstGeom>
          <a:solidFill>
            <a:srgbClr val="FF0000"/>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defRPr/>
            </a:pPr>
            <a:r>
              <a:rPr lang="en-US" dirty="0" err="1">
                <a:solidFill>
                  <a:schemeClr val="tx1"/>
                </a:solidFill>
                <a:latin typeface="Times New Roman"/>
                <a:cs typeface="Times New Roman"/>
              </a:rPr>
              <a:t>i</a:t>
            </a:r>
            <a:endParaRPr lang="en-US" dirty="0">
              <a:solidFill>
                <a:schemeClr val="tx1"/>
              </a:solidFill>
              <a:latin typeface="Times New Roman"/>
              <a:cs typeface="Times New Roman"/>
            </a:endParaRPr>
          </a:p>
        </p:txBody>
      </p:sp>
      <p:cxnSp>
        <p:nvCxnSpPr>
          <p:cNvPr id="84" name="Straight Connector 83"/>
          <p:cNvCxnSpPr>
            <a:stCxn id="83" idx="7"/>
            <a:endCxn id="85" idx="2"/>
          </p:cNvCxnSpPr>
          <p:nvPr/>
        </p:nvCxnSpPr>
        <p:spPr bwMode="auto">
          <a:xfrm flipV="1">
            <a:off x="5430838" y="2171869"/>
            <a:ext cx="741362" cy="474663"/>
          </a:xfrm>
          <a:prstGeom prst="line">
            <a:avLst/>
          </a:prstGeom>
          <a:ln w="28575" cmpd="sng">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85" name="Oval 84"/>
          <p:cNvSpPr/>
          <p:nvPr/>
        </p:nvSpPr>
        <p:spPr bwMode="auto">
          <a:xfrm>
            <a:off x="6172200" y="1981369"/>
            <a:ext cx="381000" cy="381000"/>
          </a:xfrm>
          <a:prstGeom prst="ellipse">
            <a:avLst/>
          </a:prstGeom>
          <a:solidFill>
            <a:srgbClr val="FF0000"/>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defRPr/>
            </a:pPr>
            <a:r>
              <a:rPr lang="en-US" dirty="0">
                <a:solidFill>
                  <a:schemeClr val="tx1"/>
                </a:solidFill>
                <a:latin typeface="Times New Roman"/>
                <a:cs typeface="Times New Roman"/>
              </a:rPr>
              <a:t>j</a:t>
            </a:r>
          </a:p>
        </p:txBody>
      </p:sp>
      <p:sp>
        <p:nvSpPr>
          <p:cNvPr id="86" name="Oval 85"/>
          <p:cNvSpPr/>
          <p:nvPr/>
        </p:nvSpPr>
        <p:spPr bwMode="auto">
          <a:xfrm>
            <a:off x="6172200" y="3200569"/>
            <a:ext cx="381000" cy="381000"/>
          </a:xfrm>
          <a:prstGeom prst="ellipse">
            <a:avLst/>
          </a:prstGeom>
          <a:solidFill>
            <a:srgbClr val="FF0000"/>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defRPr/>
            </a:pPr>
            <a:r>
              <a:rPr lang="en-US" dirty="0">
                <a:solidFill>
                  <a:schemeClr val="tx1"/>
                </a:solidFill>
                <a:latin typeface="Times New Roman"/>
                <a:cs typeface="Times New Roman"/>
              </a:rPr>
              <a:t>k</a:t>
            </a:r>
          </a:p>
        </p:txBody>
      </p:sp>
      <p:sp>
        <p:nvSpPr>
          <p:cNvPr id="87" name="Oval 86"/>
          <p:cNvSpPr/>
          <p:nvPr/>
        </p:nvSpPr>
        <p:spPr bwMode="auto">
          <a:xfrm>
            <a:off x="7239000" y="2590969"/>
            <a:ext cx="381000" cy="381000"/>
          </a:xfrm>
          <a:prstGeom prst="ellipse">
            <a:avLst/>
          </a:prstGeom>
          <a:solidFill>
            <a:srgbClr val="FF0000"/>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defRPr/>
            </a:pPr>
            <a:r>
              <a:rPr lang="en-US" dirty="0">
                <a:solidFill>
                  <a:schemeClr val="tx1"/>
                </a:solidFill>
                <a:latin typeface="Times New Roman"/>
                <a:cs typeface="Times New Roman"/>
              </a:rPr>
              <a:t>m</a:t>
            </a:r>
          </a:p>
        </p:txBody>
      </p:sp>
      <p:cxnSp>
        <p:nvCxnSpPr>
          <p:cNvPr id="88" name="Straight Connector 87"/>
          <p:cNvCxnSpPr>
            <a:stCxn id="83" idx="5"/>
            <a:endCxn id="86" idx="2"/>
          </p:cNvCxnSpPr>
          <p:nvPr/>
        </p:nvCxnSpPr>
        <p:spPr bwMode="auto">
          <a:xfrm>
            <a:off x="5430838" y="2916407"/>
            <a:ext cx="741362" cy="474662"/>
          </a:xfrm>
          <a:prstGeom prst="line">
            <a:avLst/>
          </a:prstGeom>
          <a:ln w="28575" cmpd="sng">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89" name="Straight Connector 88"/>
          <p:cNvCxnSpPr>
            <a:stCxn id="85" idx="6"/>
            <a:endCxn id="87" idx="1"/>
          </p:cNvCxnSpPr>
          <p:nvPr/>
        </p:nvCxnSpPr>
        <p:spPr bwMode="auto">
          <a:xfrm>
            <a:off x="6553200" y="2171869"/>
            <a:ext cx="741363" cy="474663"/>
          </a:xfrm>
          <a:prstGeom prst="line">
            <a:avLst/>
          </a:prstGeom>
          <a:ln w="28575" cmpd="sng">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90" name="Straight Connector 89"/>
          <p:cNvCxnSpPr>
            <a:stCxn id="86" idx="6"/>
            <a:endCxn id="87" idx="3"/>
          </p:cNvCxnSpPr>
          <p:nvPr/>
        </p:nvCxnSpPr>
        <p:spPr bwMode="auto">
          <a:xfrm flipV="1">
            <a:off x="6553200" y="2916407"/>
            <a:ext cx="741363" cy="474662"/>
          </a:xfrm>
          <a:prstGeom prst="line">
            <a:avLst/>
          </a:prstGeom>
          <a:ln w="28575" cmpd="sng">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91" name="TextBox 120"/>
          <p:cNvSpPr txBox="1">
            <a:spLocks noChangeArrowheads="1"/>
          </p:cNvSpPr>
          <p:nvPr/>
        </p:nvSpPr>
        <p:spPr bwMode="auto">
          <a:xfrm rot="19152475">
            <a:off x="6792913" y="3094207"/>
            <a:ext cx="650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2000" b="1">
                <a:latin typeface="Times New Roman" charset="0"/>
                <a:cs typeface="Times New Roman" charset="0"/>
              </a:rPr>
              <a:t>0.3</a:t>
            </a:r>
          </a:p>
        </p:txBody>
      </p:sp>
      <p:sp>
        <p:nvSpPr>
          <p:cNvPr id="92" name="TextBox 120"/>
          <p:cNvSpPr txBox="1">
            <a:spLocks noChangeArrowheads="1"/>
          </p:cNvSpPr>
          <p:nvPr/>
        </p:nvSpPr>
        <p:spPr bwMode="auto">
          <a:xfrm rot="19139177">
            <a:off x="5286375" y="2013119"/>
            <a:ext cx="661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2000" b="1" dirty="0">
                <a:latin typeface="Times New Roman" charset="0"/>
                <a:cs typeface="Times New Roman" charset="0"/>
              </a:rPr>
              <a:t>0.3</a:t>
            </a:r>
          </a:p>
        </p:txBody>
      </p:sp>
      <p:sp>
        <p:nvSpPr>
          <p:cNvPr id="93" name="TextBox 120"/>
          <p:cNvSpPr txBox="1">
            <a:spLocks noChangeArrowheads="1"/>
          </p:cNvSpPr>
          <p:nvPr/>
        </p:nvSpPr>
        <p:spPr bwMode="auto">
          <a:xfrm rot="2068079">
            <a:off x="6734175" y="2114719"/>
            <a:ext cx="661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2000" b="1">
                <a:latin typeface="Times New Roman" charset="0"/>
                <a:cs typeface="Times New Roman" charset="0"/>
              </a:rPr>
              <a:t>0.4</a:t>
            </a:r>
          </a:p>
        </p:txBody>
      </p:sp>
      <p:sp>
        <p:nvSpPr>
          <p:cNvPr id="94" name="TextBox 89"/>
          <p:cNvSpPr txBox="1">
            <a:spLocks noChangeArrowheads="1"/>
          </p:cNvSpPr>
          <p:nvPr/>
        </p:nvSpPr>
        <p:spPr bwMode="auto">
          <a:xfrm>
            <a:off x="5715000" y="2895769"/>
            <a:ext cx="1447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1600" b="1">
                <a:solidFill>
                  <a:srgbClr val="FF0000"/>
                </a:solidFill>
                <a:latin typeface="Times New Roman" charset="0"/>
                <a:cs typeface="Times New Roman" charset="0"/>
              </a:rPr>
              <a:t>SS</a:t>
            </a:r>
            <a:r>
              <a:rPr lang="en-US" sz="1600" b="1" baseline="-25000">
                <a:solidFill>
                  <a:srgbClr val="FF0000"/>
                </a:solidFill>
                <a:latin typeface="Times New Roman" charset="0"/>
                <a:cs typeface="Times New Roman" charset="0"/>
              </a:rPr>
              <a:t>2</a:t>
            </a:r>
            <a:r>
              <a:rPr lang="en-US" sz="1600" b="1">
                <a:solidFill>
                  <a:srgbClr val="FF0000"/>
                </a:solidFill>
                <a:latin typeface="Times New Roman" charset="0"/>
                <a:cs typeface="Times New Roman" charset="0"/>
              </a:rPr>
              <a:t>(m,i)=0.44</a:t>
            </a:r>
          </a:p>
        </p:txBody>
      </p:sp>
      <p:cxnSp>
        <p:nvCxnSpPr>
          <p:cNvPr id="95" name="Straight Connector 47"/>
          <p:cNvCxnSpPr>
            <a:cxnSpLocks noChangeShapeType="1"/>
          </p:cNvCxnSpPr>
          <p:nvPr/>
        </p:nvCxnSpPr>
        <p:spPr bwMode="auto">
          <a:xfrm>
            <a:off x="5562600" y="2895769"/>
            <a:ext cx="1600200" cy="0"/>
          </a:xfrm>
          <a:prstGeom prst="line">
            <a:avLst/>
          </a:prstGeom>
          <a:noFill/>
          <a:ln w="34925">
            <a:solidFill>
              <a:schemeClr val="accent2"/>
            </a:solidFill>
            <a:prstDash val="dash"/>
            <a:round/>
            <a:headEnd type="arrow" w="med" len="med"/>
            <a:tailEnd/>
          </a:ln>
          <a:extLst>
            <a:ext uri="{909E8E84-426E-40dd-AFC4-6F175D3DCCD1}">
              <a14:hiddenFill xmlns:a14="http://schemas.microsoft.com/office/drawing/2010/main">
                <a:noFill/>
              </a14:hiddenFill>
            </a:ext>
          </a:extLst>
        </p:spPr>
      </p:cxnSp>
      <p:sp>
        <p:nvSpPr>
          <p:cNvPr id="96" name="Rectangle 2"/>
          <p:cNvSpPr txBox="1">
            <a:spLocks noChangeArrowheads="1"/>
          </p:cNvSpPr>
          <p:nvPr/>
        </p:nvSpPr>
        <p:spPr bwMode="auto">
          <a:xfrm>
            <a:off x="574675" y="304800"/>
            <a:ext cx="84169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320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3200">
                <a:solidFill>
                  <a:schemeClr val="tx2"/>
                </a:solidFill>
                <a:latin typeface="Verdana" pitchFamily="34" charset="0"/>
                <a:ea typeface="ＭＳ Ｐゴシック" charset="0"/>
                <a:cs typeface="ＭＳ Ｐゴシック" charset="0"/>
              </a:defRPr>
            </a:lvl2pPr>
            <a:lvl3pPr algn="l" rtl="0" eaLnBrk="1" fontAlgn="base" hangingPunct="1">
              <a:spcBef>
                <a:spcPct val="0"/>
              </a:spcBef>
              <a:spcAft>
                <a:spcPct val="0"/>
              </a:spcAft>
              <a:defRPr sz="3200">
                <a:solidFill>
                  <a:schemeClr val="tx2"/>
                </a:solidFill>
                <a:latin typeface="Verdana" pitchFamily="34" charset="0"/>
                <a:ea typeface="ＭＳ Ｐゴシック" charset="0"/>
                <a:cs typeface="ＭＳ Ｐゴシック" charset="0"/>
              </a:defRPr>
            </a:lvl3pPr>
            <a:lvl4pPr algn="l" rtl="0" eaLnBrk="1" fontAlgn="base" hangingPunct="1">
              <a:spcBef>
                <a:spcPct val="0"/>
              </a:spcBef>
              <a:spcAft>
                <a:spcPct val="0"/>
              </a:spcAft>
              <a:defRPr sz="3200">
                <a:solidFill>
                  <a:schemeClr val="tx2"/>
                </a:solidFill>
                <a:latin typeface="Verdana" pitchFamily="34" charset="0"/>
                <a:ea typeface="ＭＳ Ｐゴシック" charset="0"/>
                <a:cs typeface="ＭＳ Ｐゴシック" charset="0"/>
              </a:defRPr>
            </a:lvl4pPr>
            <a:lvl5pPr algn="l" rtl="0" eaLnBrk="1" fontAlgn="base" hangingPunct="1">
              <a:spcBef>
                <a:spcPct val="0"/>
              </a:spcBef>
              <a:spcAft>
                <a:spcPct val="0"/>
              </a:spcAft>
              <a:defRPr sz="3200">
                <a:solidFill>
                  <a:schemeClr val="tx2"/>
                </a:solidFill>
                <a:latin typeface="Verdana" pitchFamily="34" charset="0"/>
                <a:ea typeface="ＭＳ Ｐゴシック" charset="0"/>
                <a:cs typeface="ＭＳ Ｐゴシック" charset="0"/>
              </a:defRPr>
            </a:lvl5pPr>
            <a:lvl6pPr marL="457200" algn="l" rtl="0" eaLnBrk="1" fontAlgn="base" hangingPunct="1">
              <a:spcBef>
                <a:spcPct val="0"/>
              </a:spcBef>
              <a:spcAft>
                <a:spcPct val="0"/>
              </a:spcAft>
              <a:defRPr sz="3200">
                <a:solidFill>
                  <a:schemeClr val="tx2"/>
                </a:solidFill>
                <a:latin typeface="Verdana" pitchFamily="34" charset="0"/>
              </a:defRPr>
            </a:lvl6pPr>
            <a:lvl7pPr marL="914400" algn="l" rtl="0" eaLnBrk="1" fontAlgn="base" hangingPunct="1">
              <a:spcBef>
                <a:spcPct val="0"/>
              </a:spcBef>
              <a:spcAft>
                <a:spcPct val="0"/>
              </a:spcAft>
              <a:defRPr sz="3200">
                <a:solidFill>
                  <a:schemeClr val="tx2"/>
                </a:solidFill>
                <a:latin typeface="Verdana" pitchFamily="34" charset="0"/>
              </a:defRPr>
            </a:lvl7pPr>
            <a:lvl8pPr marL="1371600" algn="l" rtl="0" eaLnBrk="1" fontAlgn="base" hangingPunct="1">
              <a:spcBef>
                <a:spcPct val="0"/>
              </a:spcBef>
              <a:spcAft>
                <a:spcPct val="0"/>
              </a:spcAft>
              <a:defRPr sz="3200">
                <a:solidFill>
                  <a:schemeClr val="tx2"/>
                </a:solidFill>
                <a:latin typeface="Verdana" pitchFamily="34" charset="0"/>
              </a:defRPr>
            </a:lvl8pPr>
            <a:lvl9pPr marL="1828800" algn="l" rtl="0" eaLnBrk="1" fontAlgn="base" hangingPunct="1">
              <a:spcBef>
                <a:spcPct val="0"/>
              </a:spcBef>
              <a:spcAft>
                <a:spcPct val="0"/>
              </a:spcAft>
              <a:defRPr sz="3200">
                <a:solidFill>
                  <a:schemeClr val="tx2"/>
                </a:solidFill>
                <a:latin typeface="Verdana" pitchFamily="34" charset="0"/>
              </a:defRPr>
            </a:lvl9pPr>
          </a:lstStyle>
          <a:p>
            <a:r>
              <a:rPr lang="en-US" sz="3600" b="1" dirty="0" smtClean="0">
                <a:solidFill>
                  <a:srgbClr val="000000"/>
                </a:solidFill>
                <a:latin typeface="Calibri"/>
                <a:cs typeface="Calibri"/>
              </a:rPr>
              <a:t>                         Backup Slides</a:t>
            </a:r>
            <a:endParaRPr lang="en-US" sz="3600" b="1" dirty="0">
              <a:solidFill>
                <a:srgbClr val="000000"/>
              </a:solidFill>
              <a:latin typeface="Calibri"/>
              <a:cs typeface="Calibri"/>
            </a:endParaRPr>
          </a:p>
        </p:txBody>
      </p:sp>
      <p:sp>
        <p:nvSpPr>
          <p:cNvPr id="97" name="TextBox 120"/>
          <p:cNvSpPr txBox="1">
            <a:spLocks noChangeArrowheads="1"/>
          </p:cNvSpPr>
          <p:nvPr/>
        </p:nvSpPr>
        <p:spPr bwMode="auto">
          <a:xfrm rot="19139177">
            <a:off x="5155423" y="3216116"/>
            <a:ext cx="661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r>
              <a:rPr lang="en-US" sz="2000" b="1" dirty="0" smtClean="0">
                <a:latin typeface="Times New Roman" charset="0"/>
                <a:cs typeface="Times New Roman" charset="0"/>
              </a:rPr>
              <a:t>0.7</a:t>
            </a:r>
            <a:endParaRPr lang="en-US" sz="2000" b="1" dirty="0">
              <a:latin typeface="Times New Roman" charset="0"/>
              <a:cs typeface="Times New Roman" charset="0"/>
            </a:endParaRPr>
          </a:p>
        </p:txBody>
      </p:sp>
    </p:spTree>
    <p:extLst>
      <p:ext uri="{BB962C8B-B14F-4D97-AF65-F5344CB8AC3E}">
        <p14:creationId xmlns:p14="http://schemas.microsoft.com/office/powerpoint/2010/main" val="240203275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74675" y="304800"/>
            <a:ext cx="8416925" cy="838200"/>
          </a:xfrm>
        </p:spPr>
        <p:txBody>
          <a:bodyPr/>
          <a:lstStyle/>
          <a:p>
            <a:pPr eaLnBrk="1" hangingPunct="1"/>
            <a:r>
              <a:rPr lang="en-US" sz="3600" b="1" dirty="0" smtClean="0">
                <a:solidFill>
                  <a:srgbClr val="000000"/>
                </a:solidFill>
                <a:latin typeface="Calibri"/>
                <a:cs typeface="Calibri"/>
              </a:rPr>
              <a:t>         Indirect Ties </a:t>
            </a:r>
            <a:r>
              <a:rPr lang="en-US" sz="3600" b="1" dirty="0">
                <a:solidFill>
                  <a:srgbClr val="000000"/>
                </a:solidFill>
                <a:latin typeface="Calibri"/>
                <a:cs typeface="Calibri"/>
              </a:rPr>
              <a:t>I</a:t>
            </a:r>
            <a:r>
              <a:rPr lang="en-US" sz="3600" b="1" dirty="0" smtClean="0">
                <a:solidFill>
                  <a:srgbClr val="000000"/>
                </a:solidFill>
                <a:latin typeface="Calibri"/>
                <a:cs typeface="Calibri"/>
              </a:rPr>
              <a:t>nfer Diffusion Paths</a:t>
            </a:r>
            <a:endParaRPr lang="en-US" sz="3600" dirty="0">
              <a:solidFill>
                <a:srgbClr val="000000"/>
              </a:solidFill>
              <a:latin typeface="Calibri"/>
              <a:cs typeface="Calibri"/>
            </a:endParaRPr>
          </a:p>
        </p:txBody>
      </p:sp>
      <p:sp>
        <p:nvSpPr>
          <p:cNvPr id="62467" name="Rectangle 3"/>
          <p:cNvSpPr>
            <a:spLocks noGrp="1" noChangeArrowheads="1"/>
          </p:cNvSpPr>
          <p:nvPr>
            <p:ph type="body" sz="half" idx="1"/>
          </p:nvPr>
        </p:nvSpPr>
        <p:spPr>
          <a:xfrm>
            <a:off x="152400" y="1447800"/>
            <a:ext cx="9110662" cy="990600"/>
          </a:xfrm>
        </p:spPr>
        <p:txBody>
          <a:bodyPr>
            <a:normAutofit/>
          </a:bodyPr>
          <a:lstStyle/>
          <a:p>
            <a:pPr marL="0" indent="0" eaLnBrk="1" hangingPunct="1">
              <a:buFont typeface="Wingdings" charset="0"/>
              <a:buNone/>
              <a:defRPr/>
            </a:pPr>
            <a:r>
              <a:rPr lang="en-US" sz="2000" b="1" dirty="0" smtClean="0">
                <a:latin typeface="Times New Roman"/>
                <a:cs typeface="Times New Roman"/>
              </a:rPr>
              <a:t> </a:t>
            </a:r>
            <a:endParaRPr lang="en-US" sz="2000" b="1" dirty="0">
              <a:latin typeface="Times New Roman"/>
              <a:cs typeface="Times New Roman"/>
            </a:endParaRPr>
          </a:p>
        </p:txBody>
      </p:sp>
      <p:sp>
        <p:nvSpPr>
          <p:cNvPr id="26625" name="Slide Number Placeholder 5"/>
          <p:cNvSpPr>
            <a:spLocks noGrp="1"/>
          </p:cNvSpPr>
          <p:nvPr>
            <p:ph type="sldNum" sz="quarter" idx="10"/>
          </p:nvPr>
        </p:nvSpPr>
        <p:spPr>
          <a:xfrm>
            <a:off x="8229600" y="6248400"/>
            <a:ext cx="609600" cy="473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87E30A8B-4490-2E4B-827E-30DAC9503137}" type="slidenum">
              <a:rPr lang="en-US" sz="1200"/>
              <a:pPr/>
              <a:t>24</a:t>
            </a:fld>
            <a:endParaRPr lang="en-US" sz="1200"/>
          </a:p>
        </p:txBody>
      </p:sp>
      <p:sp>
        <p:nvSpPr>
          <p:cNvPr id="26628" name="Rectangle 3"/>
          <p:cNvSpPr txBox="1">
            <a:spLocks noChangeArrowheads="1"/>
          </p:cNvSpPr>
          <p:nvPr/>
        </p:nvSpPr>
        <p:spPr bwMode="auto">
          <a:xfrm>
            <a:off x="152400" y="2895600"/>
            <a:ext cx="81200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marL="469900" indent="-469900">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marL="0" indent="0" eaLnBrk="1" hangingPunct="1">
              <a:spcBef>
                <a:spcPct val="20000"/>
              </a:spcBef>
              <a:buClr>
                <a:schemeClr val="accent2"/>
              </a:buClr>
            </a:pPr>
            <a:endParaRPr lang="en-US" sz="2800" b="1" dirty="0">
              <a:solidFill>
                <a:srgbClr val="0000FF"/>
              </a:solidFill>
              <a:latin typeface="Times New Roman" charset="0"/>
              <a:cs typeface="Times New Roman" charset="0"/>
            </a:endParaRPr>
          </a:p>
        </p:txBody>
      </p:sp>
      <p:sp>
        <p:nvSpPr>
          <p:cNvPr id="45" name="Text Placeholder 1"/>
          <p:cNvSpPr txBox="1">
            <a:spLocks/>
          </p:cNvSpPr>
          <p:nvPr/>
        </p:nvSpPr>
        <p:spPr bwMode="auto">
          <a:xfrm>
            <a:off x="152400" y="1371600"/>
            <a:ext cx="899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a:bodyPr>
          <a:lstStyle>
            <a:lvl1pPr marL="469900" indent="-469900" algn="l" rtl="0" eaLnBrk="1" fontAlgn="base" hangingPunct="1">
              <a:spcBef>
                <a:spcPct val="20000"/>
              </a:spcBef>
              <a:spcAft>
                <a:spcPct val="0"/>
              </a:spcAft>
              <a:buClr>
                <a:schemeClr val="accent2"/>
              </a:buClr>
              <a:buFont typeface="Wingdings" charset="0"/>
              <a:buChar char="o"/>
              <a:defRPr sz="2600">
                <a:solidFill>
                  <a:schemeClr val="tx1"/>
                </a:solidFill>
                <a:latin typeface="+mn-lt"/>
                <a:ea typeface="ＭＳ Ｐゴシック" charset="0"/>
                <a:cs typeface="ＭＳ Ｐゴシック" charset="0"/>
              </a:defRPr>
            </a:lvl1pPr>
            <a:lvl2pPr marL="908050" indent="-436563" algn="l" rtl="0" eaLnBrk="1" fontAlgn="base" hangingPunct="1">
              <a:spcBef>
                <a:spcPct val="20000"/>
              </a:spcBef>
              <a:spcAft>
                <a:spcPct val="0"/>
              </a:spcAft>
              <a:buClr>
                <a:schemeClr val="accent2"/>
              </a:buClr>
              <a:buFont typeface="Wingdings" charset="0"/>
              <a:buChar char="n"/>
              <a:defRPr sz="2400">
                <a:solidFill>
                  <a:schemeClr val="tx1"/>
                </a:solidFill>
                <a:latin typeface="+mn-lt"/>
                <a:ea typeface="ＭＳ Ｐゴシック" charset="0"/>
              </a:defRPr>
            </a:lvl2pPr>
            <a:lvl3pPr marL="1304925" indent="-395288" algn="l" rtl="0" eaLnBrk="1" fontAlgn="base" hangingPunct="1">
              <a:spcBef>
                <a:spcPct val="20000"/>
              </a:spcBef>
              <a:spcAft>
                <a:spcPct val="0"/>
              </a:spcAft>
              <a:buClr>
                <a:schemeClr val="accent2"/>
              </a:buClr>
              <a:buFont typeface="Wingdings" charset="0"/>
              <a:buChar char="o"/>
              <a:defRPr sz="2200">
                <a:solidFill>
                  <a:schemeClr val="tx1"/>
                </a:solidFill>
                <a:latin typeface="+mn-lt"/>
                <a:ea typeface="ＭＳ Ｐゴシック" charset="0"/>
              </a:defRPr>
            </a:lvl3pPr>
            <a:lvl4pPr marL="1693863" indent="-387350" algn="l" rtl="0" eaLnBrk="1" fontAlgn="base" hangingPunct="1">
              <a:spcBef>
                <a:spcPct val="20000"/>
              </a:spcBef>
              <a:spcAft>
                <a:spcPct val="0"/>
              </a:spcAft>
              <a:buClr>
                <a:schemeClr val="accent2"/>
              </a:buClr>
              <a:buFont typeface="Wingdings" charset="0"/>
              <a:buChar char="n"/>
              <a:defRPr sz="2000">
                <a:solidFill>
                  <a:schemeClr val="tx1"/>
                </a:solidFill>
                <a:latin typeface="+mn-lt"/>
                <a:ea typeface="ＭＳ Ｐゴシック" charset="0"/>
              </a:defRPr>
            </a:lvl4pPr>
            <a:lvl5pPr marL="2093913" indent="-398463" algn="l" rtl="0" eaLnBrk="1" fontAlgn="base" hangingPunct="1">
              <a:spcBef>
                <a:spcPct val="25000"/>
              </a:spcBef>
              <a:spcAft>
                <a:spcPct val="0"/>
              </a:spcAft>
              <a:buClr>
                <a:schemeClr val="accent2"/>
              </a:buClr>
              <a:buFont typeface="Wingdings" charset="0"/>
              <a:buChar char="§"/>
              <a:defRPr>
                <a:solidFill>
                  <a:schemeClr val="tx1"/>
                </a:solidFill>
                <a:latin typeface="+mn-lt"/>
                <a:ea typeface="ＭＳ Ｐゴシック" charset="0"/>
              </a:defRPr>
            </a:lvl5pPr>
            <a:lvl6pPr marL="2551113" indent="-398463" algn="l" rtl="0" eaLnBrk="1" fontAlgn="base" hangingPunct="1">
              <a:spcBef>
                <a:spcPct val="25000"/>
              </a:spcBef>
              <a:spcAft>
                <a:spcPct val="0"/>
              </a:spcAft>
              <a:buClr>
                <a:schemeClr val="accent2"/>
              </a:buClr>
              <a:buFont typeface="Wingdings" pitchFamily="2" charset="2"/>
              <a:buChar char="§"/>
              <a:defRPr>
                <a:solidFill>
                  <a:schemeClr val="tx1"/>
                </a:solidFill>
                <a:latin typeface="+mn-lt"/>
              </a:defRPr>
            </a:lvl6pPr>
            <a:lvl7pPr marL="3008313" indent="-398463" algn="l" rtl="0" eaLnBrk="1" fontAlgn="base" hangingPunct="1">
              <a:spcBef>
                <a:spcPct val="25000"/>
              </a:spcBef>
              <a:spcAft>
                <a:spcPct val="0"/>
              </a:spcAft>
              <a:buClr>
                <a:schemeClr val="accent2"/>
              </a:buClr>
              <a:buFont typeface="Wingdings" pitchFamily="2" charset="2"/>
              <a:buChar char="§"/>
              <a:defRPr>
                <a:solidFill>
                  <a:schemeClr val="tx1"/>
                </a:solidFill>
                <a:latin typeface="+mn-lt"/>
              </a:defRPr>
            </a:lvl7pPr>
            <a:lvl8pPr marL="3465513" indent="-398463" algn="l" rtl="0" eaLnBrk="1" fontAlgn="base" hangingPunct="1">
              <a:spcBef>
                <a:spcPct val="25000"/>
              </a:spcBef>
              <a:spcAft>
                <a:spcPct val="0"/>
              </a:spcAft>
              <a:buClr>
                <a:schemeClr val="accent2"/>
              </a:buClr>
              <a:buFont typeface="Wingdings" pitchFamily="2" charset="2"/>
              <a:buChar char="§"/>
              <a:defRPr>
                <a:solidFill>
                  <a:schemeClr val="tx1"/>
                </a:solidFill>
                <a:latin typeface="+mn-lt"/>
              </a:defRPr>
            </a:lvl8pPr>
            <a:lvl9pPr marL="3922713" indent="-398463" algn="l" rtl="0" eaLnBrk="1" fontAlgn="base" hangingPunct="1">
              <a:spcBef>
                <a:spcPct val="25000"/>
              </a:spcBef>
              <a:spcAft>
                <a:spcPct val="0"/>
              </a:spcAft>
              <a:buClr>
                <a:schemeClr val="accent2"/>
              </a:buClr>
              <a:buFont typeface="Wingdings" pitchFamily="2" charset="2"/>
              <a:buChar char="§"/>
              <a:defRPr>
                <a:solidFill>
                  <a:schemeClr val="tx1"/>
                </a:solidFill>
                <a:latin typeface="+mn-lt"/>
              </a:defRPr>
            </a:lvl9pPr>
          </a:lstStyle>
          <a:p>
            <a:pPr marL="471487" lvl="1" indent="0">
              <a:lnSpc>
                <a:spcPct val="130000"/>
              </a:lnSpc>
              <a:buNone/>
              <a:defRPr/>
            </a:pPr>
            <a:r>
              <a:rPr lang="en-US" sz="3200" kern="1200" dirty="0" smtClean="0">
                <a:solidFill>
                  <a:srgbClr val="000000"/>
                </a:solidFill>
                <a:latin typeface="Calibri"/>
                <a:cs typeface="Calibri"/>
              </a:rPr>
              <a:t>Rank indirect relationship according to the score calculated by indirect tie measurements.</a:t>
            </a:r>
          </a:p>
          <a:p>
            <a:pPr marL="985837" lvl="1" indent="-514350">
              <a:lnSpc>
                <a:spcPct val="130000"/>
              </a:lnSpc>
              <a:buFont typeface="+mj-lt"/>
              <a:buAutoNum type="arabicPeriod"/>
              <a:defRPr/>
            </a:pPr>
            <a:endParaRPr lang="en-US" sz="3200" dirty="0">
              <a:solidFill>
                <a:srgbClr val="000000"/>
              </a:solidFill>
              <a:latin typeface="Calibri"/>
              <a:cs typeface="Calibri"/>
            </a:endParaRPr>
          </a:p>
          <a:p>
            <a:pPr marL="471487" lvl="1" indent="0">
              <a:lnSpc>
                <a:spcPct val="130000"/>
              </a:lnSpc>
              <a:buNone/>
              <a:defRPr/>
            </a:pPr>
            <a:endParaRPr lang="en-US" sz="3200" kern="1200" dirty="0" smtClean="0">
              <a:solidFill>
                <a:srgbClr val="000000"/>
              </a:solidFill>
              <a:latin typeface="Calibri"/>
              <a:cs typeface="Calibri"/>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040384578"/>
              </p:ext>
            </p:extLst>
          </p:nvPr>
        </p:nvGraphicFramePr>
        <p:xfrm>
          <a:off x="4419600" y="2717800"/>
          <a:ext cx="114300" cy="165100"/>
        </p:xfrm>
        <a:graphic>
          <a:graphicData uri="http://schemas.openxmlformats.org/presentationml/2006/ole">
            <mc:AlternateContent xmlns:mc="http://schemas.openxmlformats.org/markup-compatibility/2006">
              <mc:Choice xmlns:v="urn:schemas-microsoft-com:vml" Requires="v">
                <p:oleObj spid="_x0000_s133203" name="Equation" r:id="rId4" imgW="114300" imgH="165100" progId="Equation.DSMT4">
                  <p:embed/>
                </p:oleObj>
              </mc:Choice>
              <mc:Fallback>
                <p:oleObj name="Equation" r:id="rId4" imgW="114300" imgH="165100" progId="Equation.DSMT4">
                  <p:embed/>
                  <p:pic>
                    <p:nvPicPr>
                      <p:cNvPr id="0" name=""/>
                      <p:cNvPicPr/>
                      <p:nvPr/>
                    </p:nvPicPr>
                    <p:blipFill>
                      <a:blip r:embed="rId5"/>
                      <a:stretch>
                        <a:fillRect/>
                      </a:stretch>
                    </p:blipFill>
                    <p:spPr>
                      <a:xfrm>
                        <a:off x="4419600" y="2717800"/>
                        <a:ext cx="114300" cy="165100"/>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405182529"/>
              </p:ext>
            </p:extLst>
          </p:nvPr>
        </p:nvGraphicFramePr>
        <p:xfrm>
          <a:off x="584200" y="4114800"/>
          <a:ext cx="2159000" cy="1047750"/>
        </p:xfrm>
        <a:graphic>
          <a:graphicData uri="http://schemas.openxmlformats.org/presentationml/2006/ole">
            <mc:AlternateContent xmlns:mc="http://schemas.openxmlformats.org/markup-compatibility/2006">
              <mc:Choice xmlns:v="urn:schemas-microsoft-com:vml" Requires="v">
                <p:oleObj spid="_x0000_s133204" name="Equation" r:id="rId6" imgW="863600" imgH="419100" progId="Equation.DSMT4">
                  <p:embed/>
                </p:oleObj>
              </mc:Choice>
              <mc:Fallback>
                <p:oleObj name="Equation" r:id="rId6" imgW="863600" imgH="419100" progId="Equation.DSMT4">
                  <p:embed/>
                  <p:pic>
                    <p:nvPicPr>
                      <p:cNvPr id="0" name=""/>
                      <p:cNvPicPr/>
                      <p:nvPr/>
                    </p:nvPicPr>
                    <p:blipFill>
                      <a:blip r:embed="rId7"/>
                      <a:stretch>
                        <a:fillRect/>
                      </a:stretch>
                    </p:blipFill>
                    <p:spPr>
                      <a:xfrm>
                        <a:off x="584200" y="4114800"/>
                        <a:ext cx="2159000" cy="1047750"/>
                      </a:xfrm>
                      <a:prstGeom prst="rect">
                        <a:avLst/>
                      </a:prstGeom>
                    </p:spPr>
                  </p:pic>
                </p:oleObj>
              </mc:Fallback>
            </mc:AlternateContent>
          </a:graphicData>
        </a:graphic>
      </p:graphicFrame>
      <p:sp>
        <p:nvSpPr>
          <p:cNvPr id="11" name="Text Placeholder 1"/>
          <p:cNvSpPr txBox="1">
            <a:spLocks/>
          </p:cNvSpPr>
          <p:nvPr/>
        </p:nvSpPr>
        <p:spPr bwMode="auto">
          <a:xfrm>
            <a:off x="2743200" y="38862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fontScale="47500" lnSpcReduction="20000"/>
          </a:bodyPr>
          <a:lstStyle>
            <a:lvl1pPr marL="469900" indent="-469900" algn="l" rtl="0" eaLnBrk="1" fontAlgn="base" hangingPunct="1">
              <a:spcBef>
                <a:spcPct val="20000"/>
              </a:spcBef>
              <a:spcAft>
                <a:spcPct val="0"/>
              </a:spcAft>
              <a:buClr>
                <a:schemeClr val="accent2"/>
              </a:buClr>
              <a:buFont typeface="Wingdings" charset="0"/>
              <a:buChar char="o"/>
              <a:defRPr sz="2600">
                <a:solidFill>
                  <a:schemeClr val="tx1"/>
                </a:solidFill>
                <a:latin typeface="+mn-lt"/>
                <a:ea typeface="ＭＳ Ｐゴシック" charset="0"/>
                <a:cs typeface="ＭＳ Ｐゴシック" charset="0"/>
              </a:defRPr>
            </a:lvl1pPr>
            <a:lvl2pPr marL="908050" indent="-436563" algn="l" rtl="0" eaLnBrk="1" fontAlgn="base" hangingPunct="1">
              <a:spcBef>
                <a:spcPct val="20000"/>
              </a:spcBef>
              <a:spcAft>
                <a:spcPct val="0"/>
              </a:spcAft>
              <a:buClr>
                <a:schemeClr val="accent2"/>
              </a:buClr>
              <a:buFont typeface="Wingdings" charset="0"/>
              <a:buChar char="n"/>
              <a:defRPr sz="2400">
                <a:solidFill>
                  <a:schemeClr val="tx1"/>
                </a:solidFill>
                <a:latin typeface="+mn-lt"/>
                <a:ea typeface="ＭＳ Ｐゴシック" charset="0"/>
              </a:defRPr>
            </a:lvl2pPr>
            <a:lvl3pPr marL="1304925" indent="-395288" algn="l" rtl="0" eaLnBrk="1" fontAlgn="base" hangingPunct="1">
              <a:spcBef>
                <a:spcPct val="20000"/>
              </a:spcBef>
              <a:spcAft>
                <a:spcPct val="0"/>
              </a:spcAft>
              <a:buClr>
                <a:schemeClr val="accent2"/>
              </a:buClr>
              <a:buFont typeface="Wingdings" charset="0"/>
              <a:buChar char="o"/>
              <a:defRPr sz="2200">
                <a:solidFill>
                  <a:schemeClr val="tx1"/>
                </a:solidFill>
                <a:latin typeface="+mn-lt"/>
                <a:ea typeface="ＭＳ Ｐゴシック" charset="0"/>
              </a:defRPr>
            </a:lvl3pPr>
            <a:lvl4pPr marL="1693863" indent="-387350" algn="l" rtl="0" eaLnBrk="1" fontAlgn="base" hangingPunct="1">
              <a:spcBef>
                <a:spcPct val="20000"/>
              </a:spcBef>
              <a:spcAft>
                <a:spcPct val="0"/>
              </a:spcAft>
              <a:buClr>
                <a:schemeClr val="accent2"/>
              </a:buClr>
              <a:buFont typeface="Wingdings" charset="0"/>
              <a:buChar char="n"/>
              <a:defRPr sz="2000">
                <a:solidFill>
                  <a:schemeClr val="tx1"/>
                </a:solidFill>
                <a:latin typeface="+mn-lt"/>
                <a:ea typeface="ＭＳ Ｐゴシック" charset="0"/>
              </a:defRPr>
            </a:lvl4pPr>
            <a:lvl5pPr marL="2093913" indent="-398463" algn="l" rtl="0" eaLnBrk="1" fontAlgn="base" hangingPunct="1">
              <a:spcBef>
                <a:spcPct val="25000"/>
              </a:spcBef>
              <a:spcAft>
                <a:spcPct val="0"/>
              </a:spcAft>
              <a:buClr>
                <a:schemeClr val="accent2"/>
              </a:buClr>
              <a:buFont typeface="Wingdings" charset="0"/>
              <a:buChar char="§"/>
              <a:defRPr>
                <a:solidFill>
                  <a:schemeClr val="tx1"/>
                </a:solidFill>
                <a:latin typeface="+mn-lt"/>
                <a:ea typeface="ＭＳ Ｐゴシック" charset="0"/>
              </a:defRPr>
            </a:lvl5pPr>
            <a:lvl6pPr marL="2551113" indent="-398463" algn="l" rtl="0" eaLnBrk="1" fontAlgn="base" hangingPunct="1">
              <a:spcBef>
                <a:spcPct val="25000"/>
              </a:spcBef>
              <a:spcAft>
                <a:spcPct val="0"/>
              </a:spcAft>
              <a:buClr>
                <a:schemeClr val="accent2"/>
              </a:buClr>
              <a:buFont typeface="Wingdings" pitchFamily="2" charset="2"/>
              <a:buChar char="§"/>
              <a:defRPr>
                <a:solidFill>
                  <a:schemeClr val="tx1"/>
                </a:solidFill>
                <a:latin typeface="+mn-lt"/>
              </a:defRPr>
            </a:lvl6pPr>
            <a:lvl7pPr marL="3008313" indent="-398463" algn="l" rtl="0" eaLnBrk="1" fontAlgn="base" hangingPunct="1">
              <a:spcBef>
                <a:spcPct val="25000"/>
              </a:spcBef>
              <a:spcAft>
                <a:spcPct val="0"/>
              </a:spcAft>
              <a:buClr>
                <a:schemeClr val="accent2"/>
              </a:buClr>
              <a:buFont typeface="Wingdings" pitchFamily="2" charset="2"/>
              <a:buChar char="§"/>
              <a:defRPr>
                <a:solidFill>
                  <a:schemeClr val="tx1"/>
                </a:solidFill>
                <a:latin typeface="+mn-lt"/>
              </a:defRPr>
            </a:lvl7pPr>
            <a:lvl8pPr marL="3465513" indent="-398463" algn="l" rtl="0" eaLnBrk="1" fontAlgn="base" hangingPunct="1">
              <a:spcBef>
                <a:spcPct val="25000"/>
              </a:spcBef>
              <a:spcAft>
                <a:spcPct val="0"/>
              </a:spcAft>
              <a:buClr>
                <a:schemeClr val="accent2"/>
              </a:buClr>
              <a:buFont typeface="Wingdings" pitchFamily="2" charset="2"/>
              <a:buChar char="§"/>
              <a:defRPr>
                <a:solidFill>
                  <a:schemeClr val="tx1"/>
                </a:solidFill>
                <a:latin typeface="+mn-lt"/>
              </a:defRPr>
            </a:lvl8pPr>
            <a:lvl9pPr marL="3922713" indent="-398463" algn="l" rtl="0" eaLnBrk="1" fontAlgn="base" hangingPunct="1">
              <a:spcBef>
                <a:spcPct val="25000"/>
              </a:spcBef>
              <a:spcAft>
                <a:spcPct val="0"/>
              </a:spcAft>
              <a:buClr>
                <a:schemeClr val="accent2"/>
              </a:buClr>
              <a:buFont typeface="Wingdings" pitchFamily="2" charset="2"/>
              <a:buChar char="§"/>
              <a:defRPr>
                <a:solidFill>
                  <a:schemeClr val="tx1"/>
                </a:solidFill>
                <a:latin typeface="+mn-lt"/>
              </a:defRPr>
            </a:lvl9pPr>
          </a:lstStyle>
          <a:p>
            <a:pPr marL="471487" lvl="1" indent="0">
              <a:lnSpc>
                <a:spcPct val="130000"/>
              </a:lnSpc>
              <a:buNone/>
              <a:defRPr/>
            </a:pPr>
            <a:endParaRPr lang="en-US" sz="3200" dirty="0" smtClean="0">
              <a:solidFill>
                <a:srgbClr val="000000"/>
              </a:solidFill>
              <a:latin typeface="Calibri"/>
              <a:cs typeface="Calibri"/>
            </a:endParaRPr>
          </a:p>
          <a:p>
            <a:pPr marL="0" lvl="1" indent="0">
              <a:lnSpc>
                <a:spcPct val="130000"/>
              </a:lnSpc>
              <a:spcBef>
                <a:spcPts val="0"/>
              </a:spcBef>
              <a:buNone/>
              <a:defRPr/>
            </a:pPr>
            <a:r>
              <a:rPr lang="en-US" sz="6700" dirty="0">
                <a:solidFill>
                  <a:srgbClr val="000000"/>
                </a:solidFill>
                <a:latin typeface="Calibri"/>
                <a:cs typeface="Calibri"/>
              </a:rPr>
              <a:t>w</a:t>
            </a:r>
            <a:r>
              <a:rPr lang="en-US" sz="6700" dirty="0" smtClean="0">
                <a:solidFill>
                  <a:srgbClr val="000000"/>
                </a:solidFill>
                <a:latin typeface="Calibri"/>
                <a:cs typeface="Calibri"/>
              </a:rPr>
              <a:t>here q is inverse proportional to </a:t>
            </a:r>
            <a:r>
              <a:rPr lang="en-US" sz="6700" dirty="0" err="1" smtClean="0">
                <a:solidFill>
                  <a:srgbClr val="000000"/>
                </a:solidFill>
                <a:latin typeface="Calibri"/>
                <a:cs typeface="Calibri"/>
              </a:rPr>
              <a:t>ω</a:t>
            </a:r>
            <a:endParaRPr lang="en-US" sz="6700" dirty="0" smtClean="0">
              <a:solidFill>
                <a:srgbClr val="000000"/>
              </a:solidFill>
              <a:latin typeface="Calibri"/>
              <a:cs typeface="Calibri"/>
            </a:endParaRPr>
          </a:p>
          <a:p>
            <a:pPr marL="471487" lvl="1" indent="0">
              <a:lnSpc>
                <a:spcPct val="130000"/>
              </a:lnSpc>
              <a:buNone/>
              <a:defRPr/>
            </a:pPr>
            <a:r>
              <a:rPr lang="en-US" sz="3200" dirty="0" smtClean="0">
                <a:solidFill>
                  <a:srgbClr val="000000"/>
                </a:solidFill>
                <a:latin typeface="Calibri"/>
                <a:cs typeface="Calibri"/>
              </a:rPr>
              <a:t> </a:t>
            </a:r>
            <a:endParaRPr lang="en-US" sz="3200" dirty="0">
              <a:solidFill>
                <a:srgbClr val="000000"/>
              </a:solidFill>
              <a:latin typeface="Calibri"/>
              <a:cs typeface="Calibri"/>
            </a:endParaRPr>
          </a:p>
        </p:txBody>
      </p:sp>
      <p:pic>
        <p:nvPicPr>
          <p:cNvPr id="7" name="Picture 6" descr="rank.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86400" y="3124200"/>
            <a:ext cx="3060700" cy="1003300"/>
          </a:xfrm>
          <a:prstGeom prst="rect">
            <a:avLst/>
          </a:prstGeom>
        </p:spPr>
      </p:pic>
      <p:sp>
        <p:nvSpPr>
          <p:cNvPr id="15" name="Rectangle 3"/>
          <p:cNvSpPr txBox="1">
            <a:spLocks noChangeArrowheads="1"/>
          </p:cNvSpPr>
          <p:nvPr/>
        </p:nvSpPr>
        <p:spPr bwMode="auto">
          <a:xfrm>
            <a:off x="457200" y="3429000"/>
            <a:ext cx="5105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fontScale="92500"/>
          </a:bodyPr>
          <a:lstStyle>
            <a:lvl1pPr marL="469900" indent="-469900" algn="l" rtl="0" eaLnBrk="1" fontAlgn="base" hangingPunct="1">
              <a:spcBef>
                <a:spcPct val="20000"/>
              </a:spcBef>
              <a:spcAft>
                <a:spcPct val="0"/>
              </a:spcAft>
              <a:buClr>
                <a:schemeClr val="accent2"/>
              </a:buClr>
              <a:buFont typeface="Wingdings" charset="0"/>
              <a:buChar char="o"/>
              <a:defRPr sz="2600">
                <a:solidFill>
                  <a:schemeClr val="tx1"/>
                </a:solidFill>
                <a:latin typeface="+mn-lt"/>
                <a:ea typeface="ＭＳ Ｐゴシック" charset="0"/>
                <a:cs typeface="ＭＳ Ｐゴシック" charset="0"/>
              </a:defRPr>
            </a:lvl1pPr>
            <a:lvl2pPr marL="908050" indent="-436563" algn="l" rtl="0" eaLnBrk="1" fontAlgn="base" hangingPunct="1">
              <a:spcBef>
                <a:spcPct val="20000"/>
              </a:spcBef>
              <a:spcAft>
                <a:spcPct val="0"/>
              </a:spcAft>
              <a:buClr>
                <a:schemeClr val="accent2"/>
              </a:buClr>
              <a:buFont typeface="Wingdings" charset="0"/>
              <a:buChar char="n"/>
              <a:defRPr sz="2400">
                <a:solidFill>
                  <a:schemeClr val="tx1"/>
                </a:solidFill>
                <a:latin typeface="+mn-lt"/>
                <a:ea typeface="ＭＳ Ｐゴシック" charset="0"/>
              </a:defRPr>
            </a:lvl2pPr>
            <a:lvl3pPr marL="1304925" indent="-395288" algn="l" rtl="0" eaLnBrk="1" fontAlgn="base" hangingPunct="1">
              <a:spcBef>
                <a:spcPct val="20000"/>
              </a:spcBef>
              <a:spcAft>
                <a:spcPct val="0"/>
              </a:spcAft>
              <a:buClr>
                <a:schemeClr val="accent2"/>
              </a:buClr>
              <a:buFont typeface="Wingdings" charset="0"/>
              <a:buChar char="o"/>
              <a:defRPr sz="2200">
                <a:solidFill>
                  <a:schemeClr val="tx1"/>
                </a:solidFill>
                <a:latin typeface="+mn-lt"/>
                <a:ea typeface="ＭＳ Ｐゴシック" charset="0"/>
              </a:defRPr>
            </a:lvl3pPr>
            <a:lvl4pPr marL="1693863" indent="-387350" algn="l" rtl="0" eaLnBrk="1" fontAlgn="base" hangingPunct="1">
              <a:spcBef>
                <a:spcPct val="20000"/>
              </a:spcBef>
              <a:spcAft>
                <a:spcPct val="0"/>
              </a:spcAft>
              <a:buClr>
                <a:schemeClr val="accent2"/>
              </a:buClr>
              <a:buFont typeface="Wingdings" charset="0"/>
              <a:buChar char="n"/>
              <a:defRPr sz="2000">
                <a:solidFill>
                  <a:schemeClr val="tx1"/>
                </a:solidFill>
                <a:latin typeface="+mn-lt"/>
                <a:ea typeface="ＭＳ Ｐゴシック" charset="0"/>
              </a:defRPr>
            </a:lvl4pPr>
            <a:lvl5pPr marL="2093913" indent="-398463" algn="l" rtl="0" eaLnBrk="1" fontAlgn="base" hangingPunct="1">
              <a:spcBef>
                <a:spcPct val="25000"/>
              </a:spcBef>
              <a:spcAft>
                <a:spcPct val="0"/>
              </a:spcAft>
              <a:buClr>
                <a:schemeClr val="accent2"/>
              </a:buClr>
              <a:buFont typeface="Wingdings" charset="0"/>
              <a:buChar char="§"/>
              <a:defRPr>
                <a:solidFill>
                  <a:schemeClr val="tx1"/>
                </a:solidFill>
                <a:latin typeface="+mn-lt"/>
                <a:ea typeface="ＭＳ Ｐゴシック" charset="0"/>
              </a:defRPr>
            </a:lvl5pPr>
            <a:lvl6pPr marL="2551113" indent="-398463" algn="l" rtl="0" eaLnBrk="1" fontAlgn="base" hangingPunct="1">
              <a:spcBef>
                <a:spcPct val="25000"/>
              </a:spcBef>
              <a:spcAft>
                <a:spcPct val="0"/>
              </a:spcAft>
              <a:buClr>
                <a:schemeClr val="accent2"/>
              </a:buClr>
              <a:buFont typeface="Wingdings" pitchFamily="2" charset="2"/>
              <a:buChar char="§"/>
              <a:defRPr>
                <a:solidFill>
                  <a:schemeClr val="tx1"/>
                </a:solidFill>
                <a:latin typeface="+mn-lt"/>
              </a:defRPr>
            </a:lvl6pPr>
            <a:lvl7pPr marL="3008313" indent="-398463" algn="l" rtl="0" eaLnBrk="1" fontAlgn="base" hangingPunct="1">
              <a:spcBef>
                <a:spcPct val="25000"/>
              </a:spcBef>
              <a:spcAft>
                <a:spcPct val="0"/>
              </a:spcAft>
              <a:buClr>
                <a:schemeClr val="accent2"/>
              </a:buClr>
              <a:buFont typeface="Wingdings" pitchFamily="2" charset="2"/>
              <a:buChar char="§"/>
              <a:defRPr>
                <a:solidFill>
                  <a:schemeClr val="tx1"/>
                </a:solidFill>
                <a:latin typeface="+mn-lt"/>
              </a:defRPr>
            </a:lvl7pPr>
            <a:lvl8pPr marL="3465513" indent="-398463" algn="l" rtl="0" eaLnBrk="1" fontAlgn="base" hangingPunct="1">
              <a:spcBef>
                <a:spcPct val="25000"/>
              </a:spcBef>
              <a:spcAft>
                <a:spcPct val="0"/>
              </a:spcAft>
              <a:buClr>
                <a:schemeClr val="accent2"/>
              </a:buClr>
              <a:buFont typeface="Wingdings" pitchFamily="2" charset="2"/>
              <a:buChar char="§"/>
              <a:defRPr>
                <a:solidFill>
                  <a:schemeClr val="tx1"/>
                </a:solidFill>
                <a:latin typeface="+mn-lt"/>
              </a:defRPr>
            </a:lvl8pPr>
            <a:lvl9pPr marL="3922713" indent="-398463" algn="l" rtl="0" eaLnBrk="1" fontAlgn="base" hangingPunct="1">
              <a:spcBef>
                <a:spcPct val="25000"/>
              </a:spcBef>
              <a:spcAft>
                <a:spcPct val="0"/>
              </a:spcAft>
              <a:buClr>
                <a:schemeClr val="accent2"/>
              </a:buClr>
              <a:buFont typeface="Wingdings" pitchFamily="2" charset="2"/>
              <a:buChar char="§"/>
              <a:defRPr>
                <a:solidFill>
                  <a:schemeClr val="tx1"/>
                </a:solidFill>
                <a:latin typeface="+mn-lt"/>
              </a:defRPr>
            </a:lvl9pPr>
          </a:lstStyle>
          <a:p>
            <a:pPr marL="0" indent="0">
              <a:buFont typeface="Wingdings" charset="0"/>
              <a:buNone/>
              <a:defRPr/>
            </a:pPr>
            <a:r>
              <a:rPr lang="en-US" sz="2000" b="1" dirty="0" smtClean="0">
                <a:latin typeface="Times New Roman"/>
                <a:cs typeface="Times New Roman"/>
              </a:rPr>
              <a:t> </a:t>
            </a:r>
            <a:r>
              <a:rPr lang="en-US" sz="3200" dirty="0">
                <a:solidFill>
                  <a:srgbClr val="000000"/>
                </a:solidFill>
                <a:latin typeface="Calibri"/>
                <a:cs typeface="Calibri"/>
              </a:rPr>
              <a:t>User A’s </a:t>
            </a:r>
            <a:r>
              <a:rPr lang="en-US" sz="3200" dirty="0" smtClean="0">
                <a:solidFill>
                  <a:srgbClr val="000000"/>
                </a:solidFill>
                <a:latin typeface="Calibri"/>
                <a:cs typeface="Calibri"/>
              </a:rPr>
              <a:t>2-</a:t>
            </a:r>
            <a:r>
              <a:rPr lang="en-US" sz="3200" dirty="0">
                <a:solidFill>
                  <a:srgbClr val="000000"/>
                </a:solidFill>
                <a:latin typeface="Calibri"/>
                <a:cs typeface="Calibri"/>
              </a:rPr>
              <a:t>hop </a:t>
            </a:r>
            <a:r>
              <a:rPr lang="en-US" sz="3200" dirty="0" smtClean="0">
                <a:solidFill>
                  <a:srgbClr val="000000"/>
                </a:solidFill>
                <a:latin typeface="Calibri"/>
                <a:cs typeface="Calibri"/>
              </a:rPr>
              <a:t>contacts’ </a:t>
            </a:r>
            <a:r>
              <a:rPr lang="en-US" sz="3200" dirty="0">
                <a:solidFill>
                  <a:srgbClr val="000000"/>
                </a:solidFill>
                <a:latin typeface="Calibri"/>
                <a:cs typeface="Calibri"/>
              </a:rPr>
              <a:t>rank:</a:t>
            </a:r>
          </a:p>
        </p:txBody>
      </p:sp>
      <p:sp>
        <p:nvSpPr>
          <p:cNvPr id="16" name="Rectangle 3"/>
          <p:cNvSpPr txBox="1">
            <a:spLocks noChangeArrowheads="1"/>
          </p:cNvSpPr>
          <p:nvPr/>
        </p:nvSpPr>
        <p:spPr bwMode="auto">
          <a:xfrm>
            <a:off x="304800" y="1600200"/>
            <a:ext cx="911066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a:bodyPr>
          <a:lstStyle>
            <a:lvl1pPr marL="469900" indent="-469900" algn="l" rtl="0" eaLnBrk="1" fontAlgn="base" hangingPunct="1">
              <a:spcBef>
                <a:spcPct val="20000"/>
              </a:spcBef>
              <a:spcAft>
                <a:spcPct val="0"/>
              </a:spcAft>
              <a:buClr>
                <a:schemeClr val="accent2"/>
              </a:buClr>
              <a:buFont typeface="Wingdings" charset="0"/>
              <a:buChar char="o"/>
              <a:defRPr sz="2600">
                <a:solidFill>
                  <a:schemeClr val="tx1"/>
                </a:solidFill>
                <a:latin typeface="+mn-lt"/>
                <a:ea typeface="ＭＳ Ｐゴシック" charset="0"/>
                <a:cs typeface="ＭＳ Ｐゴシック" charset="0"/>
              </a:defRPr>
            </a:lvl1pPr>
            <a:lvl2pPr marL="908050" indent="-436563" algn="l" rtl="0" eaLnBrk="1" fontAlgn="base" hangingPunct="1">
              <a:spcBef>
                <a:spcPct val="20000"/>
              </a:spcBef>
              <a:spcAft>
                <a:spcPct val="0"/>
              </a:spcAft>
              <a:buClr>
                <a:schemeClr val="accent2"/>
              </a:buClr>
              <a:buFont typeface="Wingdings" charset="0"/>
              <a:buChar char="n"/>
              <a:defRPr sz="2400">
                <a:solidFill>
                  <a:schemeClr val="tx1"/>
                </a:solidFill>
                <a:latin typeface="+mn-lt"/>
                <a:ea typeface="ＭＳ Ｐゴシック" charset="0"/>
              </a:defRPr>
            </a:lvl2pPr>
            <a:lvl3pPr marL="1304925" indent="-395288" algn="l" rtl="0" eaLnBrk="1" fontAlgn="base" hangingPunct="1">
              <a:spcBef>
                <a:spcPct val="20000"/>
              </a:spcBef>
              <a:spcAft>
                <a:spcPct val="0"/>
              </a:spcAft>
              <a:buClr>
                <a:schemeClr val="accent2"/>
              </a:buClr>
              <a:buFont typeface="Wingdings" charset="0"/>
              <a:buChar char="o"/>
              <a:defRPr sz="2200">
                <a:solidFill>
                  <a:schemeClr val="tx1"/>
                </a:solidFill>
                <a:latin typeface="+mn-lt"/>
                <a:ea typeface="ＭＳ Ｐゴシック" charset="0"/>
              </a:defRPr>
            </a:lvl3pPr>
            <a:lvl4pPr marL="1693863" indent="-387350" algn="l" rtl="0" eaLnBrk="1" fontAlgn="base" hangingPunct="1">
              <a:spcBef>
                <a:spcPct val="20000"/>
              </a:spcBef>
              <a:spcAft>
                <a:spcPct val="0"/>
              </a:spcAft>
              <a:buClr>
                <a:schemeClr val="accent2"/>
              </a:buClr>
              <a:buFont typeface="Wingdings" charset="0"/>
              <a:buChar char="n"/>
              <a:defRPr sz="2000">
                <a:solidFill>
                  <a:schemeClr val="tx1"/>
                </a:solidFill>
                <a:latin typeface="+mn-lt"/>
                <a:ea typeface="ＭＳ Ｐゴシック" charset="0"/>
              </a:defRPr>
            </a:lvl4pPr>
            <a:lvl5pPr marL="2093913" indent="-398463" algn="l" rtl="0" eaLnBrk="1" fontAlgn="base" hangingPunct="1">
              <a:spcBef>
                <a:spcPct val="25000"/>
              </a:spcBef>
              <a:spcAft>
                <a:spcPct val="0"/>
              </a:spcAft>
              <a:buClr>
                <a:schemeClr val="accent2"/>
              </a:buClr>
              <a:buFont typeface="Wingdings" charset="0"/>
              <a:buChar char="§"/>
              <a:defRPr>
                <a:solidFill>
                  <a:schemeClr val="tx1"/>
                </a:solidFill>
                <a:latin typeface="+mn-lt"/>
                <a:ea typeface="ＭＳ Ｐゴシック" charset="0"/>
              </a:defRPr>
            </a:lvl5pPr>
            <a:lvl6pPr marL="2551113" indent="-398463" algn="l" rtl="0" eaLnBrk="1" fontAlgn="base" hangingPunct="1">
              <a:spcBef>
                <a:spcPct val="25000"/>
              </a:spcBef>
              <a:spcAft>
                <a:spcPct val="0"/>
              </a:spcAft>
              <a:buClr>
                <a:schemeClr val="accent2"/>
              </a:buClr>
              <a:buFont typeface="Wingdings" pitchFamily="2" charset="2"/>
              <a:buChar char="§"/>
              <a:defRPr>
                <a:solidFill>
                  <a:schemeClr val="tx1"/>
                </a:solidFill>
                <a:latin typeface="+mn-lt"/>
              </a:defRPr>
            </a:lvl6pPr>
            <a:lvl7pPr marL="3008313" indent="-398463" algn="l" rtl="0" eaLnBrk="1" fontAlgn="base" hangingPunct="1">
              <a:spcBef>
                <a:spcPct val="25000"/>
              </a:spcBef>
              <a:spcAft>
                <a:spcPct val="0"/>
              </a:spcAft>
              <a:buClr>
                <a:schemeClr val="accent2"/>
              </a:buClr>
              <a:buFont typeface="Wingdings" pitchFamily="2" charset="2"/>
              <a:buChar char="§"/>
              <a:defRPr>
                <a:solidFill>
                  <a:schemeClr val="tx1"/>
                </a:solidFill>
                <a:latin typeface="+mn-lt"/>
              </a:defRPr>
            </a:lvl7pPr>
            <a:lvl8pPr marL="3465513" indent="-398463" algn="l" rtl="0" eaLnBrk="1" fontAlgn="base" hangingPunct="1">
              <a:spcBef>
                <a:spcPct val="25000"/>
              </a:spcBef>
              <a:spcAft>
                <a:spcPct val="0"/>
              </a:spcAft>
              <a:buClr>
                <a:schemeClr val="accent2"/>
              </a:buClr>
              <a:buFont typeface="Wingdings" pitchFamily="2" charset="2"/>
              <a:buChar char="§"/>
              <a:defRPr>
                <a:solidFill>
                  <a:schemeClr val="tx1"/>
                </a:solidFill>
                <a:latin typeface="+mn-lt"/>
              </a:defRPr>
            </a:lvl8pPr>
            <a:lvl9pPr marL="3922713" indent="-398463" algn="l" rtl="0" eaLnBrk="1" fontAlgn="base" hangingPunct="1">
              <a:spcBef>
                <a:spcPct val="25000"/>
              </a:spcBef>
              <a:spcAft>
                <a:spcPct val="0"/>
              </a:spcAft>
              <a:buClr>
                <a:schemeClr val="accent2"/>
              </a:buClr>
              <a:buFont typeface="Wingdings" pitchFamily="2" charset="2"/>
              <a:buChar char="§"/>
              <a:defRPr>
                <a:solidFill>
                  <a:schemeClr val="tx1"/>
                </a:solidFill>
                <a:latin typeface="+mn-lt"/>
              </a:defRPr>
            </a:lvl9pPr>
          </a:lstStyle>
          <a:p>
            <a:pPr marL="0" indent="0">
              <a:buFont typeface="Wingdings" charset="0"/>
              <a:buNone/>
              <a:defRPr/>
            </a:pPr>
            <a:r>
              <a:rPr lang="en-US" sz="2000" b="1" smtClean="0">
                <a:latin typeface="Times New Roman"/>
                <a:cs typeface="Times New Roman"/>
              </a:rPr>
              <a:t> </a:t>
            </a:r>
            <a:endParaRPr lang="en-US" sz="2000" b="1" dirty="0">
              <a:latin typeface="Times New Roman"/>
              <a:cs typeface="Times New Roman"/>
            </a:endParaRPr>
          </a:p>
        </p:txBody>
      </p:sp>
      <p:sp>
        <p:nvSpPr>
          <p:cNvPr id="18" name="Explosion 2 7"/>
          <p:cNvSpPr>
            <a:spLocks noChangeArrowheads="1"/>
          </p:cNvSpPr>
          <p:nvPr/>
        </p:nvSpPr>
        <p:spPr bwMode="auto">
          <a:xfrm>
            <a:off x="381000" y="2590800"/>
            <a:ext cx="2438400" cy="914400"/>
          </a:xfrm>
          <a:prstGeom prst="irregularSeal2">
            <a:avLst/>
          </a:prstGeom>
          <a:solidFill>
            <a:srgbClr val="FFFF00"/>
          </a:solidFill>
          <a:ln w="9525">
            <a:solidFill>
              <a:srgbClr val="93D3F3"/>
            </a:solidFill>
            <a:round/>
            <a:headEnd/>
            <a:tailEnd/>
          </a:ln>
        </p:spPr>
        <p:txBody>
          <a:bodyPr/>
          <a:lstStyle/>
          <a:p>
            <a:r>
              <a:rPr lang="en-US" dirty="0">
                <a:latin typeface="Times New Roman" charset="0"/>
                <a:cs typeface="Times New Roman" charset="0"/>
              </a:rPr>
              <a:t>Example</a:t>
            </a:r>
          </a:p>
        </p:txBody>
      </p:sp>
      <p:sp>
        <p:nvSpPr>
          <p:cNvPr id="19" name="Rectangle 18"/>
          <p:cNvSpPr>
            <a:spLocks noChangeAspect="1"/>
          </p:cNvSpPr>
          <p:nvPr/>
        </p:nvSpPr>
        <p:spPr bwMode="auto">
          <a:xfrm>
            <a:off x="5486400" y="3505200"/>
            <a:ext cx="990600" cy="533400"/>
          </a:xfrm>
          <a:prstGeom prst="rect">
            <a:avLst/>
          </a:prstGeom>
          <a:solidFill>
            <a:schemeClr val="lt1">
              <a:alpha val="0"/>
            </a:schemeClr>
          </a:solidFill>
          <a:ln w="38100">
            <a:solidFill>
              <a:srgbClr val="FF0000"/>
            </a:solidFill>
            <a:prstDash val="dash"/>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p>
            <a:pPr>
              <a:defRPr/>
            </a:pPr>
            <a:endParaRPr lang="en-US">
              <a:solidFill>
                <a:schemeClr val="tx1"/>
              </a:solidFill>
              <a:latin typeface="Verdana" pitchFamily="34" charset="0"/>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216577326"/>
              </p:ext>
            </p:extLst>
          </p:nvPr>
        </p:nvGraphicFramePr>
        <p:xfrm>
          <a:off x="1524000" y="5486400"/>
          <a:ext cx="2738120" cy="533400"/>
        </p:xfrm>
        <a:graphic>
          <a:graphicData uri="http://schemas.openxmlformats.org/presentationml/2006/ole">
            <mc:AlternateContent xmlns:mc="http://schemas.openxmlformats.org/markup-compatibility/2006">
              <mc:Choice xmlns:v="urn:schemas-microsoft-com:vml" Requires="v">
                <p:oleObj spid="_x0000_s133205" name="Equation" r:id="rId9" imgW="977900" imgH="190500" progId="Equation.DSMT4">
                  <p:embed/>
                </p:oleObj>
              </mc:Choice>
              <mc:Fallback>
                <p:oleObj name="Equation" r:id="rId9" imgW="977900" imgH="190500" progId="Equation.DSMT4">
                  <p:embed/>
                  <p:pic>
                    <p:nvPicPr>
                      <p:cNvPr id="0" name=""/>
                      <p:cNvPicPr/>
                      <p:nvPr/>
                    </p:nvPicPr>
                    <p:blipFill>
                      <a:blip r:embed="rId10"/>
                      <a:stretch>
                        <a:fillRect/>
                      </a:stretch>
                    </p:blipFill>
                    <p:spPr>
                      <a:xfrm>
                        <a:off x="1524000" y="5486400"/>
                        <a:ext cx="2738120" cy="533400"/>
                      </a:xfrm>
                      <a:prstGeom prst="rect">
                        <a:avLst/>
                      </a:prstGeom>
                    </p:spPr>
                  </p:pic>
                </p:oleObj>
              </mc:Fallback>
            </mc:AlternateContent>
          </a:graphicData>
        </a:graphic>
      </p:graphicFrame>
      <p:sp>
        <p:nvSpPr>
          <p:cNvPr id="2" name="TextBox 1"/>
          <p:cNvSpPr txBox="1"/>
          <p:nvPr/>
        </p:nvSpPr>
        <p:spPr>
          <a:xfrm>
            <a:off x="609600" y="5410200"/>
            <a:ext cx="7696200" cy="584776"/>
          </a:xfrm>
          <a:prstGeom prst="rect">
            <a:avLst/>
          </a:prstGeom>
          <a:noFill/>
        </p:spPr>
        <p:txBody>
          <a:bodyPr wrap="square" rtlCol="0">
            <a:spAutoFit/>
          </a:bodyPr>
          <a:lstStyle/>
          <a:p>
            <a:r>
              <a:rPr lang="en-US" sz="3200" dirty="0" smtClean="0">
                <a:latin typeface="Calibri"/>
                <a:cs typeface="Calibri"/>
              </a:rPr>
              <a:t>e.g.,                                in CA-I.</a:t>
            </a:r>
            <a:endParaRPr lang="en-US" sz="3200" dirty="0">
              <a:latin typeface="Calibri"/>
              <a:cs typeface="Calibri"/>
            </a:endParaRPr>
          </a:p>
        </p:txBody>
      </p:sp>
    </p:spTree>
    <p:extLst>
      <p:ext uri="{BB962C8B-B14F-4D97-AF65-F5344CB8AC3E}">
        <p14:creationId xmlns:p14="http://schemas.microsoft.com/office/powerpoint/2010/main" val="11545622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1" y="304800"/>
            <a:ext cx="8534399" cy="762000"/>
          </a:xfrm>
        </p:spPr>
        <p:txBody>
          <a:bodyPr>
            <a:normAutofit fontScale="90000"/>
          </a:bodyPr>
          <a:lstStyle/>
          <a:p>
            <a:pPr eaLnBrk="1" hangingPunct="1">
              <a:lnSpc>
                <a:spcPct val="130000"/>
              </a:lnSpc>
            </a:pPr>
            <a:r>
              <a:rPr lang="en-US" sz="3600" b="1" dirty="0">
                <a:solidFill>
                  <a:srgbClr val="000000"/>
                </a:solidFill>
                <a:latin typeface="Calibri"/>
                <a:cs typeface="Calibri"/>
              </a:rPr>
              <a:t> </a:t>
            </a:r>
            <a:r>
              <a:rPr lang="en-US" sz="3600" b="1" dirty="0" smtClean="0">
                <a:solidFill>
                  <a:srgbClr val="000000"/>
                </a:solidFill>
                <a:latin typeface="Calibri"/>
                <a:cs typeface="Calibri"/>
              </a:rPr>
              <a:t>                 </a:t>
            </a:r>
            <a:r>
              <a:rPr lang="en-US" sz="4000" b="1" dirty="0" smtClean="0">
                <a:solidFill>
                  <a:srgbClr val="000000"/>
                </a:solidFill>
                <a:latin typeface="Calibri"/>
                <a:cs typeface="Calibri"/>
              </a:rPr>
              <a:t>What Is </a:t>
            </a:r>
            <a:r>
              <a:rPr lang="en-US" sz="4000" b="1" dirty="0">
                <a:solidFill>
                  <a:srgbClr val="000000"/>
                </a:solidFill>
                <a:latin typeface="Calibri"/>
                <a:cs typeface="Calibri"/>
              </a:rPr>
              <a:t>a</a:t>
            </a:r>
            <a:r>
              <a:rPr lang="en-US" sz="4000" b="1" dirty="0" smtClean="0">
                <a:solidFill>
                  <a:srgbClr val="000000"/>
                </a:solidFill>
                <a:latin typeface="Calibri"/>
                <a:cs typeface="Calibri"/>
              </a:rPr>
              <a:t>n Indirect Tie?</a:t>
            </a:r>
            <a:endParaRPr lang="en-US" sz="4000" dirty="0">
              <a:solidFill>
                <a:srgbClr val="000000"/>
              </a:solidFill>
              <a:latin typeface="Calibri"/>
              <a:cs typeface="Calibri"/>
            </a:endParaRPr>
          </a:p>
        </p:txBody>
      </p:sp>
      <p:sp>
        <p:nvSpPr>
          <p:cNvPr id="20483" name="Rectangle 3"/>
          <p:cNvSpPr>
            <a:spLocks noGrp="1" noChangeArrowheads="1"/>
          </p:cNvSpPr>
          <p:nvPr>
            <p:ph type="body" sz="half" idx="1"/>
          </p:nvPr>
        </p:nvSpPr>
        <p:spPr>
          <a:xfrm>
            <a:off x="533400" y="1371600"/>
            <a:ext cx="8077200" cy="1752600"/>
          </a:xfrm>
        </p:spPr>
        <p:txBody>
          <a:bodyPr>
            <a:noAutofit/>
          </a:bodyPr>
          <a:lstStyle/>
          <a:p>
            <a:pPr marL="0" indent="0" eaLnBrk="1" hangingPunct="1">
              <a:buNone/>
            </a:pPr>
            <a:r>
              <a:rPr lang="en-US" sz="3200" dirty="0" smtClean="0">
                <a:solidFill>
                  <a:srgbClr val="000000"/>
                </a:solidFill>
                <a:latin typeface="Calibri"/>
                <a:cs typeface="Calibri"/>
              </a:rPr>
              <a:t>An </a:t>
            </a:r>
            <a:r>
              <a:rPr lang="en-US" sz="3200" b="1" dirty="0" smtClean="0">
                <a:solidFill>
                  <a:srgbClr val="000000"/>
                </a:solidFill>
                <a:latin typeface="Calibri"/>
                <a:cs typeface="Calibri"/>
              </a:rPr>
              <a:t>indirect tie </a:t>
            </a:r>
            <a:r>
              <a:rPr lang="en-US" sz="3200" dirty="0" smtClean="0">
                <a:solidFill>
                  <a:srgbClr val="000000"/>
                </a:solidFill>
                <a:latin typeface="Calibri"/>
                <a:cs typeface="Calibri"/>
              </a:rPr>
              <a:t>is defined as a relationship between two individuals who have no direct relation but are connected through other node(s) in the network.</a:t>
            </a:r>
            <a:endParaRPr lang="en-US" sz="3200" dirty="0">
              <a:solidFill>
                <a:srgbClr val="000000"/>
              </a:solidFill>
              <a:latin typeface="Calibri"/>
              <a:cs typeface="Calibri"/>
            </a:endParaRPr>
          </a:p>
        </p:txBody>
      </p:sp>
      <p:sp>
        <p:nvSpPr>
          <p:cNvPr id="20481"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EF34CC14-818F-1443-BB37-15AA06DD9B78}" type="slidenum">
              <a:rPr lang="en-US" sz="1200"/>
              <a:pPr/>
              <a:t>3</a:t>
            </a:fld>
            <a:endParaRPr lang="en-US" sz="1200"/>
          </a:p>
        </p:txBody>
      </p:sp>
      <p:sp>
        <p:nvSpPr>
          <p:cNvPr id="20484" name="TextBox 1"/>
          <p:cNvSpPr txBox="1">
            <a:spLocks noChangeArrowheads="1"/>
          </p:cNvSpPr>
          <p:nvPr/>
        </p:nvSpPr>
        <p:spPr bwMode="auto">
          <a:xfrm>
            <a:off x="457200" y="46482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endParaRPr lang="en-US" sz="1800"/>
          </a:p>
        </p:txBody>
      </p:sp>
      <p:sp>
        <p:nvSpPr>
          <p:cNvPr id="20485" name="TextBox 2"/>
          <p:cNvSpPr txBox="1">
            <a:spLocks noChangeArrowheads="1"/>
          </p:cNvSpPr>
          <p:nvPr/>
        </p:nvSpPr>
        <p:spPr bwMode="auto">
          <a:xfrm>
            <a:off x="3581400" y="36576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endParaRPr lang="en-US" sz="1800"/>
          </a:p>
        </p:txBody>
      </p:sp>
      <p:pic>
        <p:nvPicPr>
          <p:cNvPr id="3" name="Picture 2" descr="tie.pd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43200" y="3395034"/>
            <a:ext cx="3957809" cy="322660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1" y="304800"/>
            <a:ext cx="8534399" cy="762000"/>
          </a:xfrm>
        </p:spPr>
        <p:txBody>
          <a:bodyPr>
            <a:normAutofit fontScale="90000"/>
          </a:bodyPr>
          <a:lstStyle/>
          <a:p>
            <a:pPr eaLnBrk="1" hangingPunct="1">
              <a:lnSpc>
                <a:spcPct val="130000"/>
              </a:lnSpc>
            </a:pPr>
            <a:r>
              <a:rPr lang="en-US" sz="3600" b="1" dirty="0">
                <a:solidFill>
                  <a:srgbClr val="000000"/>
                </a:solidFill>
                <a:latin typeface="Calibri"/>
                <a:cs typeface="Calibri"/>
              </a:rPr>
              <a:t> </a:t>
            </a:r>
            <a:r>
              <a:rPr lang="en-US" sz="3600" b="1" dirty="0" smtClean="0">
                <a:solidFill>
                  <a:srgbClr val="000000"/>
                </a:solidFill>
                <a:latin typeface="Calibri"/>
                <a:cs typeface="Calibri"/>
              </a:rPr>
              <a:t>            </a:t>
            </a:r>
            <a:r>
              <a:rPr lang="en-US" sz="3600" b="1" smtClean="0">
                <a:solidFill>
                  <a:srgbClr val="000000"/>
                </a:solidFill>
                <a:latin typeface="Calibri"/>
                <a:cs typeface="Calibri"/>
              </a:rPr>
              <a:t>    </a:t>
            </a:r>
            <a:r>
              <a:rPr lang="en-US" sz="4000" b="1" smtClean="0">
                <a:solidFill>
                  <a:srgbClr val="000000"/>
                </a:solidFill>
                <a:latin typeface="Calibri"/>
                <a:cs typeface="Calibri"/>
              </a:rPr>
              <a:t>Why </a:t>
            </a:r>
            <a:r>
              <a:rPr lang="en-US" sz="4000" b="1" dirty="0" smtClean="0">
                <a:solidFill>
                  <a:srgbClr val="000000"/>
                </a:solidFill>
                <a:latin typeface="Calibri"/>
                <a:cs typeface="Calibri"/>
              </a:rPr>
              <a:t>Study Indirect Ties?</a:t>
            </a:r>
            <a:endParaRPr lang="en-US" sz="4000" dirty="0">
              <a:solidFill>
                <a:srgbClr val="000000"/>
              </a:solidFill>
              <a:latin typeface="Calibri"/>
              <a:cs typeface="Calibri"/>
            </a:endParaRPr>
          </a:p>
        </p:txBody>
      </p:sp>
      <p:sp>
        <p:nvSpPr>
          <p:cNvPr id="20481"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EF34CC14-818F-1443-BB37-15AA06DD9B78}" type="slidenum">
              <a:rPr lang="en-US" sz="1200"/>
              <a:pPr/>
              <a:t>4</a:t>
            </a:fld>
            <a:endParaRPr lang="en-US" sz="1200"/>
          </a:p>
        </p:txBody>
      </p:sp>
      <p:sp>
        <p:nvSpPr>
          <p:cNvPr id="20484" name="TextBox 1"/>
          <p:cNvSpPr txBox="1">
            <a:spLocks noChangeArrowheads="1"/>
          </p:cNvSpPr>
          <p:nvPr/>
        </p:nvSpPr>
        <p:spPr bwMode="auto">
          <a:xfrm>
            <a:off x="457200" y="46482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endParaRPr lang="en-US" sz="1800"/>
          </a:p>
        </p:txBody>
      </p:sp>
      <p:sp>
        <p:nvSpPr>
          <p:cNvPr id="20485" name="TextBox 2"/>
          <p:cNvSpPr txBox="1">
            <a:spLocks noChangeArrowheads="1"/>
          </p:cNvSpPr>
          <p:nvPr/>
        </p:nvSpPr>
        <p:spPr bwMode="auto">
          <a:xfrm>
            <a:off x="3581400" y="36576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endParaRPr lang="en-US" sz="1800"/>
          </a:p>
        </p:txBody>
      </p:sp>
      <p:sp>
        <p:nvSpPr>
          <p:cNvPr id="10" name="Rectangle 3"/>
          <p:cNvSpPr txBox="1">
            <a:spLocks noChangeArrowheads="1"/>
          </p:cNvSpPr>
          <p:nvPr/>
        </p:nvSpPr>
        <p:spPr bwMode="auto">
          <a:xfrm>
            <a:off x="609600" y="1676400"/>
            <a:ext cx="79248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marL="457200" indent="-457200" algn="just" eaLnBrk="1" hangingPunct="1">
              <a:spcBef>
                <a:spcPct val="20000"/>
              </a:spcBef>
              <a:buFont typeface="Wingdings" charset="2"/>
              <a:buChar char="Ø"/>
            </a:pPr>
            <a:r>
              <a:rPr lang="en-US" sz="3200" dirty="0" smtClean="0">
                <a:solidFill>
                  <a:srgbClr val="000000"/>
                </a:solidFill>
                <a:latin typeface="Calibri"/>
                <a:cs typeface="Calibri"/>
              </a:rPr>
              <a:t>Indirect ties are known to be a strong force shaping the network dynamics.</a:t>
            </a:r>
          </a:p>
          <a:p>
            <a:pPr marL="457200" indent="-457200" algn="just" eaLnBrk="1" hangingPunct="1">
              <a:spcBef>
                <a:spcPct val="20000"/>
              </a:spcBef>
              <a:buFont typeface="Wingdings" charset="2"/>
              <a:buChar char="Ø"/>
            </a:pPr>
            <a:r>
              <a:rPr lang="en-US" sz="3200" dirty="0" smtClean="0">
                <a:solidFill>
                  <a:srgbClr val="000000"/>
                </a:solidFill>
                <a:latin typeface="Calibri"/>
                <a:cs typeface="Calibri"/>
              </a:rPr>
              <a:t>We lack quantitative studies of the influence of indirect ties on network dynamics, especially for social distances longer than 2 hops.</a:t>
            </a:r>
            <a:endParaRPr lang="en-US" sz="3200" dirty="0">
              <a:solidFill>
                <a:srgbClr val="000000"/>
              </a:solidFill>
              <a:latin typeface="Calibri"/>
              <a:cs typeface="Calibri"/>
            </a:endParaRPr>
          </a:p>
        </p:txBody>
      </p:sp>
    </p:spTree>
    <p:extLst>
      <p:ext uri="{BB962C8B-B14F-4D97-AF65-F5344CB8AC3E}">
        <p14:creationId xmlns:p14="http://schemas.microsoft.com/office/powerpoint/2010/main" val="343421426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1" y="152400"/>
            <a:ext cx="8534399" cy="1066800"/>
          </a:xfrm>
        </p:spPr>
        <p:txBody>
          <a:bodyPr>
            <a:normAutofit/>
          </a:bodyPr>
          <a:lstStyle/>
          <a:p>
            <a:pPr algn="just" eaLnBrk="1" hangingPunct="1">
              <a:lnSpc>
                <a:spcPct val="130000"/>
              </a:lnSpc>
            </a:pPr>
            <a:r>
              <a:rPr lang="en-US" b="1" dirty="0" smtClean="0">
                <a:solidFill>
                  <a:srgbClr val="000000"/>
                </a:solidFill>
                <a:latin typeface="Calibri"/>
                <a:cs typeface="Calibri"/>
              </a:rPr>
              <a:t>                                    </a:t>
            </a:r>
            <a:r>
              <a:rPr lang="en-US" sz="3600" b="1" dirty="0" smtClean="0">
                <a:solidFill>
                  <a:srgbClr val="000000"/>
                </a:solidFill>
                <a:latin typeface="Calibri"/>
                <a:cs typeface="Calibri"/>
              </a:rPr>
              <a:t>Outline</a:t>
            </a:r>
            <a:endParaRPr lang="en-US" sz="3600" b="1" dirty="0">
              <a:solidFill>
                <a:srgbClr val="000000"/>
              </a:solidFill>
              <a:latin typeface="Calibri"/>
              <a:cs typeface="Calibri"/>
            </a:endParaRPr>
          </a:p>
        </p:txBody>
      </p:sp>
      <p:sp>
        <p:nvSpPr>
          <p:cNvPr id="20481"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EF34CC14-818F-1443-BB37-15AA06DD9B78}" type="slidenum">
              <a:rPr lang="en-US" sz="1200"/>
              <a:pPr/>
              <a:t>5</a:t>
            </a:fld>
            <a:endParaRPr lang="en-US" sz="1200"/>
          </a:p>
        </p:txBody>
      </p:sp>
      <p:sp>
        <p:nvSpPr>
          <p:cNvPr id="20484" name="TextBox 1"/>
          <p:cNvSpPr txBox="1">
            <a:spLocks noChangeArrowheads="1"/>
          </p:cNvSpPr>
          <p:nvPr/>
        </p:nvSpPr>
        <p:spPr bwMode="auto">
          <a:xfrm>
            <a:off x="457200" y="46482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endParaRPr lang="en-US" sz="1800"/>
          </a:p>
        </p:txBody>
      </p:sp>
      <p:sp>
        <p:nvSpPr>
          <p:cNvPr id="20485" name="TextBox 2"/>
          <p:cNvSpPr txBox="1">
            <a:spLocks noChangeArrowheads="1"/>
          </p:cNvSpPr>
          <p:nvPr/>
        </p:nvSpPr>
        <p:spPr bwMode="auto">
          <a:xfrm>
            <a:off x="3581400" y="36576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endParaRPr lang="en-US" sz="1800"/>
          </a:p>
        </p:txBody>
      </p:sp>
      <p:sp>
        <p:nvSpPr>
          <p:cNvPr id="10" name="Rectangle 3"/>
          <p:cNvSpPr txBox="1">
            <a:spLocks noChangeArrowheads="1"/>
          </p:cNvSpPr>
          <p:nvPr/>
        </p:nvSpPr>
        <p:spPr bwMode="auto">
          <a:xfrm>
            <a:off x="609600" y="1905000"/>
            <a:ext cx="83058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marL="457200" indent="-457200" algn="just" eaLnBrk="1" hangingPunct="1">
              <a:spcBef>
                <a:spcPct val="20000"/>
              </a:spcBef>
              <a:buFont typeface="Wingdings" charset="2"/>
              <a:buChar char="Ø"/>
            </a:pPr>
            <a:r>
              <a:rPr lang="en-US" sz="3200" dirty="0" smtClean="0">
                <a:solidFill>
                  <a:srgbClr val="000000"/>
                </a:solidFill>
                <a:latin typeface="Calibri"/>
                <a:cs typeface="Calibri"/>
              </a:rPr>
              <a:t>Datasets and indirect tie measurements</a:t>
            </a:r>
          </a:p>
          <a:p>
            <a:pPr marL="457200" indent="-457200" algn="just" eaLnBrk="1" hangingPunct="1">
              <a:spcBef>
                <a:spcPct val="20000"/>
              </a:spcBef>
              <a:buFont typeface="Wingdings" charset="2"/>
              <a:buChar char="Ø"/>
            </a:pPr>
            <a:r>
              <a:rPr lang="en-US" sz="3200" dirty="0" smtClean="0">
                <a:solidFill>
                  <a:srgbClr val="000000"/>
                </a:solidFill>
                <a:latin typeface="Calibri"/>
                <a:cs typeface="Calibri"/>
              </a:rPr>
              <a:t>Indirect ties and link prediction</a:t>
            </a:r>
          </a:p>
          <a:p>
            <a:pPr marL="457200" indent="-457200" algn="just" eaLnBrk="1" hangingPunct="1">
              <a:spcBef>
                <a:spcPct val="20000"/>
              </a:spcBef>
              <a:buFont typeface="Wingdings" charset="2"/>
              <a:buChar char="Ø"/>
            </a:pPr>
            <a:r>
              <a:rPr lang="en-US" sz="3200" dirty="0" smtClean="0">
                <a:solidFill>
                  <a:srgbClr val="000000"/>
                </a:solidFill>
                <a:latin typeface="Calibri"/>
                <a:cs typeface="Calibri"/>
              </a:rPr>
              <a:t>Timing of link formation</a:t>
            </a:r>
          </a:p>
          <a:p>
            <a:pPr marL="457200" indent="-457200" algn="just" eaLnBrk="1" hangingPunct="1">
              <a:spcBef>
                <a:spcPct val="20000"/>
              </a:spcBef>
              <a:buFont typeface="Wingdings" charset="2"/>
              <a:buChar char="Ø"/>
            </a:pPr>
            <a:r>
              <a:rPr lang="en-US" sz="3200" dirty="0" smtClean="0">
                <a:solidFill>
                  <a:srgbClr val="000000"/>
                </a:solidFill>
                <a:latin typeface="Calibri"/>
                <a:cs typeface="Calibri"/>
              </a:rPr>
              <a:t>Indirect ties and information diffusion paths</a:t>
            </a:r>
            <a:endParaRPr lang="en-US" sz="3200" dirty="0">
              <a:solidFill>
                <a:srgbClr val="000000"/>
              </a:solidFill>
              <a:latin typeface="Calibri"/>
              <a:cs typeface="Calibri"/>
            </a:endParaRPr>
          </a:p>
        </p:txBody>
      </p:sp>
    </p:spTree>
    <p:extLst>
      <p:ext uri="{BB962C8B-B14F-4D97-AF65-F5344CB8AC3E}">
        <p14:creationId xmlns:p14="http://schemas.microsoft.com/office/powerpoint/2010/main" val="19356619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1" y="152400"/>
            <a:ext cx="8534399" cy="762000"/>
          </a:xfrm>
        </p:spPr>
        <p:txBody>
          <a:bodyPr>
            <a:normAutofit fontScale="90000"/>
          </a:bodyPr>
          <a:lstStyle/>
          <a:p>
            <a:pPr eaLnBrk="1" hangingPunct="1">
              <a:lnSpc>
                <a:spcPct val="130000"/>
              </a:lnSpc>
            </a:pPr>
            <a:r>
              <a:rPr lang="en-US" sz="3600" b="1" dirty="0">
                <a:solidFill>
                  <a:srgbClr val="000000"/>
                </a:solidFill>
                <a:latin typeface="Calibri"/>
                <a:cs typeface="Calibri"/>
              </a:rPr>
              <a:t> </a:t>
            </a:r>
            <a:r>
              <a:rPr lang="en-US" sz="3600" b="1" dirty="0" smtClean="0">
                <a:solidFill>
                  <a:srgbClr val="000000"/>
                </a:solidFill>
                <a:latin typeface="Calibri"/>
                <a:cs typeface="Calibri"/>
              </a:rPr>
              <a:t>                              </a:t>
            </a:r>
            <a:r>
              <a:rPr lang="en-US" sz="4000" b="1" dirty="0" smtClean="0">
                <a:solidFill>
                  <a:srgbClr val="000000"/>
                </a:solidFill>
                <a:latin typeface="Calibri"/>
                <a:cs typeface="Calibri"/>
              </a:rPr>
              <a:t>Datasets</a:t>
            </a:r>
            <a:endParaRPr lang="en-US" sz="4000" dirty="0">
              <a:solidFill>
                <a:srgbClr val="000000"/>
              </a:solidFill>
              <a:latin typeface="Calibri"/>
              <a:cs typeface="Calibri"/>
            </a:endParaRPr>
          </a:p>
        </p:txBody>
      </p:sp>
      <p:sp>
        <p:nvSpPr>
          <p:cNvPr id="20481"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EF34CC14-818F-1443-BB37-15AA06DD9B78}" type="slidenum">
              <a:rPr lang="en-US" sz="1200"/>
              <a:pPr/>
              <a:t>6</a:t>
            </a:fld>
            <a:endParaRPr lang="en-US" sz="1200"/>
          </a:p>
        </p:txBody>
      </p:sp>
      <p:sp>
        <p:nvSpPr>
          <p:cNvPr id="20484" name="TextBox 1"/>
          <p:cNvSpPr txBox="1">
            <a:spLocks noChangeArrowheads="1"/>
          </p:cNvSpPr>
          <p:nvPr/>
        </p:nvSpPr>
        <p:spPr bwMode="auto">
          <a:xfrm>
            <a:off x="457200" y="46482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endParaRPr lang="en-US" sz="1800"/>
          </a:p>
        </p:txBody>
      </p:sp>
      <p:sp>
        <p:nvSpPr>
          <p:cNvPr id="20485" name="TextBox 2"/>
          <p:cNvSpPr txBox="1">
            <a:spLocks noChangeArrowheads="1"/>
          </p:cNvSpPr>
          <p:nvPr/>
        </p:nvSpPr>
        <p:spPr bwMode="auto">
          <a:xfrm>
            <a:off x="3581400" y="36576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endParaRPr lang="en-US" sz="1800"/>
          </a:p>
        </p:txBody>
      </p:sp>
      <p:graphicFrame>
        <p:nvGraphicFramePr>
          <p:cNvPr id="3" name="Table 2"/>
          <p:cNvGraphicFramePr>
            <a:graphicFrameLocks noGrp="1"/>
          </p:cNvGraphicFramePr>
          <p:nvPr>
            <p:extLst>
              <p:ext uri="{D42A27DB-BD31-4B8C-83A1-F6EECF244321}">
                <p14:modId xmlns:p14="http://schemas.microsoft.com/office/powerpoint/2010/main" val="1451351570"/>
              </p:ext>
            </p:extLst>
          </p:nvPr>
        </p:nvGraphicFramePr>
        <p:xfrm>
          <a:off x="381002" y="2743200"/>
          <a:ext cx="8534398" cy="2514600"/>
        </p:xfrm>
        <a:graphic>
          <a:graphicData uri="http://schemas.openxmlformats.org/drawingml/2006/table">
            <a:tbl>
              <a:tblPr firstRow="1" bandRow="1">
                <a:tableStyleId>{5C22544A-7EE6-4342-B048-85BDC9FD1C3A}</a:tableStyleId>
              </a:tblPr>
              <a:tblGrid>
                <a:gridCol w="1781668"/>
                <a:gridCol w="1187778"/>
                <a:gridCol w="1187778"/>
                <a:gridCol w="813846"/>
                <a:gridCol w="1734529"/>
                <a:gridCol w="554413"/>
                <a:gridCol w="1274386"/>
              </a:tblGrid>
              <a:tr h="502920">
                <a:tc>
                  <a:txBody>
                    <a:bodyPr/>
                    <a:lstStyle/>
                    <a:p>
                      <a:r>
                        <a:rPr lang="en-US" b="0" dirty="0" smtClean="0">
                          <a:solidFill>
                            <a:srgbClr val="000000"/>
                          </a:solidFill>
                        </a:rPr>
                        <a:t>Networks</a:t>
                      </a:r>
                      <a:endParaRPr lang="en-US" b="0" dirty="0">
                        <a:solidFill>
                          <a:srgbClr val="000000"/>
                        </a:solidFill>
                      </a:endParaRPr>
                    </a:p>
                  </a:txBody>
                  <a:tcPr/>
                </a:tc>
                <a:tc>
                  <a:txBody>
                    <a:bodyPr/>
                    <a:lstStyle/>
                    <a:p>
                      <a:r>
                        <a:rPr lang="en-US" b="0" dirty="0" smtClean="0">
                          <a:solidFill>
                            <a:srgbClr val="000000"/>
                          </a:solidFill>
                        </a:rPr>
                        <a:t>Nodes</a:t>
                      </a:r>
                      <a:endParaRPr lang="en-US" b="0" dirty="0">
                        <a:solidFill>
                          <a:srgbClr val="000000"/>
                        </a:solidFill>
                      </a:endParaRPr>
                    </a:p>
                  </a:txBody>
                  <a:tcPr/>
                </a:tc>
                <a:tc>
                  <a:txBody>
                    <a:bodyPr/>
                    <a:lstStyle/>
                    <a:p>
                      <a:r>
                        <a:rPr lang="en-US" sz="1800" b="0" kern="1200" dirty="0" smtClean="0">
                          <a:solidFill>
                            <a:schemeClr val="tx1"/>
                          </a:solidFill>
                          <a:latin typeface="+mn-lt"/>
                          <a:ea typeface="+mn-ea"/>
                          <a:cs typeface="+mn-cs"/>
                        </a:rPr>
                        <a:t>Edges</a:t>
                      </a:r>
                      <a:endParaRPr lang="en-US" sz="1800" b="0" kern="1200" dirty="0">
                        <a:solidFill>
                          <a:schemeClr val="tx1"/>
                        </a:solidFill>
                        <a:latin typeface="+mn-lt"/>
                        <a:ea typeface="+mn-ea"/>
                        <a:cs typeface="+mn-cs"/>
                      </a:endParaRPr>
                    </a:p>
                  </a:txBody>
                  <a:tcPr/>
                </a:tc>
                <a:tc>
                  <a:txBody>
                    <a:bodyPr/>
                    <a:lstStyle/>
                    <a:p>
                      <a:r>
                        <a:rPr lang="en-US" b="0" dirty="0" smtClean="0">
                          <a:solidFill>
                            <a:srgbClr val="000000"/>
                          </a:solidFill>
                        </a:rPr>
                        <a:t>APL</a:t>
                      </a:r>
                      <a:endParaRPr lang="en-US" b="0" dirty="0">
                        <a:solidFill>
                          <a:srgbClr val="000000"/>
                        </a:solidFill>
                      </a:endParaRPr>
                    </a:p>
                  </a:txBody>
                  <a:tcPr/>
                </a:tc>
                <a:tc>
                  <a:txBody>
                    <a:bodyPr/>
                    <a:lstStyle/>
                    <a:p>
                      <a:r>
                        <a:rPr lang="en-US" b="0" dirty="0" smtClean="0">
                          <a:solidFill>
                            <a:srgbClr val="000000"/>
                          </a:solidFill>
                        </a:rPr>
                        <a:t>Edge</a:t>
                      </a:r>
                      <a:r>
                        <a:rPr lang="en-US" b="0" baseline="0" dirty="0" smtClean="0">
                          <a:solidFill>
                            <a:srgbClr val="000000"/>
                          </a:solidFill>
                        </a:rPr>
                        <a:t> weights</a:t>
                      </a:r>
                      <a:endParaRPr lang="en-US" b="0" dirty="0">
                        <a:solidFill>
                          <a:srgbClr val="000000"/>
                        </a:solidFill>
                      </a:endParaRPr>
                    </a:p>
                  </a:txBody>
                  <a:tcPr/>
                </a:tc>
                <a:tc>
                  <a:txBody>
                    <a:bodyPr/>
                    <a:lstStyle/>
                    <a:p>
                      <a:r>
                        <a:rPr lang="en-US" b="0" dirty="0" smtClean="0">
                          <a:solidFill>
                            <a:srgbClr val="000000"/>
                          </a:solidFill>
                        </a:rPr>
                        <a:t>D</a:t>
                      </a:r>
                      <a:endParaRPr lang="en-US" b="0" dirty="0">
                        <a:solidFill>
                          <a:srgbClr val="000000"/>
                        </a:solidFill>
                      </a:endParaRPr>
                    </a:p>
                  </a:txBody>
                  <a:tcPr/>
                </a:tc>
                <a:tc>
                  <a:txBody>
                    <a:bodyPr/>
                    <a:lstStyle/>
                    <a:p>
                      <a:r>
                        <a:rPr lang="en-US" b="0" dirty="0" smtClean="0">
                          <a:solidFill>
                            <a:srgbClr val="000000"/>
                          </a:solidFill>
                        </a:rPr>
                        <a:t>OT</a:t>
                      </a:r>
                      <a:endParaRPr lang="en-US" b="0" dirty="0">
                        <a:solidFill>
                          <a:srgbClr val="000000"/>
                        </a:solidFill>
                      </a:endParaRPr>
                    </a:p>
                  </a:txBody>
                  <a:tcPr/>
                </a:tc>
              </a:tr>
              <a:tr h="502920">
                <a:tc>
                  <a:txBody>
                    <a:bodyPr/>
                    <a:lstStyle/>
                    <a:p>
                      <a:pPr algn="ctr"/>
                      <a:r>
                        <a:rPr lang="en-US" dirty="0" smtClean="0"/>
                        <a:t>TF2</a:t>
                      </a:r>
                      <a:endParaRPr lang="en-US" dirty="0"/>
                    </a:p>
                  </a:txBody>
                  <a:tcPr/>
                </a:tc>
                <a:tc>
                  <a:txBody>
                    <a:bodyPr/>
                    <a:lstStyle/>
                    <a:p>
                      <a:r>
                        <a:rPr lang="en-US" dirty="0" smtClean="0"/>
                        <a:t>2,406</a:t>
                      </a:r>
                      <a:endParaRPr lang="en-US" dirty="0"/>
                    </a:p>
                  </a:txBody>
                  <a:tcPr/>
                </a:tc>
                <a:tc>
                  <a:txBody>
                    <a:bodyPr/>
                    <a:lstStyle/>
                    <a:p>
                      <a:r>
                        <a:rPr lang="en-US" dirty="0" smtClean="0"/>
                        <a:t>9,720</a:t>
                      </a:r>
                      <a:endParaRPr lang="en-US" dirty="0"/>
                    </a:p>
                  </a:txBody>
                  <a:tcPr/>
                </a:tc>
                <a:tc>
                  <a:txBody>
                    <a:bodyPr/>
                    <a:lstStyle/>
                    <a:p>
                      <a:r>
                        <a:rPr lang="en-US" dirty="0" smtClean="0"/>
                        <a:t>4.2</a:t>
                      </a:r>
                      <a:endParaRPr lang="en-US" dirty="0"/>
                    </a:p>
                  </a:txBody>
                  <a:tcPr/>
                </a:tc>
                <a:tc>
                  <a:txBody>
                    <a:bodyPr/>
                    <a:lstStyle/>
                    <a:p>
                      <a:r>
                        <a:rPr lang="en-US" dirty="0" smtClean="0"/>
                        <a:t>[1-21,767]</a:t>
                      </a:r>
                      <a:endParaRPr lang="en-US" dirty="0"/>
                    </a:p>
                  </a:txBody>
                  <a:tcPr/>
                </a:tc>
                <a:tc>
                  <a:txBody>
                    <a:bodyPr/>
                    <a:lstStyle/>
                    <a:p>
                      <a:r>
                        <a:rPr lang="en-US" dirty="0" smtClean="0"/>
                        <a:t>12</a:t>
                      </a:r>
                      <a:endParaRPr lang="en-US" dirty="0"/>
                    </a:p>
                  </a:txBody>
                  <a:tcPr/>
                </a:tc>
                <a:tc>
                  <a:txBody>
                    <a:bodyPr/>
                    <a:lstStyle/>
                    <a:p>
                      <a:r>
                        <a:rPr lang="en-US" dirty="0" smtClean="0"/>
                        <a:t>300 days</a:t>
                      </a:r>
                      <a:endParaRPr lang="en-US" dirty="0"/>
                    </a:p>
                  </a:txBody>
                  <a:tcPr/>
                </a:tc>
              </a:tr>
              <a:tr h="502920">
                <a:tc>
                  <a:txBody>
                    <a:bodyPr/>
                    <a:lstStyle/>
                    <a:p>
                      <a:pPr algn="ctr"/>
                      <a:r>
                        <a:rPr lang="en-US" dirty="0" smtClean="0"/>
                        <a:t>IE</a:t>
                      </a:r>
                      <a:endParaRPr lang="en-US" dirty="0"/>
                    </a:p>
                  </a:txBody>
                  <a:tcPr/>
                </a:tc>
                <a:tc>
                  <a:txBody>
                    <a:bodyPr/>
                    <a:lstStyle/>
                    <a:p>
                      <a:r>
                        <a:rPr lang="en-US" dirty="0" smtClean="0"/>
                        <a:t>410</a:t>
                      </a:r>
                      <a:endParaRPr lang="en-US" dirty="0"/>
                    </a:p>
                  </a:txBody>
                  <a:tcPr/>
                </a:tc>
                <a:tc>
                  <a:txBody>
                    <a:bodyPr/>
                    <a:lstStyle/>
                    <a:p>
                      <a:r>
                        <a:rPr lang="en-US" dirty="0" smtClean="0"/>
                        <a:t>2,765</a:t>
                      </a:r>
                      <a:endParaRPr lang="en-US" dirty="0"/>
                    </a:p>
                  </a:txBody>
                  <a:tcPr/>
                </a:tc>
                <a:tc>
                  <a:txBody>
                    <a:bodyPr/>
                    <a:lstStyle/>
                    <a:p>
                      <a:r>
                        <a:rPr lang="en-US" dirty="0" smtClean="0"/>
                        <a:t>3.6</a:t>
                      </a:r>
                      <a:endParaRPr lang="en-US" dirty="0"/>
                    </a:p>
                  </a:txBody>
                  <a:tcPr/>
                </a:tc>
                <a:tc>
                  <a:txBody>
                    <a:bodyPr/>
                    <a:lstStyle/>
                    <a:p>
                      <a:r>
                        <a:rPr lang="en-US" dirty="0" smtClean="0"/>
                        <a:t>[1-191]</a:t>
                      </a:r>
                      <a:endParaRPr lang="en-US" dirty="0"/>
                    </a:p>
                  </a:txBody>
                  <a:tcPr/>
                </a:tc>
                <a:tc>
                  <a:txBody>
                    <a:bodyPr/>
                    <a:lstStyle/>
                    <a:p>
                      <a:r>
                        <a:rPr lang="en-US" dirty="0" smtClean="0"/>
                        <a:t>9</a:t>
                      </a:r>
                      <a:endParaRPr lang="en-US" dirty="0"/>
                    </a:p>
                  </a:txBody>
                  <a:tcPr/>
                </a:tc>
                <a:tc>
                  <a:txBody>
                    <a:bodyPr/>
                    <a:lstStyle/>
                    <a:p>
                      <a:r>
                        <a:rPr lang="en-US" dirty="0" smtClean="0"/>
                        <a:t>90 days</a:t>
                      </a:r>
                      <a:endParaRPr lang="en-US" dirty="0"/>
                    </a:p>
                  </a:txBody>
                  <a:tcPr/>
                </a:tc>
              </a:tr>
              <a:tr h="502920">
                <a:tc>
                  <a:txBody>
                    <a:bodyPr/>
                    <a:lstStyle/>
                    <a:p>
                      <a:pPr algn="ctr"/>
                      <a:r>
                        <a:rPr lang="en-US" dirty="0" smtClean="0"/>
                        <a:t>CA-I</a:t>
                      </a:r>
                      <a:endParaRPr lang="en-US" dirty="0"/>
                    </a:p>
                  </a:txBody>
                  <a:tcPr/>
                </a:tc>
                <a:tc>
                  <a:txBody>
                    <a:bodyPr/>
                    <a:lstStyle/>
                    <a:p>
                      <a:r>
                        <a:rPr lang="en-US" dirty="0" smtClean="0"/>
                        <a:t>348</a:t>
                      </a:r>
                      <a:endParaRPr lang="en-US" dirty="0"/>
                    </a:p>
                  </a:txBody>
                  <a:tcPr/>
                </a:tc>
                <a:tc>
                  <a:txBody>
                    <a:bodyPr/>
                    <a:lstStyle/>
                    <a:p>
                      <a:r>
                        <a:rPr lang="en-US" dirty="0" smtClean="0"/>
                        <a:t>595</a:t>
                      </a:r>
                      <a:endParaRPr lang="en-US" dirty="0"/>
                    </a:p>
                  </a:txBody>
                  <a:tcPr/>
                </a:tc>
                <a:tc>
                  <a:txBody>
                    <a:bodyPr/>
                    <a:lstStyle/>
                    <a:p>
                      <a:r>
                        <a:rPr lang="en-US" dirty="0" smtClean="0"/>
                        <a:t>6.1</a:t>
                      </a:r>
                      <a:endParaRPr lang="en-US" dirty="0"/>
                    </a:p>
                  </a:txBody>
                  <a:tcPr/>
                </a:tc>
                <a:tc>
                  <a:txBody>
                    <a:bodyPr/>
                    <a:lstStyle/>
                    <a:p>
                      <a:r>
                        <a:rPr lang="en-US" dirty="0" smtClean="0"/>
                        <a:t>[1-52]</a:t>
                      </a:r>
                      <a:endParaRPr lang="en-US" dirty="0"/>
                    </a:p>
                  </a:txBody>
                  <a:tcPr/>
                </a:tc>
                <a:tc>
                  <a:txBody>
                    <a:bodyPr/>
                    <a:lstStyle/>
                    <a:p>
                      <a:r>
                        <a:rPr lang="en-US" dirty="0" smtClean="0"/>
                        <a:t>14</a:t>
                      </a:r>
                      <a:endParaRPr lang="en-US" dirty="0"/>
                    </a:p>
                  </a:txBody>
                  <a:tcPr/>
                </a:tc>
                <a:tc>
                  <a:txBody>
                    <a:bodyPr/>
                    <a:lstStyle/>
                    <a:p>
                      <a:r>
                        <a:rPr lang="en-US" dirty="0" smtClean="0"/>
                        <a:t>N/A</a:t>
                      </a:r>
                      <a:endParaRPr lang="en-US" dirty="0"/>
                    </a:p>
                  </a:txBody>
                  <a:tcPr/>
                </a:tc>
              </a:tr>
              <a:tr h="502920">
                <a:tc>
                  <a:txBody>
                    <a:bodyPr/>
                    <a:lstStyle/>
                    <a:p>
                      <a:pPr algn="ctr"/>
                      <a:r>
                        <a:rPr lang="en-US" dirty="0" smtClean="0"/>
                        <a:t>CA-II</a:t>
                      </a:r>
                      <a:endParaRPr lang="en-US" dirty="0"/>
                    </a:p>
                  </a:txBody>
                  <a:tcPr/>
                </a:tc>
                <a:tc>
                  <a:txBody>
                    <a:bodyPr/>
                    <a:lstStyle/>
                    <a:p>
                      <a:r>
                        <a:rPr lang="en-US" altLang="zh-CN" dirty="0" smtClean="0"/>
                        <a:t>1,127</a:t>
                      </a:r>
                      <a:endParaRPr lang="en-US" dirty="0"/>
                    </a:p>
                  </a:txBody>
                  <a:tcPr/>
                </a:tc>
                <a:tc>
                  <a:txBody>
                    <a:bodyPr/>
                    <a:lstStyle/>
                    <a:p>
                      <a:r>
                        <a:rPr lang="en-US" dirty="0" smtClean="0"/>
                        <a:t>6,690</a:t>
                      </a:r>
                      <a:endParaRPr lang="en-US" dirty="0"/>
                    </a:p>
                  </a:txBody>
                  <a:tcPr/>
                </a:tc>
                <a:tc>
                  <a:txBody>
                    <a:bodyPr/>
                    <a:lstStyle/>
                    <a:p>
                      <a:r>
                        <a:rPr lang="en-US" dirty="0" smtClean="0"/>
                        <a:t>3.4</a:t>
                      </a:r>
                      <a:endParaRPr lang="en-US" dirty="0"/>
                    </a:p>
                  </a:txBody>
                  <a:tcPr/>
                </a:tc>
                <a:tc>
                  <a:txBody>
                    <a:bodyPr/>
                    <a:lstStyle/>
                    <a:p>
                      <a:r>
                        <a:rPr lang="en-US" dirty="0" smtClean="0"/>
                        <a:t>[1-127]</a:t>
                      </a:r>
                      <a:endParaRPr lang="en-US" dirty="0"/>
                    </a:p>
                  </a:txBody>
                  <a:tcPr/>
                </a:tc>
                <a:tc>
                  <a:txBody>
                    <a:bodyPr/>
                    <a:lstStyle/>
                    <a:p>
                      <a:r>
                        <a:rPr lang="en-US" dirty="0" smtClean="0"/>
                        <a:t>11</a:t>
                      </a:r>
                      <a:endParaRPr lang="en-US" dirty="0"/>
                    </a:p>
                  </a:txBody>
                  <a:tcPr/>
                </a:tc>
                <a:tc>
                  <a:txBody>
                    <a:bodyPr/>
                    <a:lstStyle/>
                    <a:p>
                      <a:r>
                        <a:rPr lang="en-US" dirty="0" smtClean="0"/>
                        <a:t>N/A</a:t>
                      </a:r>
                      <a:endParaRPr lang="en-US" dirty="0"/>
                    </a:p>
                  </a:txBody>
                  <a:tcPr/>
                </a:tc>
              </a:tr>
            </a:tbl>
          </a:graphicData>
        </a:graphic>
      </p:graphicFrame>
      <p:sp>
        <p:nvSpPr>
          <p:cNvPr id="2" name="TextBox 1"/>
          <p:cNvSpPr txBox="1"/>
          <p:nvPr/>
        </p:nvSpPr>
        <p:spPr>
          <a:xfrm>
            <a:off x="381000" y="1371600"/>
            <a:ext cx="8534400" cy="954107"/>
          </a:xfrm>
          <a:prstGeom prst="rect">
            <a:avLst/>
          </a:prstGeom>
          <a:noFill/>
        </p:spPr>
        <p:txBody>
          <a:bodyPr wrap="square" rtlCol="0">
            <a:spAutoFit/>
          </a:bodyPr>
          <a:lstStyle/>
          <a:p>
            <a:r>
              <a:rPr lang="en-US" sz="2800" dirty="0" smtClean="0">
                <a:latin typeface="Calibri"/>
                <a:cs typeface="Calibri"/>
              </a:rPr>
              <a:t>Datasets vary from online gaming networks to face-to-face interaction networks and co-authorship networks  </a:t>
            </a:r>
            <a:endParaRPr lang="en-US" sz="2800" dirty="0">
              <a:latin typeface="Calibri"/>
              <a:cs typeface="Calibri"/>
            </a:endParaRPr>
          </a:p>
        </p:txBody>
      </p:sp>
    </p:spTree>
    <p:extLst>
      <p:ext uri="{BB962C8B-B14F-4D97-AF65-F5344CB8AC3E}">
        <p14:creationId xmlns:p14="http://schemas.microsoft.com/office/powerpoint/2010/main" val="185087219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1" y="152400"/>
            <a:ext cx="8534399" cy="762000"/>
          </a:xfrm>
        </p:spPr>
        <p:txBody>
          <a:bodyPr>
            <a:normAutofit fontScale="90000"/>
          </a:bodyPr>
          <a:lstStyle/>
          <a:p>
            <a:pPr eaLnBrk="1" hangingPunct="1">
              <a:lnSpc>
                <a:spcPct val="130000"/>
              </a:lnSpc>
            </a:pPr>
            <a:r>
              <a:rPr lang="en-US" sz="3600" b="1" dirty="0">
                <a:solidFill>
                  <a:srgbClr val="000000"/>
                </a:solidFill>
                <a:latin typeface="Calibri"/>
                <a:cs typeface="Calibri"/>
              </a:rPr>
              <a:t> </a:t>
            </a:r>
            <a:r>
              <a:rPr lang="en-US" sz="3600" b="1" dirty="0" smtClean="0">
                <a:solidFill>
                  <a:srgbClr val="000000"/>
                </a:solidFill>
                <a:latin typeface="Calibri"/>
                <a:cs typeface="Calibri"/>
              </a:rPr>
              <a:t>          </a:t>
            </a:r>
            <a:r>
              <a:rPr lang="en-US" sz="4000" b="1" dirty="0" smtClean="0">
                <a:solidFill>
                  <a:srgbClr val="000000"/>
                </a:solidFill>
                <a:latin typeface="Calibri"/>
                <a:cs typeface="Calibri"/>
              </a:rPr>
              <a:t>      Indirect Tie Measurements</a:t>
            </a:r>
            <a:endParaRPr lang="en-US" sz="4000" dirty="0">
              <a:solidFill>
                <a:srgbClr val="000000"/>
              </a:solidFill>
              <a:latin typeface="Calibri"/>
              <a:cs typeface="Calibri"/>
            </a:endParaRPr>
          </a:p>
        </p:txBody>
      </p:sp>
      <p:sp>
        <p:nvSpPr>
          <p:cNvPr id="20481"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EF34CC14-818F-1443-BB37-15AA06DD9B78}" type="slidenum">
              <a:rPr lang="en-US" sz="1200"/>
              <a:pPr/>
              <a:t>7</a:t>
            </a:fld>
            <a:endParaRPr lang="en-US" sz="1200"/>
          </a:p>
        </p:txBody>
      </p:sp>
      <p:sp>
        <p:nvSpPr>
          <p:cNvPr id="20484" name="TextBox 1"/>
          <p:cNvSpPr txBox="1">
            <a:spLocks noChangeArrowheads="1"/>
          </p:cNvSpPr>
          <p:nvPr/>
        </p:nvSpPr>
        <p:spPr bwMode="auto">
          <a:xfrm>
            <a:off x="457200" y="46482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endParaRPr lang="en-US" sz="1800"/>
          </a:p>
        </p:txBody>
      </p:sp>
      <p:sp>
        <p:nvSpPr>
          <p:cNvPr id="20485" name="TextBox 2"/>
          <p:cNvSpPr txBox="1">
            <a:spLocks noChangeArrowheads="1"/>
          </p:cNvSpPr>
          <p:nvPr/>
        </p:nvSpPr>
        <p:spPr bwMode="auto">
          <a:xfrm>
            <a:off x="3581400" y="36576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endParaRPr lang="en-US" sz="1800"/>
          </a:p>
        </p:txBody>
      </p:sp>
      <p:graphicFrame>
        <p:nvGraphicFramePr>
          <p:cNvPr id="11" name="Table 10"/>
          <p:cNvGraphicFramePr>
            <a:graphicFrameLocks noGrp="1"/>
          </p:cNvGraphicFramePr>
          <p:nvPr>
            <p:extLst>
              <p:ext uri="{D42A27DB-BD31-4B8C-83A1-F6EECF244321}">
                <p14:modId xmlns:p14="http://schemas.microsoft.com/office/powerpoint/2010/main" val="1145648604"/>
              </p:ext>
            </p:extLst>
          </p:nvPr>
        </p:nvGraphicFramePr>
        <p:xfrm>
          <a:off x="457200" y="1143000"/>
          <a:ext cx="8382000" cy="4953000"/>
        </p:xfrm>
        <a:graphic>
          <a:graphicData uri="http://schemas.openxmlformats.org/drawingml/2006/table">
            <a:tbl>
              <a:tblPr bandRow="1">
                <a:tableStyleId>{5C22544A-7EE6-4342-B048-85BDC9FD1C3A}</a:tableStyleId>
              </a:tblPr>
              <a:tblGrid>
                <a:gridCol w="1524000"/>
                <a:gridCol w="4572000"/>
                <a:gridCol w="2286000"/>
              </a:tblGrid>
              <a:tr h="157736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dirty="0" smtClean="0">
                        <a:latin typeface="Calibri"/>
                        <a:cs typeface="Calibri"/>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err="1" smtClean="0">
                          <a:latin typeface="Calibri"/>
                          <a:cs typeface="Calibri"/>
                        </a:rPr>
                        <a:t>Jaccard</a:t>
                      </a:r>
                      <a:r>
                        <a:rPr lang="en-US" sz="2400" dirty="0" smtClean="0">
                          <a:latin typeface="Calibri"/>
                          <a:cs typeface="Calibri"/>
                        </a:rPr>
                        <a:t> Coefficient (J)</a:t>
                      </a:r>
                      <a:endParaRPr lang="en-US" sz="2400" dirty="0"/>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r>
              <a:tr h="165623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smtClean="0">
                        <a:latin typeface="Calibri"/>
                        <a:cs typeface="Calibri"/>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err="1" smtClean="0">
                          <a:latin typeface="Calibri"/>
                          <a:cs typeface="Calibri"/>
                        </a:rPr>
                        <a:t>Adamic</a:t>
                      </a:r>
                      <a:r>
                        <a:rPr lang="en-US" sz="2400" dirty="0" smtClean="0">
                          <a:latin typeface="Calibri"/>
                          <a:cs typeface="Calibri"/>
                        </a:rPr>
                        <a:t>-Adar (AA)</a:t>
                      </a:r>
                      <a:endParaRPr lang="en-US" sz="2400" dirty="0"/>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r>
              <a:tr h="1719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smtClean="0">
                        <a:latin typeface="Calibri"/>
                        <a:cs typeface="Calibri"/>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Calibri"/>
                          <a:cs typeface="Calibri"/>
                        </a:rPr>
                        <a:t>Social Strength (SS)</a:t>
                      </a:r>
                      <a:endParaRPr lang="en-US" sz="2400" dirty="0"/>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r>
            </a:tbl>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1440685488"/>
              </p:ext>
            </p:extLst>
          </p:nvPr>
        </p:nvGraphicFramePr>
        <p:xfrm>
          <a:off x="3048000" y="1600200"/>
          <a:ext cx="2373086" cy="762000"/>
        </p:xfrm>
        <a:graphic>
          <a:graphicData uri="http://schemas.openxmlformats.org/presentationml/2006/ole">
            <mc:AlternateContent xmlns:mc="http://schemas.openxmlformats.org/markup-compatibility/2006">
              <mc:Choice xmlns:v="urn:schemas-microsoft-com:vml" Requires="v">
                <p:oleObj spid="_x0000_s127697" name="Equation" r:id="rId4" imgW="1384300" imgH="444500" progId="Equation.DSMT4">
                  <p:embed/>
                </p:oleObj>
              </mc:Choice>
              <mc:Fallback>
                <p:oleObj name="Equation" r:id="rId4" imgW="1384300" imgH="444500" progId="Equation.DSMT4">
                  <p:embed/>
                  <p:pic>
                    <p:nvPicPr>
                      <p:cNvPr id="0" name=""/>
                      <p:cNvPicPr/>
                      <p:nvPr/>
                    </p:nvPicPr>
                    <p:blipFill>
                      <a:blip r:embed="rId5"/>
                      <a:stretch>
                        <a:fillRect/>
                      </a:stretch>
                    </p:blipFill>
                    <p:spPr>
                      <a:xfrm>
                        <a:off x="3048000" y="1600200"/>
                        <a:ext cx="2373086" cy="762000"/>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2436984977"/>
              </p:ext>
            </p:extLst>
          </p:nvPr>
        </p:nvGraphicFramePr>
        <p:xfrm>
          <a:off x="2819400" y="2667000"/>
          <a:ext cx="2884395" cy="685800"/>
        </p:xfrm>
        <a:graphic>
          <a:graphicData uri="http://schemas.openxmlformats.org/presentationml/2006/ole">
            <mc:AlternateContent xmlns:mc="http://schemas.openxmlformats.org/markup-compatibility/2006">
              <mc:Choice xmlns:v="urn:schemas-microsoft-com:vml" Requires="v">
                <p:oleObj spid="_x0000_s127698" name="Equation" r:id="rId6" imgW="1816100" imgH="431800" progId="Equation.DSMT4">
                  <p:embed/>
                </p:oleObj>
              </mc:Choice>
              <mc:Fallback>
                <p:oleObj name="Equation" r:id="rId6" imgW="1816100" imgH="431800" progId="Equation.DSMT4">
                  <p:embed/>
                  <p:pic>
                    <p:nvPicPr>
                      <p:cNvPr id="0" name=""/>
                      <p:cNvPicPr/>
                      <p:nvPr/>
                    </p:nvPicPr>
                    <p:blipFill>
                      <a:blip r:embed="rId7"/>
                      <a:stretch>
                        <a:fillRect/>
                      </a:stretch>
                    </p:blipFill>
                    <p:spPr>
                      <a:xfrm>
                        <a:off x="2819400" y="2667000"/>
                        <a:ext cx="2884395" cy="685800"/>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2183626984"/>
              </p:ext>
            </p:extLst>
          </p:nvPr>
        </p:nvGraphicFramePr>
        <p:xfrm>
          <a:off x="2819400" y="3505200"/>
          <a:ext cx="3138055" cy="639233"/>
        </p:xfrm>
        <a:graphic>
          <a:graphicData uri="http://schemas.openxmlformats.org/presentationml/2006/ole">
            <mc:AlternateContent xmlns:mc="http://schemas.openxmlformats.org/markup-compatibility/2006">
              <mc:Choice xmlns:v="urn:schemas-microsoft-com:vml" Requires="v">
                <p:oleObj spid="_x0000_s127699" name="Equation" r:id="rId8" imgW="2057400" imgH="419100" progId="Equation.DSMT4">
                  <p:embed/>
                </p:oleObj>
              </mc:Choice>
              <mc:Fallback>
                <p:oleObj name="Equation" r:id="rId8" imgW="2057400" imgH="419100" progId="Equation.DSMT4">
                  <p:embed/>
                  <p:pic>
                    <p:nvPicPr>
                      <p:cNvPr id="0" name=""/>
                      <p:cNvPicPr/>
                      <p:nvPr/>
                    </p:nvPicPr>
                    <p:blipFill>
                      <a:blip r:embed="rId9"/>
                      <a:stretch>
                        <a:fillRect/>
                      </a:stretch>
                    </p:blipFill>
                    <p:spPr>
                      <a:xfrm>
                        <a:off x="2819400" y="3505200"/>
                        <a:ext cx="3138055" cy="639233"/>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3252482621"/>
              </p:ext>
            </p:extLst>
          </p:nvPr>
        </p:nvGraphicFramePr>
        <p:xfrm>
          <a:off x="2091264" y="4419600"/>
          <a:ext cx="4385736" cy="609600"/>
        </p:xfrm>
        <a:graphic>
          <a:graphicData uri="http://schemas.openxmlformats.org/presentationml/2006/ole">
            <mc:AlternateContent xmlns:mc="http://schemas.openxmlformats.org/markup-compatibility/2006">
              <mc:Choice xmlns:v="urn:schemas-microsoft-com:vml" Requires="v">
                <p:oleObj spid="_x0000_s127700" name="Equation" r:id="rId10" imgW="3289300" imgH="457200" progId="Equation.DSMT4">
                  <p:embed/>
                </p:oleObj>
              </mc:Choice>
              <mc:Fallback>
                <p:oleObj name="Equation" r:id="rId10" imgW="3289300" imgH="457200" progId="Equation.DSMT4">
                  <p:embed/>
                  <p:pic>
                    <p:nvPicPr>
                      <p:cNvPr id="0" name=""/>
                      <p:cNvPicPr/>
                      <p:nvPr/>
                    </p:nvPicPr>
                    <p:blipFill>
                      <a:blip r:embed="rId11"/>
                      <a:stretch>
                        <a:fillRect/>
                      </a:stretch>
                    </p:blipFill>
                    <p:spPr>
                      <a:xfrm>
                        <a:off x="2091264" y="4419600"/>
                        <a:ext cx="4385736" cy="609600"/>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3444501615"/>
              </p:ext>
            </p:extLst>
          </p:nvPr>
        </p:nvGraphicFramePr>
        <p:xfrm>
          <a:off x="2870200" y="5029200"/>
          <a:ext cx="2616200" cy="998287"/>
        </p:xfrm>
        <a:graphic>
          <a:graphicData uri="http://schemas.openxmlformats.org/presentationml/2006/ole">
            <mc:AlternateContent xmlns:mc="http://schemas.openxmlformats.org/markup-compatibility/2006">
              <mc:Choice xmlns:v="urn:schemas-microsoft-com:vml" Requires="v">
                <p:oleObj spid="_x0000_s127701" name="Equation" r:id="rId12" imgW="1930400" imgH="736600" progId="Equation.DSMT4">
                  <p:embed/>
                </p:oleObj>
              </mc:Choice>
              <mc:Fallback>
                <p:oleObj name="Equation" r:id="rId12" imgW="1930400" imgH="736600" progId="Equation.DSMT4">
                  <p:embed/>
                  <p:pic>
                    <p:nvPicPr>
                      <p:cNvPr id="0" name=""/>
                      <p:cNvPicPr/>
                      <p:nvPr/>
                    </p:nvPicPr>
                    <p:blipFill>
                      <a:blip r:embed="rId13"/>
                      <a:stretch>
                        <a:fillRect/>
                      </a:stretch>
                    </p:blipFill>
                    <p:spPr>
                      <a:xfrm>
                        <a:off x="2870200" y="5029200"/>
                        <a:ext cx="2616200" cy="998287"/>
                      </a:xfrm>
                      <a:prstGeom prst="rect">
                        <a:avLst/>
                      </a:prstGeom>
                    </p:spPr>
                  </p:pic>
                </p:oleObj>
              </mc:Fallback>
            </mc:AlternateContent>
          </a:graphicData>
        </a:graphic>
      </p:graphicFrame>
      <p:pic>
        <p:nvPicPr>
          <p:cNvPr id="15" name="Picture 14" descr="jaccard.pdf"/>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704307" y="1219200"/>
            <a:ext cx="2012197" cy="1447800"/>
          </a:xfrm>
          <a:prstGeom prst="rect">
            <a:avLst/>
          </a:prstGeom>
        </p:spPr>
      </p:pic>
      <p:pic>
        <p:nvPicPr>
          <p:cNvPr id="16" name="Picture 15" descr="adamic.pd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789859" y="2743200"/>
            <a:ext cx="1896941" cy="1554438"/>
          </a:xfrm>
          <a:prstGeom prst="rect">
            <a:avLst/>
          </a:prstGeom>
        </p:spPr>
      </p:pic>
      <p:pic>
        <p:nvPicPr>
          <p:cNvPr id="27" name="Picture 26" descr="ss.pdf"/>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528776" y="4648200"/>
            <a:ext cx="2362200" cy="1357009"/>
          </a:xfrm>
          <a:prstGeom prst="rect">
            <a:avLst/>
          </a:prstGeom>
        </p:spPr>
      </p:pic>
    </p:spTree>
    <p:extLst>
      <p:ext uri="{BB962C8B-B14F-4D97-AF65-F5344CB8AC3E}">
        <p14:creationId xmlns:p14="http://schemas.microsoft.com/office/powerpoint/2010/main" val="50533003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1" y="304800"/>
            <a:ext cx="8534399" cy="762000"/>
          </a:xfrm>
        </p:spPr>
        <p:txBody>
          <a:bodyPr>
            <a:normAutofit/>
          </a:bodyPr>
          <a:lstStyle/>
          <a:p>
            <a:pPr algn="just" eaLnBrk="1" hangingPunct="1">
              <a:lnSpc>
                <a:spcPct val="130000"/>
              </a:lnSpc>
            </a:pPr>
            <a:r>
              <a:rPr lang="en-US" b="1" dirty="0" smtClean="0">
                <a:solidFill>
                  <a:srgbClr val="000000"/>
                </a:solidFill>
                <a:latin typeface="Calibri"/>
                <a:cs typeface="Calibri"/>
              </a:rPr>
              <a:t>                                     Outline</a:t>
            </a:r>
            <a:endParaRPr lang="en-US" b="1" dirty="0">
              <a:solidFill>
                <a:srgbClr val="000000"/>
              </a:solidFill>
              <a:latin typeface="Calibri"/>
              <a:cs typeface="Calibri"/>
            </a:endParaRPr>
          </a:p>
        </p:txBody>
      </p:sp>
      <p:sp>
        <p:nvSpPr>
          <p:cNvPr id="20481"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EF34CC14-818F-1443-BB37-15AA06DD9B78}" type="slidenum">
              <a:rPr lang="en-US" sz="1200"/>
              <a:pPr/>
              <a:t>8</a:t>
            </a:fld>
            <a:endParaRPr lang="en-US" sz="1200"/>
          </a:p>
        </p:txBody>
      </p:sp>
      <p:sp>
        <p:nvSpPr>
          <p:cNvPr id="20484" name="TextBox 1"/>
          <p:cNvSpPr txBox="1">
            <a:spLocks noChangeArrowheads="1"/>
          </p:cNvSpPr>
          <p:nvPr/>
        </p:nvSpPr>
        <p:spPr bwMode="auto">
          <a:xfrm>
            <a:off x="457200" y="46482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endParaRPr lang="en-US" sz="1800"/>
          </a:p>
        </p:txBody>
      </p:sp>
      <p:sp>
        <p:nvSpPr>
          <p:cNvPr id="20485" name="TextBox 2"/>
          <p:cNvSpPr txBox="1">
            <a:spLocks noChangeArrowheads="1"/>
          </p:cNvSpPr>
          <p:nvPr/>
        </p:nvSpPr>
        <p:spPr bwMode="auto">
          <a:xfrm>
            <a:off x="3581400" y="36576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endParaRPr lang="en-US" sz="1800"/>
          </a:p>
        </p:txBody>
      </p:sp>
      <p:sp>
        <p:nvSpPr>
          <p:cNvPr id="10" name="Rectangle 3"/>
          <p:cNvSpPr txBox="1">
            <a:spLocks noChangeArrowheads="1"/>
          </p:cNvSpPr>
          <p:nvPr/>
        </p:nvSpPr>
        <p:spPr bwMode="auto">
          <a:xfrm>
            <a:off x="609600" y="1524000"/>
            <a:ext cx="8305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marL="457200" indent="-457200" algn="just" eaLnBrk="1" hangingPunct="1">
              <a:spcBef>
                <a:spcPct val="20000"/>
              </a:spcBef>
              <a:buFont typeface="Wingdings" charset="2"/>
              <a:buChar char="Ø"/>
            </a:pPr>
            <a:r>
              <a:rPr lang="en-US" sz="3200" dirty="0" smtClean="0">
                <a:solidFill>
                  <a:schemeClr val="accent5"/>
                </a:solidFill>
                <a:latin typeface="Calibri"/>
                <a:cs typeface="Calibri"/>
              </a:rPr>
              <a:t>Datasets and indirect tie measurements</a:t>
            </a:r>
          </a:p>
          <a:p>
            <a:pPr marL="457200" indent="-457200" algn="just" eaLnBrk="1" hangingPunct="1">
              <a:spcBef>
                <a:spcPct val="20000"/>
              </a:spcBef>
              <a:buFont typeface="Wingdings" charset="2"/>
              <a:buChar char="Ø"/>
            </a:pPr>
            <a:r>
              <a:rPr lang="en-US" sz="3200" dirty="0" smtClean="0">
                <a:solidFill>
                  <a:srgbClr val="000000"/>
                </a:solidFill>
                <a:latin typeface="Calibri"/>
                <a:cs typeface="Calibri"/>
              </a:rPr>
              <a:t>Indirect ties and link prediction</a:t>
            </a:r>
          </a:p>
          <a:p>
            <a:pPr marL="457200" indent="-457200" algn="just" eaLnBrk="1" hangingPunct="1">
              <a:spcBef>
                <a:spcPct val="20000"/>
              </a:spcBef>
              <a:buFont typeface="Wingdings" charset="2"/>
              <a:buChar char="Ø"/>
            </a:pPr>
            <a:r>
              <a:rPr lang="en-US" sz="3200" dirty="0" smtClean="0">
                <a:solidFill>
                  <a:srgbClr val="CED5DD"/>
                </a:solidFill>
                <a:latin typeface="Calibri"/>
                <a:cs typeface="Calibri"/>
              </a:rPr>
              <a:t>Timing of link formation</a:t>
            </a:r>
          </a:p>
          <a:p>
            <a:pPr marL="457200" indent="-457200" algn="just" eaLnBrk="1" hangingPunct="1">
              <a:spcBef>
                <a:spcPct val="20000"/>
              </a:spcBef>
              <a:buFont typeface="Wingdings" charset="2"/>
              <a:buChar char="Ø"/>
            </a:pPr>
            <a:r>
              <a:rPr lang="en-US" sz="3200" dirty="0" smtClean="0">
                <a:solidFill>
                  <a:srgbClr val="CED5DD"/>
                </a:solidFill>
                <a:latin typeface="Calibri"/>
                <a:cs typeface="Calibri"/>
              </a:rPr>
              <a:t>Indirect ties and information diffusion paths</a:t>
            </a:r>
            <a:endParaRPr lang="en-US" sz="3200" dirty="0">
              <a:solidFill>
                <a:srgbClr val="CED5DD"/>
              </a:solidFill>
              <a:latin typeface="Calibri"/>
              <a:cs typeface="Calibri"/>
            </a:endParaRPr>
          </a:p>
        </p:txBody>
      </p:sp>
    </p:spTree>
    <p:extLst>
      <p:ext uri="{BB962C8B-B14F-4D97-AF65-F5344CB8AC3E}">
        <p14:creationId xmlns:p14="http://schemas.microsoft.com/office/powerpoint/2010/main" val="109277153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74675" y="304800"/>
            <a:ext cx="8416925" cy="838200"/>
          </a:xfrm>
        </p:spPr>
        <p:txBody>
          <a:bodyPr/>
          <a:lstStyle/>
          <a:p>
            <a:pPr eaLnBrk="1" hangingPunct="1"/>
            <a:r>
              <a:rPr lang="en-US" sz="3600" b="1" dirty="0" smtClean="0">
                <a:solidFill>
                  <a:srgbClr val="000000"/>
                </a:solidFill>
                <a:latin typeface="Calibri"/>
                <a:cs typeface="Calibri"/>
              </a:rPr>
              <a:t>      Using Indirect Ties for Link Prediction</a:t>
            </a:r>
            <a:endParaRPr lang="en-US" sz="3600" dirty="0">
              <a:solidFill>
                <a:srgbClr val="000000"/>
              </a:solidFill>
              <a:latin typeface="Calibri"/>
              <a:cs typeface="Calibri"/>
            </a:endParaRPr>
          </a:p>
        </p:txBody>
      </p:sp>
      <p:sp>
        <p:nvSpPr>
          <p:cNvPr id="62467" name="Rectangle 3"/>
          <p:cNvSpPr>
            <a:spLocks noGrp="1" noChangeArrowheads="1"/>
          </p:cNvSpPr>
          <p:nvPr>
            <p:ph type="body" sz="half" idx="1"/>
          </p:nvPr>
        </p:nvSpPr>
        <p:spPr>
          <a:xfrm>
            <a:off x="152400" y="1447800"/>
            <a:ext cx="9110662" cy="990600"/>
          </a:xfrm>
        </p:spPr>
        <p:txBody>
          <a:bodyPr>
            <a:normAutofit/>
          </a:bodyPr>
          <a:lstStyle/>
          <a:p>
            <a:pPr marL="0" indent="0" eaLnBrk="1" hangingPunct="1">
              <a:buFont typeface="Wingdings" charset="0"/>
              <a:buNone/>
              <a:defRPr/>
            </a:pPr>
            <a:r>
              <a:rPr lang="en-US" sz="2000" b="1" dirty="0" smtClean="0">
                <a:latin typeface="Times New Roman"/>
                <a:cs typeface="Times New Roman"/>
              </a:rPr>
              <a:t> </a:t>
            </a:r>
            <a:endParaRPr lang="en-US" sz="2000" b="1" dirty="0">
              <a:latin typeface="Times New Roman"/>
              <a:cs typeface="Times New Roman"/>
            </a:endParaRPr>
          </a:p>
        </p:txBody>
      </p:sp>
      <p:sp>
        <p:nvSpPr>
          <p:cNvPr id="26625" name="Slide Number Placeholder 5"/>
          <p:cNvSpPr>
            <a:spLocks noGrp="1"/>
          </p:cNvSpPr>
          <p:nvPr>
            <p:ph type="sldNum" sz="quarter" idx="10"/>
          </p:nvPr>
        </p:nvSpPr>
        <p:spPr>
          <a:xfrm>
            <a:off x="8382000" y="6248400"/>
            <a:ext cx="457200" cy="473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fld id="{87E30A8B-4490-2E4B-827E-30DAC9503137}" type="slidenum">
              <a:rPr lang="en-US" sz="1200"/>
              <a:pPr/>
              <a:t>9</a:t>
            </a:fld>
            <a:endParaRPr lang="en-US" sz="1200"/>
          </a:p>
        </p:txBody>
      </p:sp>
      <p:sp>
        <p:nvSpPr>
          <p:cNvPr id="26628" name="Rectangle 3"/>
          <p:cNvSpPr txBox="1">
            <a:spLocks noChangeArrowheads="1"/>
          </p:cNvSpPr>
          <p:nvPr/>
        </p:nvSpPr>
        <p:spPr bwMode="auto">
          <a:xfrm>
            <a:off x="152400" y="2895600"/>
            <a:ext cx="81200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marL="469900" indent="-469900">
              <a:defRPr sz="2400">
                <a:solidFill>
                  <a:schemeClr val="tx1"/>
                </a:solidFill>
                <a:latin typeface="Verdana" charset="0"/>
                <a:ea typeface="ＭＳ Ｐゴシック" charset="0"/>
                <a:cs typeface="ＭＳ Ｐゴシック" charset="0"/>
              </a:defRPr>
            </a:lvl1pPr>
            <a:lvl2pPr marL="742950" indent="-285750">
              <a:defRPr sz="2400">
                <a:solidFill>
                  <a:schemeClr val="tx1"/>
                </a:solidFill>
                <a:latin typeface="Verdana" charset="0"/>
                <a:ea typeface="ＭＳ Ｐゴシック" charset="0"/>
              </a:defRPr>
            </a:lvl2pPr>
            <a:lvl3pPr marL="1143000" indent="-228600">
              <a:defRPr sz="2400">
                <a:solidFill>
                  <a:schemeClr val="tx1"/>
                </a:solidFill>
                <a:latin typeface="Verdana" charset="0"/>
                <a:ea typeface="ＭＳ Ｐゴシック" charset="0"/>
              </a:defRPr>
            </a:lvl3pPr>
            <a:lvl4pPr marL="1600200" indent="-228600">
              <a:defRPr sz="2400">
                <a:solidFill>
                  <a:schemeClr val="tx1"/>
                </a:solidFill>
                <a:latin typeface="Verdana" charset="0"/>
                <a:ea typeface="ＭＳ Ｐゴシック" charset="0"/>
              </a:defRPr>
            </a:lvl4pPr>
            <a:lvl5pPr marL="2057400" indent="-22860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marL="0" indent="0" eaLnBrk="1" hangingPunct="1">
              <a:spcBef>
                <a:spcPct val="20000"/>
              </a:spcBef>
              <a:buClr>
                <a:schemeClr val="accent2"/>
              </a:buClr>
            </a:pPr>
            <a:endParaRPr lang="en-US" sz="2800" b="1" dirty="0">
              <a:solidFill>
                <a:srgbClr val="0000FF"/>
              </a:solidFill>
              <a:latin typeface="Times New Roman" charset="0"/>
              <a:cs typeface="Times New Roman"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660086561"/>
              </p:ext>
            </p:extLst>
          </p:nvPr>
        </p:nvGraphicFramePr>
        <p:xfrm>
          <a:off x="4419600" y="2717800"/>
          <a:ext cx="114300" cy="165100"/>
        </p:xfrm>
        <a:graphic>
          <a:graphicData uri="http://schemas.openxmlformats.org/presentationml/2006/ole">
            <mc:AlternateContent xmlns:mc="http://schemas.openxmlformats.org/markup-compatibility/2006">
              <mc:Choice xmlns:v="urn:schemas-microsoft-com:vml" Requires="v">
                <p:oleObj spid="_x0000_s124146" name="Equation" r:id="rId4" imgW="114300" imgH="165100" progId="Equation.DSMT4">
                  <p:embed/>
                </p:oleObj>
              </mc:Choice>
              <mc:Fallback>
                <p:oleObj name="Equation" r:id="rId4" imgW="114300" imgH="165100" progId="Equation.DSMT4">
                  <p:embed/>
                  <p:pic>
                    <p:nvPicPr>
                      <p:cNvPr id="0" name=""/>
                      <p:cNvPicPr/>
                      <p:nvPr/>
                    </p:nvPicPr>
                    <p:blipFill>
                      <a:blip r:embed="rId5"/>
                      <a:stretch>
                        <a:fillRect/>
                      </a:stretch>
                    </p:blipFill>
                    <p:spPr>
                      <a:xfrm>
                        <a:off x="4419600" y="2717800"/>
                        <a:ext cx="114300" cy="165100"/>
                      </a:xfrm>
                      <a:prstGeom prst="rect">
                        <a:avLst/>
                      </a:prstGeom>
                    </p:spPr>
                  </p:pic>
                </p:oleObj>
              </mc:Fallback>
            </mc:AlternateContent>
          </a:graphicData>
        </a:graphic>
      </p:graphicFrame>
      <p:sp>
        <p:nvSpPr>
          <p:cNvPr id="13" name="Rounded Rectangle 12"/>
          <p:cNvSpPr/>
          <p:nvPr/>
        </p:nvSpPr>
        <p:spPr>
          <a:xfrm>
            <a:off x="457200" y="1600200"/>
            <a:ext cx="8382000" cy="1295400"/>
          </a:xfrm>
          <a:prstGeom prst="roundRect">
            <a:avLst>
              <a:gd name="adj" fmla="val 4667"/>
            </a:avLst>
          </a:prstGeom>
          <a:solidFill>
            <a:srgbClr val="1658FF"/>
          </a:solidFill>
        </p:spPr>
        <p:style>
          <a:lnRef idx="1">
            <a:schemeClr val="accent1"/>
          </a:lnRef>
          <a:fillRef idx="3">
            <a:schemeClr val="accent1"/>
          </a:fillRef>
          <a:effectRef idx="2">
            <a:schemeClr val="accent1"/>
          </a:effectRef>
          <a:fontRef idx="minor">
            <a:schemeClr val="lt1"/>
          </a:fontRef>
        </p:style>
        <p:txBody>
          <a:bodyPr anchor="ctr"/>
          <a:lstStyle/>
          <a:p>
            <a:pPr>
              <a:defRPr/>
            </a:pPr>
            <a:r>
              <a:rPr lang="en-US" sz="2800" dirty="0" smtClean="0">
                <a:latin typeface="Calibri"/>
                <a:cs typeface="Calibri"/>
              </a:rPr>
              <a:t>Can we use a 2-hop (or 3-hop) indirect tie between nodes that are not directly connected to predict whether a link will form between them?</a:t>
            </a:r>
            <a:endParaRPr lang="en-US" sz="2800" dirty="0">
              <a:latin typeface="Calibri"/>
              <a:cs typeface="Calibri"/>
            </a:endParaRPr>
          </a:p>
        </p:txBody>
      </p:sp>
      <p:pic>
        <p:nvPicPr>
          <p:cNvPr id="4" name="Picture 3" descr="link_prediction.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6400" y="2984500"/>
            <a:ext cx="5715000" cy="3340100"/>
          </a:xfrm>
          <a:prstGeom prst="rect">
            <a:avLst/>
          </a:prstGeom>
        </p:spPr>
      </p:pic>
    </p:spTree>
    <p:extLst>
      <p:ext uri="{BB962C8B-B14F-4D97-AF65-F5344CB8AC3E}">
        <p14:creationId xmlns:p14="http://schemas.microsoft.com/office/powerpoint/2010/main" val="409213199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2p">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37944</TotalTime>
  <Words>3648</Words>
  <Application>Microsoft Macintosh PowerPoint</Application>
  <PresentationFormat>On-screen Show (4:3)</PresentationFormat>
  <Paragraphs>486</Paragraphs>
  <Slides>24</Slides>
  <Notes>24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p2p</vt:lpstr>
      <vt:lpstr>Equation</vt:lpstr>
      <vt:lpstr>The Influence of Indirect Ties on  Social Network Dynamics</vt:lpstr>
      <vt:lpstr>               Network Dynamics</vt:lpstr>
      <vt:lpstr>                  What Is an Indirect Tie?</vt:lpstr>
      <vt:lpstr>                 Why Study Indirect Ties?</vt:lpstr>
      <vt:lpstr>                                    Outline</vt:lpstr>
      <vt:lpstr>                               Datasets</vt:lpstr>
      <vt:lpstr>                 Indirect Tie Measurements</vt:lpstr>
      <vt:lpstr>                                     Outline</vt:lpstr>
      <vt:lpstr>      Using Indirect Ties for Link Prediction</vt:lpstr>
      <vt:lpstr>                 Link Prediction Results</vt:lpstr>
      <vt:lpstr>                                     Outline</vt:lpstr>
      <vt:lpstr>              Timing of Link Formation</vt:lpstr>
      <vt:lpstr>          Link Formation Delay Definition</vt:lpstr>
      <vt:lpstr>                        Tie Classification</vt:lpstr>
      <vt:lpstr>            Tie Strength vs. Link Delay</vt:lpstr>
      <vt:lpstr>                                     Outline</vt:lpstr>
      <vt:lpstr>   Can Indirect Ties Predict Diffusion Paths?</vt:lpstr>
      <vt:lpstr>                   Experimental Setup</vt:lpstr>
      <vt:lpstr>        Prediction Evaluation (2-hop paths)</vt:lpstr>
      <vt:lpstr>       Prediction Evaluation (3-hop paths)</vt:lpstr>
      <vt:lpstr>                            Summary</vt:lpstr>
      <vt:lpstr>PowerPoint Presentation</vt:lpstr>
      <vt:lpstr>Social Strength Metrics (Cntd…) </vt:lpstr>
      <vt:lpstr>         Indirect Ties Infer Diffusion Paths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Skvoretz, John</dc:creator>
  <cp:lastModifiedBy>Xiang Zuo</cp:lastModifiedBy>
  <cp:revision>3373</cp:revision>
  <cp:lastPrinted>2014-11-04T14:22:29Z</cp:lastPrinted>
  <dcterms:created xsi:type="dcterms:W3CDTF">1601-01-01T00:00:00Z</dcterms:created>
  <dcterms:modified xsi:type="dcterms:W3CDTF">2014-11-12T08:33:48Z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