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328" r:id="rId2"/>
    <p:sldId id="324" r:id="rId3"/>
    <p:sldId id="334" r:id="rId4"/>
    <p:sldId id="346" r:id="rId5"/>
    <p:sldId id="347" r:id="rId6"/>
    <p:sldId id="333" r:id="rId7"/>
    <p:sldId id="332" r:id="rId8"/>
    <p:sldId id="331" r:id="rId9"/>
    <p:sldId id="330" r:id="rId10"/>
    <p:sldId id="336" r:id="rId11"/>
    <p:sldId id="335" r:id="rId12"/>
    <p:sldId id="329" r:id="rId13"/>
    <p:sldId id="337" r:id="rId14"/>
    <p:sldId id="339" r:id="rId15"/>
    <p:sldId id="340" r:id="rId16"/>
    <p:sldId id="341" r:id="rId17"/>
    <p:sldId id="342" r:id="rId18"/>
    <p:sldId id="343" r:id="rId19"/>
    <p:sldId id="344" r:id="rId20"/>
    <p:sldId id="34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6" d="100"/>
          <a:sy n="66" d="100"/>
        </p:scale>
        <p:origin x="144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31499-7BB4-4E51-8016-B2271EDBAA20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E44F-1D5B-4377-9737-BA30700DC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E30C4-B284-40FA-A0D8-5A257A4C7CDD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368E9-014B-450B-98F8-E63BA6D5C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4876800"/>
            <a:ext cx="3352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Under the Guidance of:</a:t>
            </a:r>
          </a:p>
          <a:p>
            <a:r>
              <a:rPr lang="en-US" altLang="en-US" sz="1600" b="1" dirty="0">
                <a:latin typeface="Times New Roman" pitchFamily="18" charset="0"/>
                <a:cs typeface="Times New Roman" pitchFamily="18" charset="0"/>
              </a:rPr>
              <a:t>Prof.  Ankur Mishra</a:t>
            </a:r>
            <a:endParaRPr lang="en-US" alt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(Professor)</a:t>
            </a:r>
          </a:p>
          <a:p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CSE, Department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4800600"/>
            <a:ext cx="335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Presented By: </a:t>
            </a:r>
          </a:p>
          <a:p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Gaurav Singh Bhandari (0506CS211024)</a:t>
            </a:r>
          </a:p>
          <a:p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Abhijeet Sen (0506CS211004)</a:t>
            </a:r>
          </a:p>
          <a:p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Rajdeep Namdev (0506CS211045)</a:t>
            </a:r>
          </a:p>
          <a:p>
            <a:endParaRPr lang="en-US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00800"/>
            <a:ext cx="9144000" cy="21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209800" y="457200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BANSAL INSTITUTE OF RESEARCH &amp; TECHNOLOGY, BHOPAL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Major Project –I (CS706)</a:t>
            </a:r>
          </a:p>
          <a:p>
            <a:pPr algn="ctr"/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Presentation </a:t>
            </a: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On </a:t>
            </a: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“Image To Text Extractor”</a:t>
            </a:r>
          </a:p>
        </p:txBody>
      </p:sp>
      <p:pic>
        <p:nvPicPr>
          <p:cNvPr id="11" name="Picture 10" descr="C:\Documents and Settings\Administrator\Desktop\download (2)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0480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26" name="AutoShape 2"/>
          <p:cNvCxnSpPr>
            <a:cxnSpLocks noChangeShapeType="1"/>
          </p:cNvCxnSpPr>
          <p:nvPr/>
        </p:nvCxnSpPr>
        <p:spPr bwMode="auto">
          <a:xfrm flipV="1">
            <a:off x="990600" y="1066800"/>
            <a:ext cx="8001000" cy="1"/>
          </a:xfrm>
          <a:prstGeom prst="straightConnector1">
            <a:avLst/>
          </a:prstGeom>
          <a:noFill/>
          <a:ln w="25400">
            <a:solidFill>
              <a:srgbClr val="943634"/>
            </a:solidFill>
            <a:round/>
            <a:headEnd/>
            <a:tailEnd/>
          </a:ln>
        </p:spPr>
      </p:cxnSp>
      <p:cxnSp>
        <p:nvCxnSpPr>
          <p:cNvPr id="13" name="AutoShape 2"/>
          <p:cNvCxnSpPr>
            <a:cxnSpLocks noChangeShapeType="1"/>
          </p:cNvCxnSpPr>
          <p:nvPr/>
        </p:nvCxnSpPr>
        <p:spPr bwMode="auto">
          <a:xfrm flipV="1">
            <a:off x="990600" y="1524000"/>
            <a:ext cx="8001000" cy="1"/>
          </a:xfrm>
          <a:prstGeom prst="straightConnector1">
            <a:avLst/>
          </a:prstGeom>
          <a:noFill/>
          <a:ln w="25400">
            <a:solidFill>
              <a:srgbClr val="943634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87680"/>
            <a:ext cx="7498080" cy="4571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Work Distribution table of </a:t>
            </a:r>
            <a:br>
              <a:rPr lang="en-US" sz="4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Team Members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00800"/>
            <a:ext cx="9144000" cy="21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AutoShape 2"/>
          <p:cNvCxnSpPr>
            <a:cxnSpLocks noChangeShapeType="1"/>
          </p:cNvCxnSpPr>
          <p:nvPr/>
        </p:nvCxnSpPr>
        <p:spPr bwMode="auto">
          <a:xfrm flipV="1">
            <a:off x="990600" y="1185936"/>
            <a:ext cx="8153400" cy="1"/>
          </a:xfrm>
          <a:prstGeom prst="straightConnector1">
            <a:avLst/>
          </a:prstGeom>
          <a:noFill/>
          <a:ln w="25400">
            <a:solidFill>
              <a:srgbClr val="943634"/>
            </a:solidFill>
            <a:round/>
            <a:headEnd/>
            <a:tailEnd/>
          </a:ln>
        </p:spPr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D717B7-DCB2-1235-B0AC-A074C6D76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37716"/>
              </p:ext>
            </p:extLst>
          </p:nvPr>
        </p:nvGraphicFramePr>
        <p:xfrm>
          <a:off x="1219200" y="1600201"/>
          <a:ext cx="7650480" cy="435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979099606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0281929"/>
                    </a:ext>
                  </a:extLst>
                </a:gridCol>
                <a:gridCol w="3002280">
                  <a:extLst>
                    <a:ext uri="{9D8B030D-6E8A-4147-A177-3AD203B41FA5}">
                      <a16:colId xmlns:a16="http://schemas.microsoft.com/office/drawing/2014/main" val="1166322222"/>
                    </a:ext>
                  </a:extLst>
                </a:gridCol>
              </a:tblGrid>
              <a:tr h="1089480">
                <a:tc>
                  <a:txBody>
                    <a:bodyPr/>
                    <a:lstStyle/>
                    <a:p>
                      <a:r>
                        <a:rPr lang="en-US" sz="36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  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08903"/>
                  </a:ext>
                </a:extLst>
              </a:tr>
              <a:tr h="1089480">
                <a:tc>
                  <a:txBody>
                    <a:bodyPr/>
                    <a:lstStyle/>
                    <a:p>
                      <a:r>
                        <a:rPr lang="en-US" sz="28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Abhijeet 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Design &amp; Frontend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15888"/>
                  </a:ext>
                </a:extLst>
              </a:tr>
              <a:tr h="1089480">
                <a:tc>
                  <a:txBody>
                    <a:bodyPr/>
                    <a:lstStyle/>
                    <a:p>
                      <a:r>
                        <a:rPr lang="en-US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Gaurav Singh Bhandari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Documentation &amp; Backend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843184"/>
                  </a:ext>
                </a:extLst>
              </a:tr>
              <a:tr h="1089480">
                <a:tc>
                  <a:txBody>
                    <a:bodyPr/>
                    <a:lstStyle/>
                    <a:p>
                      <a:r>
                        <a:rPr lang="en-US" sz="2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Rajdeep Namdev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Testing &amp; Backend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5082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094" y="61673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Description of Software Life Cycle Model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E15D-6F62-3A30-24ED-C3AAE07AE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280873"/>
            <a:ext cx="7943088" cy="4967527"/>
          </a:xfrm>
        </p:spPr>
        <p:txBody>
          <a:bodyPr/>
          <a:lstStyle/>
          <a:p>
            <a:r>
              <a:rPr lang="en-US" dirty="0"/>
              <a:t>Define user needs, formats, accuracy, and architecture (e.g., OCR engine selection).</a:t>
            </a:r>
          </a:p>
          <a:p>
            <a:pPr marL="82296" indent="0">
              <a:buNone/>
            </a:pPr>
            <a:endParaRPr lang="en-US" dirty="0"/>
          </a:p>
          <a:p>
            <a:r>
              <a:rPr lang="en-US" dirty="0"/>
              <a:t>Develop core modules, integrate OCR, and perform unit, integration, and user tests.</a:t>
            </a:r>
          </a:p>
          <a:p>
            <a:endParaRPr lang="en-US" dirty="0"/>
          </a:p>
          <a:p>
            <a:r>
              <a:rPr lang="en-US" dirty="0"/>
              <a:t>Deploy on target platforms, ensure compatibility, update OCR, and enhance based on feedback.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00800"/>
            <a:ext cx="9144000" cy="21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AutoShape 2"/>
          <p:cNvCxnSpPr>
            <a:cxnSpLocks noChangeShapeType="1"/>
          </p:cNvCxnSpPr>
          <p:nvPr/>
        </p:nvCxnSpPr>
        <p:spPr bwMode="auto">
          <a:xfrm flipV="1">
            <a:off x="990600" y="1280873"/>
            <a:ext cx="8153400" cy="1"/>
          </a:xfrm>
          <a:prstGeom prst="straightConnector1">
            <a:avLst/>
          </a:prstGeom>
          <a:noFill/>
          <a:ln w="25400">
            <a:solidFill>
              <a:srgbClr val="943634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58757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ER- diagram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00800"/>
            <a:ext cx="9144000" cy="21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AutoShape 2"/>
          <p:cNvCxnSpPr>
            <a:cxnSpLocks noChangeShapeType="1"/>
          </p:cNvCxnSpPr>
          <p:nvPr/>
        </p:nvCxnSpPr>
        <p:spPr bwMode="auto">
          <a:xfrm flipV="1">
            <a:off x="990600" y="685800"/>
            <a:ext cx="8153400" cy="1"/>
          </a:xfrm>
          <a:prstGeom prst="straightConnector1">
            <a:avLst/>
          </a:prstGeom>
          <a:noFill/>
          <a:ln w="25400">
            <a:solidFill>
              <a:srgbClr val="943634"/>
            </a:solidFill>
            <a:round/>
            <a:headEnd/>
            <a:tailEnd/>
          </a:ln>
        </p:spPr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A5BFB8-6388-D1C3-8D6A-812804F62C5E}"/>
              </a:ext>
            </a:extLst>
          </p:cNvPr>
          <p:cNvSpPr/>
          <p:nvPr/>
        </p:nvSpPr>
        <p:spPr>
          <a:xfrm>
            <a:off x="1225296" y="1226447"/>
            <a:ext cx="1840992" cy="10813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22A566-05CF-B257-5231-A1F32931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804" y="1219190"/>
            <a:ext cx="1840992" cy="10813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82296" indent="0" algn="ctr">
              <a:buNone/>
            </a:pPr>
            <a:r>
              <a:rPr lang="en-US" dirty="0"/>
              <a:t>Platform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BE8724-A264-750A-6DBE-0067D3E0F927}"/>
              </a:ext>
            </a:extLst>
          </p:cNvPr>
          <p:cNvSpPr/>
          <p:nvPr/>
        </p:nvSpPr>
        <p:spPr>
          <a:xfrm>
            <a:off x="7068312" y="1219190"/>
            <a:ext cx="1840992" cy="10813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uploader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786B5E-CEB8-2C1F-2AAC-C795074CAA2E}"/>
              </a:ext>
            </a:extLst>
          </p:cNvPr>
          <p:cNvSpPr/>
          <p:nvPr/>
        </p:nvSpPr>
        <p:spPr>
          <a:xfrm>
            <a:off x="6974767" y="3940622"/>
            <a:ext cx="1840992" cy="10813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 -output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B07A8E-7470-A433-1985-7C53CA08CE09}"/>
              </a:ext>
            </a:extLst>
          </p:cNvPr>
          <p:cNvCxnSpPr>
            <a:cxnSpLocks/>
          </p:cNvCxnSpPr>
          <p:nvPr/>
        </p:nvCxnSpPr>
        <p:spPr>
          <a:xfrm>
            <a:off x="3133344" y="1727187"/>
            <a:ext cx="946404" cy="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953783-BEEA-A86F-20BF-C46793C64075}"/>
              </a:ext>
            </a:extLst>
          </p:cNvPr>
          <p:cNvCxnSpPr>
            <a:cxnSpLocks/>
          </p:cNvCxnSpPr>
          <p:nvPr/>
        </p:nvCxnSpPr>
        <p:spPr>
          <a:xfrm>
            <a:off x="6041063" y="1719941"/>
            <a:ext cx="946404" cy="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CDCAFF-FC4A-C46A-889E-5A51F652BFD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72984" y="2307758"/>
            <a:ext cx="22279" cy="163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33496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Flow Diagram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00800"/>
            <a:ext cx="9144000" cy="21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AutoShape 2"/>
          <p:cNvCxnSpPr>
            <a:cxnSpLocks noChangeShapeType="1"/>
          </p:cNvCxnSpPr>
          <p:nvPr/>
        </p:nvCxnSpPr>
        <p:spPr bwMode="auto">
          <a:xfrm flipV="1">
            <a:off x="990600" y="685800"/>
            <a:ext cx="8153400" cy="1"/>
          </a:xfrm>
          <a:prstGeom prst="straightConnector1">
            <a:avLst/>
          </a:prstGeom>
          <a:noFill/>
          <a:ln w="25400">
            <a:solidFill>
              <a:srgbClr val="943634"/>
            </a:solidFill>
            <a:round/>
            <a:headEnd/>
            <a:tailEnd/>
          </a:ln>
        </p:spPr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B3C771-08D5-6325-FF82-6E68D50015F4}"/>
              </a:ext>
            </a:extLst>
          </p:cNvPr>
          <p:cNvSpPr/>
          <p:nvPr/>
        </p:nvSpPr>
        <p:spPr>
          <a:xfrm>
            <a:off x="4270248" y="83820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4D3ED9-5771-467C-7E9D-5E0209AA0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399" y="5573486"/>
            <a:ext cx="914399" cy="827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A64D52B8-570A-824F-468E-D946A998E2EB}"/>
              </a:ext>
            </a:extLst>
          </p:cNvPr>
          <p:cNvSpPr/>
          <p:nvPr/>
        </p:nvSpPr>
        <p:spPr>
          <a:xfrm>
            <a:off x="4102172" y="2108197"/>
            <a:ext cx="1774953" cy="609598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input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D463075A-FE58-567F-1C3A-F39A23940EC2}"/>
              </a:ext>
            </a:extLst>
          </p:cNvPr>
          <p:cNvSpPr/>
          <p:nvPr/>
        </p:nvSpPr>
        <p:spPr>
          <a:xfrm>
            <a:off x="4102172" y="4789718"/>
            <a:ext cx="2057400" cy="609598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Outut</a:t>
            </a:r>
            <a:r>
              <a:rPr lang="en-US" dirty="0"/>
              <a:t> text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BEDEF9F-8E00-2AE4-FDD6-911A7594E944}"/>
              </a:ext>
            </a:extLst>
          </p:cNvPr>
          <p:cNvSpPr/>
          <p:nvPr/>
        </p:nvSpPr>
        <p:spPr>
          <a:xfrm>
            <a:off x="4270247" y="3062526"/>
            <a:ext cx="1368551" cy="96155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format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2E2005-CE80-63BA-C22B-B014889484AB}"/>
              </a:ext>
            </a:extLst>
          </p:cNvPr>
          <p:cNvSpPr/>
          <p:nvPr/>
        </p:nvSpPr>
        <p:spPr>
          <a:xfrm>
            <a:off x="1905000" y="4098454"/>
            <a:ext cx="1749553" cy="460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470FF0-C50E-53C7-0C50-061A154F7989}"/>
              </a:ext>
            </a:extLst>
          </p:cNvPr>
          <p:cNvCxnSpPr>
            <a:cxnSpLocks/>
          </p:cNvCxnSpPr>
          <p:nvPr/>
        </p:nvCxnSpPr>
        <p:spPr>
          <a:xfrm>
            <a:off x="4735647" y="1705446"/>
            <a:ext cx="35127" cy="35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A9EB15-0E7B-D19A-9E27-FB4E6D8BF867}"/>
              </a:ext>
            </a:extLst>
          </p:cNvPr>
          <p:cNvCxnSpPr>
            <a:cxnSpLocks/>
          </p:cNvCxnSpPr>
          <p:nvPr/>
        </p:nvCxnSpPr>
        <p:spPr>
          <a:xfrm>
            <a:off x="4919395" y="2764963"/>
            <a:ext cx="35127" cy="35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8227B2-EFED-3A45-8A28-13B3CDA6127B}"/>
              </a:ext>
            </a:extLst>
          </p:cNvPr>
          <p:cNvCxnSpPr>
            <a:cxnSpLocks/>
          </p:cNvCxnSpPr>
          <p:nvPr/>
        </p:nvCxnSpPr>
        <p:spPr>
          <a:xfrm>
            <a:off x="2851189" y="3429000"/>
            <a:ext cx="0" cy="62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1671ED-FFF4-52A9-62B1-37F6D5EBF485}"/>
              </a:ext>
            </a:extLst>
          </p:cNvPr>
          <p:cNvCxnSpPr>
            <a:cxnSpLocks/>
          </p:cNvCxnSpPr>
          <p:nvPr/>
        </p:nvCxnSpPr>
        <p:spPr>
          <a:xfrm>
            <a:off x="2851189" y="3467099"/>
            <a:ext cx="14190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371417-93C5-F766-2307-42196472361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638798" y="3543302"/>
            <a:ext cx="13392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3EFC09-49C3-625A-852A-1B23B4508575}"/>
              </a:ext>
            </a:extLst>
          </p:cNvPr>
          <p:cNvCxnSpPr>
            <a:cxnSpLocks/>
          </p:cNvCxnSpPr>
          <p:nvPr/>
        </p:nvCxnSpPr>
        <p:spPr>
          <a:xfrm flipV="1">
            <a:off x="5642427" y="5910945"/>
            <a:ext cx="1419058" cy="76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A77D96-F4FE-0460-5860-320F8B9083B5}"/>
              </a:ext>
            </a:extLst>
          </p:cNvPr>
          <p:cNvCxnSpPr>
            <a:cxnSpLocks/>
          </p:cNvCxnSpPr>
          <p:nvPr/>
        </p:nvCxnSpPr>
        <p:spPr>
          <a:xfrm>
            <a:off x="6978025" y="3591368"/>
            <a:ext cx="79830" cy="231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108BFE-BB28-C375-ECF3-68EC5DA5F5E4}"/>
              </a:ext>
            </a:extLst>
          </p:cNvPr>
          <p:cNvCxnSpPr>
            <a:cxnSpLocks/>
          </p:cNvCxnSpPr>
          <p:nvPr/>
        </p:nvCxnSpPr>
        <p:spPr>
          <a:xfrm>
            <a:off x="2761564" y="5181600"/>
            <a:ext cx="14190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2A9A22-12DD-B48B-417A-A6809EDA79EB}"/>
              </a:ext>
            </a:extLst>
          </p:cNvPr>
          <p:cNvCxnSpPr>
            <a:cxnSpLocks/>
          </p:cNvCxnSpPr>
          <p:nvPr/>
        </p:nvCxnSpPr>
        <p:spPr>
          <a:xfrm>
            <a:off x="2779776" y="4602385"/>
            <a:ext cx="0" cy="62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EA5DE1-0B79-F031-8E78-D05D399EA17F}"/>
              </a:ext>
            </a:extLst>
          </p:cNvPr>
          <p:cNvCxnSpPr>
            <a:cxnSpLocks/>
          </p:cNvCxnSpPr>
          <p:nvPr/>
        </p:nvCxnSpPr>
        <p:spPr>
          <a:xfrm flipH="1">
            <a:off x="5067300" y="5181600"/>
            <a:ext cx="13646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35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Software &amp; Hardware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106C-2D46-900C-E1AD-2006A245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259101"/>
            <a:ext cx="7943088" cy="5141697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b="1" dirty="0"/>
              <a:t>                    </a:t>
            </a:r>
            <a:r>
              <a:rPr lang="en-US" sz="1800" b="1" dirty="0"/>
              <a:t>Software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OS</a:t>
            </a:r>
            <a:r>
              <a:rPr lang="en-US" sz="1800" dirty="0"/>
              <a:t>: Windows 10/11, Linux (Ubuntu), macOS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Programming Language</a:t>
            </a:r>
            <a:r>
              <a:rPr lang="en-US" sz="1800" dirty="0"/>
              <a:t>: Python, html,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Libraries</a:t>
            </a:r>
            <a:r>
              <a:rPr lang="en-US" sz="1800" dirty="0"/>
              <a:t>:</a:t>
            </a:r>
          </a:p>
          <a:p>
            <a:pPr marL="82296" indent="0">
              <a:buNone/>
            </a:pPr>
            <a:r>
              <a:rPr lang="en-US" sz="1800" dirty="0"/>
              <a:t>     Tesseract OCR</a:t>
            </a:r>
          </a:p>
          <a:p>
            <a:pPr marL="457200" lvl="1" indent="0">
              <a:buNone/>
            </a:pPr>
            <a:r>
              <a:rPr lang="en-US" sz="1800" dirty="0"/>
              <a:t>OpenCV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Development Environment</a:t>
            </a:r>
            <a:r>
              <a:rPr lang="en-US" sz="1800" dirty="0"/>
              <a:t>: Visual Studio Code, PyCharm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2296" indent="0">
              <a:buNone/>
            </a:pPr>
            <a:r>
              <a:rPr lang="en-US" sz="1200" b="1" dirty="0"/>
              <a:t>                                  </a:t>
            </a:r>
            <a:r>
              <a:rPr lang="en-US" sz="1600" b="1" dirty="0"/>
              <a:t>Hardware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Processor</a:t>
            </a:r>
            <a:r>
              <a:rPr lang="en-US" sz="1600" dirty="0"/>
              <a:t>: Intel i3 (minimum), Intel i5 (recommended)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RAM</a:t>
            </a:r>
            <a:r>
              <a:rPr lang="en-US" sz="1600" dirty="0"/>
              <a:t>: 4 GB (minimum), 8 GB (recommended)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Graphics Card</a:t>
            </a:r>
            <a:r>
              <a:rPr lang="en-US" sz="1600" dirty="0"/>
              <a:t>: Optional (for large image datasets)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Camera/Scanner</a:t>
            </a:r>
            <a:r>
              <a:rPr lang="en-US" sz="1600" dirty="0"/>
              <a:t>: Optional (for capturing images)</a:t>
            </a:r>
          </a:p>
          <a:p>
            <a:pPr marL="82296" indent="0">
              <a:buNone/>
            </a:pPr>
            <a:endParaRPr lang="en-US" sz="20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00800"/>
            <a:ext cx="9144000" cy="21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AutoShape 2"/>
          <p:cNvCxnSpPr>
            <a:cxnSpLocks noChangeShapeType="1"/>
          </p:cNvCxnSpPr>
          <p:nvPr/>
        </p:nvCxnSpPr>
        <p:spPr bwMode="auto">
          <a:xfrm flipV="1">
            <a:off x="990600" y="1259102"/>
            <a:ext cx="8153400" cy="1"/>
          </a:xfrm>
          <a:prstGeom prst="straightConnector1">
            <a:avLst/>
          </a:prstGeom>
          <a:noFill/>
          <a:ln w="25400">
            <a:solidFill>
              <a:srgbClr val="943634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9208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Project Description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00800"/>
            <a:ext cx="9144000" cy="21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AutoShape 2"/>
          <p:cNvCxnSpPr>
            <a:cxnSpLocks noChangeShapeType="1"/>
          </p:cNvCxnSpPr>
          <p:nvPr/>
        </p:nvCxnSpPr>
        <p:spPr bwMode="auto">
          <a:xfrm flipV="1">
            <a:off x="990600" y="921657"/>
            <a:ext cx="8153400" cy="1"/>
          </a:xfrm>
          <a:prstGeom prst="straightConnector1">
            <a:avLst/>
          </a:prstGeom>
          <a:noFill/>
          <a:ln w="25400">
            <a:solidFill>
              <a:srgbClr val="943634"/>
            </a:solidFill>
            <a:round/>
            <a:headEnd/>
            <a:tailEnd/>
          </a:ln>
        </p:spPr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C95A090-098E-B4B8-B085-E149E2C87E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600" y="1323214"/>
            <a:ext cx="8153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Convert text from images into machine-readable text using OCR.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Extracts text from image files (JPG, PNG,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Pre-processes images for clarity (OpenCV).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Outputs text in editable formats (.txt, .docx).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OCR Engine: Tesseract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Processing: OpenCV, PIL/Pillow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 Python 3.x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Audience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Individuals and businesses needing text extraction from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Scanning documents, converting photos of text,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assisting visually impaired users. </a:t>
            </a:r>
          </a:p>
        </p:txBody>
      </p:sp>
    </p:spTree>
    <p:extLst>
      <p:ext uri="{BB962C8B-B14F-4D97-AF65-F5344CB8AC3E}">
        <p14:creationId xmlns:p14="http://schemas.microsoft.com/office/powerpoint/2010/main" val="374383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5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Result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FE3EBF2-2C18-0D11-B156-D74B1F435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003"/>
            <a:ext cx="8153400" cy="2285995"/>
          </a:xfr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00800"/>
            <a:ext cx="9144000" cy="21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AutoShape 2"/>
          <p:cNvCxnSpPr>
            <a:cxnSpLocks noChangeShapeType="1"/>
          </p:cNvCxnSpPr>
          <p:nvPr/>
        </p:nvCxnSpPr>
        <p:spPr bwMode="auto">
          <a:xfrm flipV="1">
            <a:off x="990600" y="1066800"/>
            <a:ext cx="8153400" cy="1"/>
          </a:xfrm>
          <a:prstGeom prst="straightConnector1">
            <a:avLst/>
          </a:prstGeom>
          <a:noFill/>
          <a:ln w="25400">
            <a:solidFill>
              <a:srgbClr val="943634"/>
            </a:solidFill>
            <a:round/>
            <a:headEnd/>
            <a:tailEnd/>
          </a:ln>
        </p:spPr>
      </p:cxn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91C21BB5-E3A9-38E8-5439-5AF83EB3A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81400"/>
            <a:ext cx="8153400" cy="28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21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5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Limitation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00800"/>
            <a:ext cx="9144000" cy="21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AutoShape 2"/>
          <p:cNvCxnSpPr>
            <a:cxnSpLocks noChangeShapeType="1"/>
          </p:cNvCxnSpPr>
          <p:nvPr/>
        </p:nvCxnSpPr>
        <p:spPr bwMode="auto">
          <a:xfrm flipV="1">
            <a:off x="990600" y="838195"/>
            <a:ext cx="8153400" cy="1"/>
          </a:xfrm>
          <a:prstGeom prst="straightConnector1">
            <a:avLst/>
          </a:prstGeom>
          <a:noFill/>
          <a:ln w="25400">
            <a:solidFill>
              <a:srgbClr val="943634"/>
            </a:solidFill>
            <a:round/>
            <a:headEnd/>
            <a:tailEnd/>
          </a:ln>
        </p:spPr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2503B753-0360-6957-71C9-B6D1A4A70E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600" y="1688576"/>
            <a:ext cx="7696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Reduced with poor image quality or complex fonts.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 Support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Limited to Tesseract-supported languages.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Formatting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Complex formats (e.g., tables) may not be    preserved.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Quality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Requires clear, high-resolution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Noise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Struggles with noisy or distorted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Slower processing with large/bulk images. </a:t>
            </a:r>
          </a:p>
        </p:txBody>
      </p:sp>
    </p:spTree>
    <p:extLst>
      <p:ext uri="{BB962C8B-B14F-4D97-AF65-F5344CB8AC3E}">
        <p14:creationId xmlns:p14="http://schemas.microsoft.com/office/powerpoint/2010/main" val="203403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33496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Future Scope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00800"/>
            <a:ext cx="9144000" cy="21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AutoShape 2"/>
          <p:cNvCxnSpPr>
            <a:cxnSpLocks noChangeShapeType="1"/>
          </p:cNvCxnSpPr>
          <p:nvPr/>
        </p:nvCxnSpPr>
        <p:spPr bwMode="auto">
          <a:xfrm flipV="1">
            <a:off x="990600" y="852727"/>
            <a:ext cx="8153400" cy="1"/>
          </a:xfrm>
          <a:prstGeom prst="straightConnector1">
            <a:avLst/>
          </a:prstGeom>
          <a:noFill/>
          <a:ln w="25400">
            <a:solidFill>
              <a:srgbClr val="943634"/>
            </a:solidFill>
            <a:round/>
            <a:headEnd/>
            <a:tailEnd/>
          </a:ln>
        </p:spPr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3B79F04A-6F0A-16D4-D747-9418EA62A4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600" y="1503731"/>
            <a:ext cx="7752443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Support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 more languages for improved OCR.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AI/ML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 accuracy with AI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 scalable, faster cloud-based OCR.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live text extraction via camera.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Formatting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Better handle complex document layouts.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Customization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 training for specific fonts/handwriting.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mobile and web versions. </a:t>
            </a:r>
          </a:p>
        </p:txBody>
      </p:sp>
    </p:spTree>
    <p:extLst>
      <p:ext uri="{BB962C8B-B14F-4D97-AF65-F5344CB8AC3E}">
        <p14:creationId xmlns:p14="http://schemas.microsoft.com/office/powerpoint/2010/main" val="426722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33495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0AF3-D458-2167-2ED1-6B3541CFD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971" y="823673"/>
            <a:ext cx="7946717" cy="5424727"/>
          </a:xfrm>
        </p:spPr>
        <p:txBody>
          <a:bodyPr>
            <a:normAutofit/>
          </a:bodyPr>
          <a:lstStyle/>
          <a:p>
            <a:r>
              <a:rPr lang="en-US" sz="2800" dirty="0"/>
              <a:t>Google – python library</a:t>
            </a:r>
          </a:p>
          <a:p>
            <a:pPr marL="82296" indent="0">
              <a:buNone/>
            </a:pPr>
            <a:endParaRPr lang="en-US" sz="2800" dirty="0"/>
          </a:p>
          <a:p>
            <a:r>
              <a:rPr lang="en-US" sz="2800" dirty="0" err="1"/>
              <a:t>Tessract</a:t>
            </a:r>
            <a:r>
              <a:rPr lang="en-US" sz="2800" dirty="0"/>
              <a:t> – python library</a:t>
            </a:r>
          </a:p>
          <a:p>
            <a:endParaRPr lang="en-US" sz="2800" dirty="0"/>
          </a:p>
          <a:p>
            <a:r>
              <a:rPr lang="en-US" sz="2800" dirty="0"/>
              <a:t>Stack overflow</a:t>
            </a:r>
          </a:p>
          <a:p>
            <a:endParaRPr lang="en-US" sz="2800" dirty="0"/>
          </a:p>
          <a:p>
            <a:r>
              <a:rPr lang="en-US" sz="2800" dirty="0" err="1"/>
              <a:t>GfG</a:t>
            </a:r>
            <a:r>
              <a:rPr lang="en-US" sz="2800" dirty="0"/>
              <a:t> concepts</a:t>
            </a:r>
          </a:p>
          <a:p>
            <a:endParaRPr lang="en-US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00800"/>
            <a:ext cx="9144000" cy="21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AutoShape 2"/>
          <p:cNvCxnSpPr>
            <a:cxnSpLocks noChangeShapeType="1"/>
          </p:cNvCxnSpPr>
          <p:nvPr/>
        </p:nvCxnSpPr>
        <p:spPr bwMode="auto">
          <a:xfrm flipV="1">
            <a:off x="986971" y="852726"/>
            <a:ext cx="8153400" cy="1"/>
          </a:xfrm>
          <a:prstGeom prst="straightConnector1">
            <a:avLst/>
          </a:prstGeom>
          <a:noFill/>
          <a:ln w="25400">
            <a:solidFill>
              <a:srgbClr val="943634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4730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26680" cy="4572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00800"/>
            <a:ext cx="9144000" cy="21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AutoShape 2"/>
          <p:cNvCxnSpPr>
            <a:cxnSpLocks noChangeShapeType="1"/>
          </p:cNvCxnSpPr>
          <p:nvPr/>
        </p:nvCxnSpPr>
        <p:spPr bwMode="auto">
          <a:xfrm flipV="1">
            <a:off x="990600" y="685800"/>
            <a:ext cx="8153400" cy="1"/>
          </a:xfrm>
          <a:prstGeom prst="straightConnector1">
            <a:avLst/>
          </a:prstGeom>
          <a:noFill/>
          <a:ln w="25400">
            <a:solidFill>
              <a:srgbClr val="943634"/>
            </a:solidFill>
            <a:round/>
            <a:headEnd/>
            <a:tailEnd/>
          </a:ln>
        </p:spPr>
      </p:cxnSp>
      <p:sp>
        <p:nvSpPr>
          <p:cNvPr id="9" name="TextBox 8"/>
          <p:cNvSpPr txBox="1"/>
          <p:nvPr/>
        </p:nvSpPr>
        <p:spPr>
          <a:xfrm>
            <a:off x="1143000" y="1524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14400"/>
            <a:ext cx="7391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Introduction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Feasibility Study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Problem Statement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Objective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Scope of Project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Work Distribution table of Team Members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Description of Software Life Cycle Model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Methodology like E-R Diagram , Flow Diagram, Use case diagram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etc.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Software &amp; Hardware requirement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Project Description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Result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Limitation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Future Scope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References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A15487-17AA-C909-0669-A4292DED51B1}"/>
              </a:ext>
            </a:extLst>
          </p:cNvPr>
          <p:cNvSpPr/>
          <p:nvPr/>
        </p:nvSpPr>
        <p:spPr>
          <a:xfrm>
            <a:off x="2533910" y="2967335"/>
            <a:ext cx="52384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4916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5876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Introduction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15E8C-5624-D5B8-61F0-CFB473FC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838203"/>
            <a:ext cx="7943088" cy="5410197"/>
          </a:xfrm>
        </p:spPr>
        <p:txBody>
          <a:bodyPr>
            <a:normAutofit/>
          </a:bodyPr>
          <a:lstStyle/>
          <a:p>
            <a:r>
              <a:rPr lang="en-US" sz="2800" dirty="0"/>
              <a:t>A process that converts text from images into editable, machine-readable text using Optical Character Recognition (OCR) technology.</a:t>
            </a:r>
          </a:p>
          <a:p>
            <a:pPr marL="82296" indent="0">
              <a:buNone/>
            </a:pPr>
            <a:endParaRPr lang="en-US" sz="2800" dirty="0"/>
          </a:p>
          <a:p>
            <a:r>
              <a:rPr lang="en-US" sz="2800" dirty="0"/>
              <a:t>Automate the conversion of images containing text into digital text format for easy editing and processing. </a:t>
            </a:r>
          </a:p>
          <a:p>
            <a:endParaRPr lang="en-US" sz="2800" dirty="0"/>
          </a:p>
          <a:p>
            <a:r>
              <a:rPr lang="en-US" sz="2800" dirty="0"/>
              <a:t>The project aims to create a </a:t>
            </a:r>
            <a:r>
              <a:rPr lang="en-US" sz="2800" b="1" dirty="0"/>
              <a:t>user-friendly tool</a:t>
            </a:r>
            <a:r>
              <a:rPr lang="en-US" sz="2800" dirty="0"/>
              <a:t> that can easily convert images into text across different formats (e.g., JPG, PNG, PDF).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00800"/>
            <a:ext cx="9144000" cy="21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AutoShape 2"/>
          <p:cNvCxnSpPr>
            <a:cxnSpLocks noChangeShapeType="1"/>
          </p:cNvCxnSpPr>
          <p:nvPr/>
        </p:nvCxnSpPr>
        <p:spPr bwMode="auto">
          <a:xfrm flipV="1">
            <a:off x="990600" y="685800"/>
            <a:ext cx="8153400" cy="1"/>
          </a:xfrm>
          <a:prstGeom prst="straightConnector1">
            <a:avLst/>
          </a:prstGeom>
          <a:noFill/>
          <a:ln w="25400">
            <a:solidFill>
              <a:srgbClr val="943634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sign with white text">
            <a:extLst>
              <a:ext uri="{FF2B5EF4-FFF2-40B4-BE49-F238E27FC236}">
                <a16:creationId xmlns:a16="http://schemas.microsoft.com/office/drawing/2014/main" id="{5A2AA4E3-15AD-46A0-0AF1-670E05801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1000"/>
            <a:ext cx="7498079" cy="5715000"/>
          </a:xfrm>
        </p:spPr>
      </p:pic>
    </p:spTree>
    <p:extLst>
      <p:ext uri="{BB962C8B-B14F-4D97-AF65-F5344CB8AC3E}">
        <p14:creationId xmlns:p14="http://schemas.microsoft.com/office/powerpoint/2010/main" val="7919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A8A4-0009-B95C-BDDA-D82C8D70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228600"/>
            <a:ext cx="7498080" cy="6019800"/>
          </a:xfrm>
        </p:spPr>
        <p:txBody>
          <a:bodyPr/>
          <a:lstStyle/>
          <a:p>
            <a:pPr marL="82296" indent="0">
              <a:buNone/>
            </a:pPr>
            <a:r>
              <a:rPr lang="en-US" dirty="0"/>
              <a:t>  Image preprocessing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  Text Detection</a:t>
            </a:r>
          </a:p>
          <a:p>
            <a:pPr marL="82296" indent="0">
              <a:buNone/>
            </a:pPr>
            <a:r>
              <a:rPr lang="en-US" dirty="0"/>
              <a:t>   </a:t>
            </a:r>
          </a:p>
          <a:p>
            <a:pPr marL="82296" indent="0">
              <a:buNone/>
            </a:pPr>
            <a:r>
              <a:rPr lang="en-US" dirty="0"/>
              <a:t>  Character Recognition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  Post Processing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  Result - output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18734A8-EC3A-B02D-46D7-CBCD53AE6825}"/>
              </a:ext>
            </a:extLst>
          </p:cNvPr>
          <p:cNvSpPr/>
          <p:nvPr/>
        </p:nvSpPr>
        <p:spPr>
          <a:xfrm>
            <a:off x="3505200" y="7620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D8934F7-859B-032F-03E3-50248BEC7688}"/>
              </a:ext>
            </a:extLst>
          </p:cNvPr>
          <p:cNvSpPr/>
          <p:nvPr/>
        </p:nvSpPr>
        <p:spPr>
          <a:xfrm>
            <a:off x="3505200" y="19812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A8A14CC-15DB-2A98-6802-7D0D124B138B}"/>
              </a:ext>
            </a:extLst>
          </p:cNvPr>
          <p:cNvSpPr/>
          <p:nvPr/>
        </p:nvSpPr>
        <p:spPr>
          <a:xfrm>
            <a:off x="3505200" y="30480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DC3E864-694D-C078-B3B2-39FA283A4B39}"/>
              </a:ext>
            </a:extLst>
          </p:cNvPr>
          <p:cNvSpPr/>
          <p:nvPr/>
        </p:nvSpPr>
        <p:spPr>
          <a:xfrm>
            <a:off x="3505200" y="41148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1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5876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      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04D4-B018-3349-CD84-FB9473300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85800"/>
            <a:ext cx="7866888" cy="5562600"/>
          </a:xfrm>
        </p:spPr>
        <p:txBody>
          <a:bodyPr>
            <a:normAutofit/>
          </a:bodyPr>
          <a:lstStyle/>
          <a:p>
            <a:endParaRPr lang="en-US" sz="2800" b="1" dirty="0"/>
          </a:p>
          <a:p>
            <a:r>
              <a:rPr lang="en-US" sz="2800" b="1" dirty="0"/>
              <a:t>Technical Feasibility</a:t>
            </a:r>
          </a:p>
          <a:p>
            <a:pPr marL="82296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Technology</a:t>
            </a:r>
            <a:r>
              <a:rPr lang="en-US" sz="2800" dirty="0"/>
              <a:t>: Leverage OCR (e.g., Tesseract, Easy OCR), Python, machine learning.</a:t>
            </a:r>
          </a:p>
          <a:p>
            <a:pPr marL="82296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Data Needs</a:t>
            </a:r>
            <a:r>
              <a:rPr lang="en-US" sz="2800" dirty="0"/>
              <a:t>: Diverse datasets for various fonts, languages.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Challenges</a:t>
            </a:r>
            <a:r>
              <a:rPr lang="en-US" sz="2800" dirty="0"/>
              <a:t>: Handling low-quality images, custom fonts.</a:t>
            </a:r>
          </a:p>
          <a:p>
            <a:endParaRPr lang="en-US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00800"/>
            <a:ext cx="9144000" cy="21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AutoShape 2"/>
          <p:cNvCxnSpPr>
            <a:cxnSpLocks noChangeShapeType="1"/>
          </p:cNvCxnSpPr>
          <p:nvPr/>
        </p:nvCxnSpPr>
        <p:spPr bwMode="auto">
          <a:xfrm flipV="1">
            <a:off x="990600" y="685800"/>
            <a:ext cx="8153400" cy="1"/>
          </a:xfrm>
          <a:prstGeom prst="straightConnector1">
            <a:avLst/>
          </a:prstGeom>
          <a:noFill/>
          <a:ln w="25400">
            <a:solidFill>
              <a:srgbClr val="943634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3CDBD-7849-2CE7-E189-A79000143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685800"/>
            <a:ext cx="7943088" cy="5562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 many industries, large volumes of data are present in image formats (e.g., scanned documents, photos of whiteboards, receipts, etc.).</a:t>
            </a:r>
          </a:p>
          <a:p>
            <a:pPr marL="82296" indent="0">
              <a:buNone/>
            </a:pPr>
            <a:endParaRPr lang="en-US" dirty="0"/>
          </a:p>
          <a:p>
            <a:r>
              <a:rPr lang="en-US" dirty="0"/>
              <a:t>Extracting useful data manually from images is time-consuming, error-prone, and inefficient.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00800"/>
            <a:ext cx="9144000" cy="21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AutoShape 2"/>
          <p:cNvCxnSpPr>
            <a:cxnSpLocks noChangeShapeType="1"/>
          </p:cNvCxnSpPr>
          <p:nvPr/>
        </p:nvCxnSpPr>
        <p:spPr bwMode="auto">
          <a:xfrm flipV="1">
            <a:off x="990600" y="764582"/>
            <a:ext cx="8153400" cy="1"/>
          </a:xfrm>
          <a:prstGeom prst="straightConnector1">
            <a:avLst/>
          </a:prstGeom>
          <a:noFill/>
          <a:ln w="25400">
            <a:solidFill>
              <a:srgbClr val="943634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895092-4978-564A-84E8-4219F137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268" y="1066800"/>
            <a:ext cx="8153400" cy="5791200"/>
          </a:xfrm>
        </p:spPr>
        <p:txBody>
          <a:bodyPr/>
          <a:lstStyle/>
          <a:p>
            <a:r>
              <a:rPr lang="en-US" dirty="0"/>
              <a:t>Automate the process of extracting text from images to save time and improve efficiency in document digitization.</a:t>
            </a:r>
          </a:p>
          <a:p>
            <a:pPr marL="82296" indent="0">
              <a:buNone/>
            </a:pPr>
            <a:endParaRPr lang="en-US" dirty="0"/>
          </a:p>
          <a:p>
            <a:r>
              <a:rPr lang="en-US" dirty="0"/>
              <a:t>Enable users to easily retrieve and manipulate information from images for various purposes (e.g., document processing, data entry, accessibility).</a:t>
            </a:r>
          </a:p>
        </p:txBody>
      </p:sp>
      <p:cxnSp>
        <p:nvCxnSpPr>
          <p:cNvPr id="6" name="AutoShape 2"/>
          <p:cNvCxnSpPr>
            <a:cxnSpLocks noChangeShapeType="1"/>
          </p:cNvCxnSpPr>
          <p:nvPr/>
        </p:nvCxnSpPr>
        <p:spPr bwMode="auto">
          <a:xfrm flipV="1">
            <a:off x="980268" y="1066799"/>
            <a:ext cx="8153400" cy="1"/>
          </a:xfrm>
          <a:prstGeom prst="straightConnector1">
            <a:avLst/>
          </a:prstGeom>
          <a:noFill/>
          <a:ln w="25400">
            <a:solidFill>
              <a:srgbClr val="943634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636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A71C6-B388-24F5-3FF8-70ABB5C5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685800"/>
            <a:ext cx="7943088" cy="5562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Develop a user-friendly tool or application that can take image files as input and output editable text.</a:t>
            </a:r>
          </a:p>
          <a:p>
            <a:endParaRPr lang="en-US" dirty="0"/>
          </a:p>
          <a:p>
            <a:r>
              <a:rPr lang="en-US" dirty="0"/>
              <a:t>Improve accuracy through preprocessing and optimization techniques, especially in the case of low-quality images or varied fonts.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00800"/>
            <a:ext cx="9144000" cy="21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AutoShape 2"/>
          <p:cNvCxnSpPr>
            <a:cxnSpLocks noChangeShapeType="1"/>
          </p:cNvCxnSpPr>
          <p:nvPr/>
        </p:nvCxnSpPr>
        <p:spPr bwMode="auto">
          <a:xfrm flipV="1">
            <a:off x="990600" y="685800"/>
            <a:ext cx="8153400" cy="1"/>
          </a:xfrm>
          <a:prstGeom prst="straightConnector1">
            <a:avLst/>
          </a:prstGeom>
          <a:noFill/>
          <a:ln w="25400">
            <a:solidFill>
              <a:srgbClr val="943634"/>
            </a:solidFill>
            <a:round/>
            <a:headEnd/>
            <a:tailEnd/>
          </a:ln>
        </p:spPr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imageToText</Template>
  <TotalTime>122</TotalTime>
  <Words>843</Words>
  <Application>Microsoft Office PowerPoint</Application>
  <PresentationFormat>On-screen Show (4:3)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Gill Sans MT</vt:lpstr>
      <vt:lpstr>Times New Roman</vt:lpstr>
      <vt:lpstr>Verdana</vt:lpstr>
      <vt:lpstr>Wingdings</vt:lpstr>
      <vt:lpstr>Wingdings 2</vt:lpstr>
      <vt:lpstr>Solstice</vt:lpstr>
      <vt:lpstr>PowerPoint Presentation</vt:lpstr>
      <vt:lpstr> </vt:lpstr>
      <vt:lpstr>Introduction </vt:lpstr>
      <vt:lpstr>PowerPoint Presentation</vt:lpstr>
      <vt:lpstr>PowerPoint Presentation</vt:lpstr>
      <vt:lpstr>       Feasibility Study</vt:lpstr>
      <vt:lpstr>Problem Statement</vt:lpstr>
      <vt:lpstr> Objective</vt:lpstr>
      <vt:lpstr> Scope of Project</vt:lpstr>
      <vt:lpstr> Work Distribution table of  Team Members</vt:lpstr>
      <vt:lpstr>Description of Software Life Cycle Model</vt:lpstr>
      <vt:lpstr> ER- diagram</vt:lpstr>
      <vt:lpstr> Flow Diagram</vt:lpstr>
      <vt:lpstr>Software &amp; Hardware Requirement</vt:lpstr>
      <vt:lpstr>Project Description</vt:lpstr>
      <vt:lpstr>Result</vt:lpstr>
      <vt:lpstr>Limitation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abhijeetsen075@gmail.com</dc:creator>
  <cp:lastModifiedBy>abhijeetsen075@gmail.com</cp:lastModifiedBy>
  <cp:revision>4</cp:revision>
  <dcterms:created xsi:type="dcterms:W3CDTF">2024-11-06T06:42:28Z</dcterms:created>
  <dcterms:modified xsi:type="dcterms:W3CDTF">2024-11-12T07:11:05Z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2018-03-30T00:00:00Z</vt:filetime>
  </property>
</Properties>
</file>