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
      <p:font typeface="Alfa Slab One"/>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2" roundtripDataSignature="AMtx7mgpQ/rfVrekdK8nk09o5jkecy0F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faSlabOne-regular.fntdata"/><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20 minutes, with 5 or 10 for questions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c2eb702d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9c2eb702de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are interested in a DIY cybersecurity, if you care about your privacy, anonymity, and controlling your information as much as possible, follow these guidelines!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Browser Extensions, mobile privacy, public WiFi, tracking, VPNs, two-factor authentication, etc.</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are interested in a DIY cybersecurity, if you care about your privacy, anonymity, and controlling your information as much as possible, follow these guidelines!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Browser Extensions, mobile privacy, public WiFi, tracking, VPNs, two-factor authentication, etc.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c9671af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9c9671af3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are interested in a DIY cybersecurity, if you care about your privacy, anonymity, and controlling your information as much as possible, follow these guidelines!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Browser Extensions, mobile privacy, public WiFi, tracking, VPNs, two-factor authentication, etc.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39d6961c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c39d6961c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are interested in a DIY cybersecurity, if you care about your privacy, anonymity, and controlling your information as much as possible, follow these guidelines!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Browser Extensions, mobile privacy, public WiFi, tracking, VPNs, two-factor authentication,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e4d6923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ee4d6923b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are interested in a DIY cybersecurity, if you care about your privacy, anonymity, and controlling your information as much as possible, follow these guidelines!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Browser Extensions, mobile privacy, public WiFi, tracking, VPNs, two-factor authentication, etc.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ee4d6923b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1ee4d6923b1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are interested in a DIY cybersecurity, if you care about your privacy, anonymity, and controlling your information as much as possible, follow these guidelines!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Browser Extensions, mobile privacy, public WiFi, tracking, VPNs, two-factor authentication, etc.</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e4d6923b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ee4d6923b1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are interested in a DIY cybersecurity, if you care about your privacy, anonymity, and controlling your information as much as possible, follow these guidelines!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Browser Extensions, mobile privacy, public WiFi, tracking, VPNs, two-factor authentication, etc.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39d6961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c39d6961c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are interested in a DIY cybersecurity, if you care about your privacy, anonymity, and controlling your information as much as possible, follow these guidelines!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Browser Extensions, mobile privacy, public WiFi, tracking, VPNs, two-factor authentication, etc.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39d6961c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c39d6961c3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are interested in a DIY cybersecurity, if you care about your privacy, anonymity, and controlling your information as much as possible, follow these guidelines!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Browser Extensions, mobile privacy, public WiFi, tracking, VPNs, two-factor authentication, etc.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f4ecf71b0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f4ecf71b0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f3fff4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ef3fff4d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Big data, or data in general, has been called the ‘new oil’ by some. When you control how data is collected, processed, categorized, stored, and used, you have a ton of power (and probably money). You can help choose what information is shared, to whom, and how.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Shoshana Zuboff, whose article headline we will see in a minute, argues that we live in an era of surveillance capitalism, in that our information is the product. The more companies can survey our choices, actions, and patterns, the more they can categorize us and sell our information.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four components of big data are: volume, variety, velocity, and veracity. Big data collects large information at rapid speeds to categorize behaviors and patterns, adjusting categories along the way.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c2eb702d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9c2eb702d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Big data, or data in general, has been called the ‘new oil’ by some. When you control how data is collected, processed, categorized, stored, and used, you have a ton of power (and probably money). You can help choose what information is shared, to whom, and how.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Shoshana Zuboff, whose article headline we will see in a minute, argues that we live in an era of surveillance capitalism, in that our information is the product. The more companies can survey our choices, actions, and patterns, the more they can categorize us and sell our information.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four components of big data are: volume, variety, velocity, and veracity. Big data collects large information at rapid speeds to categorize behaviors and patterns, adjusting categories along the way.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Big data is characterized by its scale - the data itself is very long, meaning big data sources have many different data points to analyze at quick speeds.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Big data sources include digitized records, social media/internet activity, or sensors from the physical environment. For example, smart city sensors, cameras that use facial recognition software, fitness trackers, speed cameras, and more.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Big data is often privately owned and sold between data collectors, vendors, advertisers, and other corporations.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And example of big data usage and trading: an insurance company purchasing social media activity from facebook in order to make specific insurance sales decisions. Or maybe a mobile gaming company purchasing activity from Youtube or Instagram to determine who their target players might be. If you’ve ever received advertisements for weird mobile games, they for some reason have categorized you as a potential customer.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e496a4f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1ee496a4f7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cxnSp>
        <p:nvCxnSpPr>
          <p:cNvPr id="12" name="Google Shape;12;p13"/>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3" name="Google Shape;13;p13"/>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4" name="Google Shape;14;p13"/>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13"/>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22"/>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1" name="Google Shape;51;p22"/>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14"/>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21" name="Shape 21"/>
        <p:cNvGrpSpPr/>
        <p:nvPr/>
      </p:nvGrpSpPr>
      <p:grpSpPr>
        <a:xfrm>
          <a:off x="0" y="0"/>
          <a:ext cx="0" cy="0"/>
          <a:chOff x="0" y="0"/>
          <a:chExt cx="0" cy="0"/>
        </a:xfrm>
      </p:grpSpPr>
      <p:sp>
        <p:nvSpPr>
          <p:cNvPr id="22" name="Google Shape;22;p1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3" name="Google Shape;2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sp>
        <p:nvSpPr>
          <p:cNvPr id="25" name="Google Shape;25;p16"/>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6" name="Google Shape;2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1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1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19"/>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9"/>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0"/>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2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20"/>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3" name="Google Shape;43;p20"/>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4" name="Google Shape;44;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2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8" name="Google Shape;4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2"/>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2"/>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
        <p:nvSpPr>
          <p:cNvPr id="10" name="Google Shape;10;p12"/>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9" Type="http://schemas.openxmlformats.org/officeDocument/2006/relationships/hyperlink" Target="mailto:se.rogers@northeastern.edu" TargetMode="External"/><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126000" y="524050"/>
            <a:ext cx="8892000" cy="172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4000">
                <a:solidFill>
                  <a:srgbClr val="FF0000"/>
                </a:solidFill>
              </a:rPr>
              <a:t>Machine Learning for Text Analysis and Classification </a:t>
            </a:r>
            <a:endParaRPr sz="4000">
              <a:solidFill>
                <a:srgbClr val="FF0000"/>
              </a:solidFill>
            </a:endParaRPr>
          </a:p>
        </p:txBody>
      </p:sp>
      <p:sp>
        <p:nvSpPr>
          <p:cNvPr id="60" name="Google Shape;60;p1"/>
          <p:cNvSpPr txBox="1"/>
          <p:nvPr>
            <p:ph idx="1" type="subTitle"/>
          </p:nvPr>
        </p:nvSpPr>
        <p:spPr>
          <a:xfrm>
            <a:off x="1919550" y="2474125"/>
            <a:ext cx="5304900" cy="182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Sean P. Rogers</a:t>
            </a:r>
            <a:endParaRPr/>
          </a:p>
          <a:p>
            <a:pPr indent="0" lvl="0" marL="0" rtl="0" algn="ctr">
              <a:lnSpc>
                <a:spcPct val="100000"/>
              </a:lnSpc>
              <a:spcBef>
                <a:spcPts val="0"/>
              </a:spcBef>
              <a:spcAft>
                <a:spcPts val="0"/>
              </a:spcAft>
              <a:buSzPts val="2400"/>
              <a:buNone/>
            </a:pPr>
            <a:r>
              <a:rPr lang="en"/>
              <a:t>NULab for Digital Humanities and Computational Social Science</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PyData VT, July </a:t>
            </a:r>
            <a:r>
              <a:rPr lang="en"/>
              <a:t>2024</a:t>
            </a:r>
            <a:endParaRPr sz="2400">
              <a:latin typeface="Calibri"/>
              <a:ea typeface="Calibri"/>
              <a:cs typeface="Calibri"/>
              <a:sym typeface="Calibri"/>
            </a:endParaRPr>
          </a:p>
        </p:txBody>
      </p:sp>
      <p:sp>
        <p:nvSpPr>
          <p:cNvPr id="61" name="Google Shape;61;p1"/>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122" name="Shape 122"/>
        <p:cNvGrpSpPr/>
        <p:nvPr/>
      </p:nvGrpSpPr>
      <p:grpSpPr>
        <a:xfrm>
          <a:off x="0" y="0"/>
          <a:ext cx="0" cy="0"/>
          <a:chOff x="0" y="0"/>
          <a:chExt cx="0" cy="0"/>
        </a:xfrm>
      </p:grpSpPr>
      <p:sp>
        <p:nvSpPr>
          <p:cNvPr id="123" name="Google Shape;123;p10"/>
          <p:cNvSpPr txBox="1"/>
          <p:nvPr>
            <p:ph type="title"/>
          </p:nvPr>
        </p:nvSpPr>
        <p:spPr>
          <a:xfrm>
            <a:off x="490250" y="526350"/>
            <a:ext cx="8050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Machine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9c2eb702de_0_5"/>
          <p:cNvSpPr txBox="1"/>
          <p:nvPr>
            <p:ph type="title"/>
          </p:nvPr>
        </p:nvSpPr>
        <p:spPr>
          <a:xfrm>
            <a:off x="311700" y="253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What is Machine Learning?</a:t>
            </a:r>
            <a:endParaRPr/>
          </a:p>
        </p:txBody>
      </p:sp>
      <p:sp>
        <p:nvSpPr>
          <p:cNvPr id="129" name="Google Shape;129;g29c2eb702de_0_5"/>
          <p:cNvSpPr txBox="1"/>
          <p:nvPr>
            <p:ph idx="1" type="body"/>
          </p:nvPr>
        </p:nvSpPr>
        <p:spPr>
          <a:xfrm>
            <a:off x="311700" y="1428750"/>
            <a:ext cx="8520600" cy="2796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An ensemble of tools for developing algorithms and statistical models that enable computers to perform tasks without being explicitly programmed. Machine learning systems learn from data, identifying patterns and making predictions or decisions based on the information they gather.</a:t>
            </a:r>
            <a:endParaRPr sz="1700"/>
          </a:p>
          <a:p>
            <a:pPr indent="-336550" lvl="0" marL="457200" rtl="0" algn="l">
              <a:lnSpc>
                <a:spcPct val="115000"/>
              </a:lnSpc>
              <a:spcBef>
                <a:spcPts val="0"/>
              </a:spcBef>
              <a:spcAft>
                <a:spcPts val="0"/>
              </a:spcAft>
              <a:buSzPts val="1700"/>
              <a:buChar char="●"/>
            </a:pPr>
            <a:r>
              <a:rPr lang="en" sz="1700"/>
              <a:t>Machine learning is a subset of artificial intelligence, and is currently the most effective medium for AI</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11700" y="253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Why Machine Learning?</a:t>
            </a:r>
            <a:endParaRPr/>
          </a:p>
        </p:txBody>
      </p:sp>
      <p:sp>
        <p:nvSpPr>
          <p:cNvPr id="135" name="Google Shape;135;p7"/>
          <p:cNvSpPr txBox="1"/>
          <p:nvPr>
            <p:ph idx="1" type="body"/>
          </p:nvPr>
        </p:nvSpPr>
        <p:spPr>
          <a:xfrm>
            <a:off x="311700" y="1428750"/>
            <a:ext cx="8520600" cy="27960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Reduction of Human Labor and time to result</a:t>
            </a:r>
            <a:endParaRPr sz="1700"/>
          </a:p>
          <a:p>
            <a:pPr indent="-336550" lvl="0" marL="457200" rtl="0" algn="l">
              <a:lnSpc>
                <a:spcPct val="115000"/>
              </a:lnSpc>
              <a:spcBef>
                <a:spcPts val="0"/>
              </a:spcBef>
              <a:spcAft>
                <a:spcPts val="0"/>
              </a:spcAft>
              <a:buSzPts val="1700"/>
              <a:buChar char="●"/>
            </a:pPr>
            <a:r>
              <a:rPr lang="en" sz="1700"/>
              <a:t>Increased accuracy and performance in some instances</a:t>
            </a:r>
            <a:endParaRPr sz="1700"/>
          </a:p>
          <a:p>
            <a:pPr indent="-336550" lvl="0" marL="457200" rtl="0" algn="l">
              <a:lnSpc>
                <a:spcPct val="115000"/>
              </a:lnSpc>
              <a:spcBef>
                <a:spcPts val="0"/>
              </a:spcBef>
              <a:spcAft>
                <a:spcPts val="0"/>
              </a:spcAft>
              <a:buSzPts val="1700"/>
              <a:buChar char="●"/>
            </a:pPr>
            <a:r>
              <a:rPr lang="en" sz="1700"/>
              <a:t>Reduced bias (we hope) if done correctly</a:t>
            </a:r>
            <a:endParaRPr sz="1700"/>
          </a:p>
          <a:p>
            <a:pPr indent="-336550" lvl="0" marL="457200" rtl="0" algn="l">
              <a:lnSpc>
                <a:spcPct val="115000"/>
              </a:lnSpc>
              <a:spcBef>
                <a:spcPts val="0"/>
              </a:spcBef>
              <a:spcAft>
                <a:spcPts val="0"/>
              </a:spcAft>
              <a:buSzPts val="1700"/>
              <a:buChar char="●"/>
            </a:pPr>
            <a:r>
              <a:rPr lang="en" sz="1700"/>
              <a:t>Extensive scientific provenance and support</a:t>
            </a:r>
            <a:endParaRPr sz="1700"/>
          </a:p>
          <a:p>
            <a:pPr indent="0" lvl="0" marL="457200" rtl="0" algn="l">
              <a:lnSpc>
                <a:spcPct val="115000"/>
              </a:lnSpc>
              <a:spcBef>
                <a:spcPts val="1600"/>
              </a:spcBef>
              <a:spcAft>
                <a:spcPts val="1600"/>
              </a:spcAft>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9c9671af3c_0_0"/>
          <p:cNvSpPr txBox="1"/>
          <p:nvPr>
            <p:ph type="title"/>
          </p:nvPr>
        </p:nvSpPr>
        <p:spPr>
          <a:xfrm>
            <a:off x="311700" y="253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Key Concepts and Terms continued</a:t>
            </a:r>
            <a:endParaRPr/>
          </a:p>
          <a:p>
            <a:pPr indent="0" lvl="0" marL="0" rtl="0" algn="ctr">
              <a:lnSpc>
                <a:spcPct val="100000"/>
              </a:lnSpc>
              <a:spcBef>
                <a:spcPts val="0"/>
              </a:spcBef>
              <a:spcAft>
                <a:spcPts val="0"/>
              </a:spcAft>
              <a:buSzPts val="3600"/>
              <a:buNone/>
            </a:pPr>
            <a:r>
              <a:t/>
            </a:r>
            <a:endParaRPr/>
          </a:p>
        </p:txBody>
      </p:sp>
      <p:sp>
        <p:nvSpPr>
          <p:cNvPr id="141" name="Google Shape;141;g29c9671af3c_0_0"/>
          <p:cNvSpPr txBox="1"/>
          <p:nvPr>
            <p:ph idx="1" type="body"/>
          </p:nvPr>
        </p:nvSpPr>
        <p:spPr>
          <a:xfrm>
            <a:off x="311700" y="1428750"/>
            <a:ext cx="8520600" cy="300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i="1" lang="en" sz="1700"/>
              <a:t>Algorithm - </a:t>
            </a:r>
            <a:r>
              <a:rPr lang="en" sz="1700"/>
              <a:t>a defined set of rules and processes to enable data processing: Examples of ML Algorithms we will cover are Random Forest Classifier, Linear SVM, and Naive Bayes</a:t>
            </a:r>
            <a:endParaRPr sz="1700"/>
          </a:p>
          <a:p>
            <a:pPr indent="0" lvl="0" marL="0" rtl="0" algn="l">
              <a:lnSpc>
                <a:spcPct val="115000"/>
              </a:lnSpc>
              <a:spcBef>
                <a:spcPts val="0"/>
              </a:spcBef>
              <a:spcAft>
                <a:spcPts val="0"/>
              </a:spcAft>
              <a:buSzPts val="2400"/>
              <a:buNone/>
            </a:pPr>
            <a:r>
              <a:rPr b="1" i="1" lang="en" sz="1700"/>
              <a:t>Model -</a:t>
            </a:r>
            <a:r>
              <a:rPr lang="en" sz="1700"/>
              <a:t> Data+Algorithm: A model in machine learning refers to the computational system or process that can make predictions or decisions based on input data.</a:t>
            </a:r>
            <a:endParaRPr sz="1700"/>
          </a:p>
          <a:p>
            <a:pPr indent="0" lvl="0" marL="0" rtl="0" algn="l">
              <a:lnSpc>
                <a:spcPct val="115000"/>
              </a:lnSpc>
              <a:spcBef>
                <a:spcPts val="0"/>
              </a:spcBef>
              <a:spcAft>
                <a:spcPts val="0"/>
              </a:spcAft>
              <a:buSzPts val="2400"/>
              <a:buNone/>
            </a:pPr>
            <a:r>
              <a:rPr b="1" i="1" lang="en" sz="1700"/>
              <a:t>Training - </a:t>
            </a:r>
            <a:r>
              <a:rPr lang="en" sz="1700"/>
              <a:t>The process of giving an algorithm example data to learn from to create a model</a:t>
            </a:r>
            <a:endParaRPr sz="1700"/>
          </a:p>
          <a:p>
            <a:pPr indent="0" lvl="0" marL="0" rtl="0" algn="l">
              <a:lnSpc>
                <a:spcPct val="115000"/>
              </a:lnSpc>
              <a:spcBef>
                <a:spcPts val="0"/>
              </a:spcBef>
              <a:spcAft>
                <a:spcPts val="0"/>
              </a:spcAft>
              <a:buSzPts val="2400"/>
              <a:buNone/>
            </a:pPr>
            <a:r>
              <a:rPr b="1" i="1" lang="en" sz="1700"/>
              <a:t>Testing - </a:t>
            </a:r>
            <a:r>
              <a:rPr lang="en" sz="1700"/>
              <a:t>The process of assessing the predictions made by the model against known data </a:t>
            </a:r>
            <a:endParaRPr sz="1700"/>
          </a:p>
          <a:p>
            <a:pPr indent="0" lvl="0" marL="0" rtl="0" algn="l">
              <a:lnSpc>
                <a:spcPct val="115000"/>
              </a:lnSpc>
              <a:spcBef>
                <a:spcPts val="0"/>
              </a:spcBef>
              <a:spcAft>
                <a:spcPts val="0"/>
              </a:spcAft>
              <a:buSzPts val="2400"/>
              <a:buNone/>
            </a:pPr>
            <a:r>
              <a:rPr b="1" i="1" lang="en" sz="1700"/>
              <a:t>Validation - </a:t>
            </a:r>
            <a:r>
              <a:rPr lang="en" sz="1700"/>
              <a:t>The process of using data unseen by the model during the training process to assess the performance of the model</a:t>
            </a:r>
            <a:endParaRPr sz="1700"/>
          </a:p>
          <a:p>
            <a:pPr indent="0" lvl="0" marL="0" rtl="0" algn="l">
              <a:lnSpc>
                <a:spcPct val="115000"/>
              </a:lnSpc>
              <a:spcBef>
                <a:spcPts val="0"/>
              </a:spcBef>
              <a:spcAft>
                <a:spcPts val="0"/>
              </a:spcAft>
              <a:buSzPts val="2400"/>
              <a:buNone/>
            </a:pPr>
            <a:r>
              <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c39d6961c3_0_3"/>
          <p:cNvSpPr txBox="1"/>
          <p:nvPr>
            <p:ph type="title"/>
          </p:nvPr>
        </p:nvSpPr>
        <p:spPr>
          <a:xfrm>
            <a:off x="311700" y="253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Key Concepts and Terms continued</a:t>
            </a:r>
            <a:endParaRPr/>
          </a:p>
          <a:p>
            <a:pPr indent="0" lvl="0" marL="0" rtl="0" algn="ctr">
              <a:lnSpc>
                <a:spcPct val="100000"/>
              </a:lnSpc>
              <a:spcBef>
                <a:spcPts val="0"/>
              </a:spcBef>
              <a:spcAft>
                <a:spcPts val="0"/>
              </a:spcAft>
              <a:buSzPts val="3600"/>
              <a:buNone/>
            </a:pPr>
            <a:r>
              <a:t/>
            </a:r>
            <a:endParaRPr/>
          </a:p>
        </p:txBody>
      </p:sp>
      <p:sp>
        <p:nvSpPr>
          <p:cNvPr id="147" name="Google Shape;147;g2c39d6961c3_0_3"/>
          <p:cNvSpPr txBox="1"/>
          <p:nvPr>
            <p:ph idx="1" type="body"/>
          </p:nvPr>
        </p:nvSpPr>
        <p:spPr>
          <a:xfrm>
            <a:off x="311700" y="905425"/>
            <a:ext cx="8520600" cy="353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i="1" lang="en" sz="1700"/>
              <a:t>Pipeline - </a:t>
            </a:r>
            <a:r>
              <a:rPr lang="en" sz="1700"/>
              <a:t>A pipeline in machine learning is a sequence of data processing steps, where each step involves a transformation or a model</a:t>
            </a:r>
            <a:endParaRPr sz="1700"/>
          </a:p>
          <a:p>
            <a:pPr indent="0" lvl="0" marL="0" rtl="0" algn="l">
              <a:lnSpc>
                <a:spcPct val="115000"/>
              </a:lnSpc>
              <a:spcBef>
                <a:spcPts val="0"/>
              </a:spcBef>
              <a:spcAft>
                <a:spcPts val="0"/>
              </a:spcAft>
              <a:buSzPts val="2400"/>
              <a:buNone/>
            </a:pPr>
            <a:r>
              <a:rPr b="1" i="1" lang="en" sz="1700"/>
              <a:t>Features -  </a:t>
            </a:r>
            <a:r>
              <a:rPr lang="en" sz="1700"/>
              <a:t>Features, also known as variables or attributes, are the measurable properties or characteristics of the input data that are used by a machine learning model to make predictions or classifications.</a:t>
            </a:r>
            <a:endParaRPr sz="1700"/>
          </a:p>
          <a:p>
            <a:pPr indent="0" lvl="0" marL="0" rtl="0" algn="l">
              <a:lnSpc>
                <a:spcPct val="115000"/>
              </a:lnSpc>
              <a:spcBef>
                <a:spcPts val="0"/>
              </a:spcBef>
              <a:spcAft>
                <a:spcPts val="0"/>
              </a:spcAft>
              <a:buSzPts val="2400"/>
              <a:buNone/>
            </a:pPr>
            <a:r>
              <a:rPr b="1" i="1" lang="en" sz="1700"/>
              <a:t>One-hot-encoding - </a:t>
            </a:r>
            <a:r>
              <a:rPr lang="en" sz="1700"/>
              <a:t>A feature encoding method where a row that meets a condition is give a value of one, and a row that does not meet the condition is a zero. This helps the model identify patterns. </a:t>
            </a:r>
            <a:endParaRPr sz="1700"/>
          </a:p>
          <a:p>
            <a:pPr indent="0" lvl="0" marL="0" rtl="0" algn="l">
              <a:lnSpc>
                <a:spcPct val="115000"/>
              </a:lnSpc>
              <a:spcBef>
                <a:spcPts val="0"/>
              </a:spcBef>
              <a:spcAft>
                <a:spcPts val="0"/>
              </a:spcAft>
              <a:buSzPts val="2400"/>
              <a:buNone/>
            </a:pPr>
            <a:r>
              <a:rPr b="1" i="1" lang="en" sz="1700"/>
              <a:t>Cross-validation </a:t>
            </a:r>
            <a:r>
              <a:rPr b="1" lang="en" sz="1700"/>
              <a:t>- </a:t>
            </a:r>
            <a:r>
              <a:rPr lang="en" sz="1700"/>
              <a:t>is a technique used in machine learning to assess how the results of a statistical analysis generalize to an independent dataset by dividing the data into multiple subsets, training the model on some subsets, and testing it on others.</a:t>
            </a:r>
            <a:endParaRPr sz="1700"/>
          </a:p>
          <a:p>
            <a:pPr indent="0" lvl="0" marL="0" rtl="0" algn="l">
              <a:lnSpc>
                <a:spcPct val="115000"/>
              </a:lnSpc>
              <a:spcBef>
                <a:spcPts val="0"/>
              </a:spcBef>
              <a:spcAft>
                <a:spcPts val="0"/>
              </a:spcAft>
              <a:buSzPts val="2400"/>
              <a:buNone/>
            </a:pPr>
            <a:r>
              <a:t/>
            </a:r>
            <a:endParaRPr b="1" i="1" sz="1700"/>
          </a:p>
          <a:p>
            <a:pPr indent="0" lvl="0" marL="0" rtl="0" algn="l">
              <a:lnSpc>
                <a:spcPct val="115000"/>
              </a:lnSpc>
              <a:spcBef>
                <a:spcPts val="0"/>
              </a:spcBef>
              <a:spcAft>
                <a:spcPts val="0"/>
              </a:spcAft>
              <a:buSzPts val="2400"/>
              <a:buNone/>
            </a:pPr>
            <a:r>
              <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ee4d6923b1_0_7"/>
          <p:cNvSpPr txBox="1"/>
          <p:nvPr>
            <p:ph type="title"/>
          </p:nvPr>
        </p:nvSpPr>
        <p:spPr>
          <a:xfrm>
            <a:off x="311700" y="253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Key Concepts and Terms Continued</a:t>
            </a:r>
            <a:endParaRPr/>
          </a:p>
          <a:p>
            <a:pPr indent="0" lvl="0" marL="0" rtl="0" algn="ctr">
              <a:lnSpc>
                <a:spcPct val="100000"/>
              </a:lnSpc>
              <a:spcBef>
                <a:spcPts val="0"/>
              </a:spcBef>
              <a:spcAft>
                <a:spcPts val="0"/>
              </a:spcAft>
              <a:buSzPts val="3600"/>
              <a:buNone/>
            </a:pPr>
            <a:r>
              <a:t/>
            </a:r>
            <a:endParaRPr/>
          </a:p>
        </p:txBody>
      </p:sp>
      <p:sp>
        <p:nvSpPr>
          <p:cNvPr id="153" name="Google Shape;153;g1ee4d6923b1_0_7"/>
          <p:cNvSpPr txBox="1"/>
          <p:nvPr>
            <p:ph idx="1" type="body"/>
          </p:nvPr>
        </p:nvSpPr>
        <p:spPr>
          <a:xfrm>
            <a:off x="311700" y="1428750"/>
            <a:ext cx="8520600" cy="300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i="1" lang="en" sz="1700"/>
              <a:t>Accuracy -  </a:t>
            </a:r>
            <a:r>
              <a:rPr lang="en" sz="1700"/>
              <a:t>a metric that measures the correctness of a model by calculating the ratio of correctly predicted instances to the total instances.</a:t>
            </a:r>
            <a:endParaRPr b="1" i="1" sz="1700"/>
          </a:p>
          <a:p>
            <a:pPr indent="0" lvl="0" marL="0" rtl="0" algn="l">
              <a:lnSpc>
                <a:spcPct val="115000"/>
              </a:lnSpc>
              <a:spcBef>
                <a:spcPts val="0"/>
              </a:spcBef>
              <a:spcAft>
                <a:spcPts val="0"/>
              </a:spcAft>
              <a:buSzPts val="2400"/>
              <a:buNone/>
            </a:pPr>
            <a:r>
              <a:rPr b="1" i="1" lang="en" sz="1700"/>
              <a:t>Precision - </a:t>
            </a:r>
            <a:r>
              <a:rPr lang="en" sz="1700"/>
              <a:t>a metric that quantifies the accuracy of positive predictions made by a model. It is calculated as the ratio of true positives to the sum of true positives and false positives.</a:t>
            </a:r>
            <a:endParaRPr sz="1700"/>
          </a:p>
          <a:p>
            <a:pPr indent="0" lvl="0" marL="0" rtl="0" algn="l">
              <a:lnSpc>
                <a:spcPct val="115000"/>
              </a:lnSpc>
              <a:spcBef>
                <a:spcPts val="0"/>
              </a:spcBef>
              <a:spcAft>
                <a:spcPts val="0"/>
              </a:spcAft>
              <a:buSzPts val="2400"/>
              <a:buNone/>
            </a:pPr>
            <a:r>
              <a:rPr b="1" i="1" lang="en" sz="1700"/>
              <a:t>Recall - </a:t>
            </a:r>
            <a:r>
              <a:rPr lang="en" sz="1700"/>
              <a:t>a metric that measures the ability of a model to correctly identify all relevant instances. It is calculated as the ratio of true positives to the sum of true positives and false negatives.</a:t>
            </a:r>
            <a:endParaRPr sz="1700"/>
          </a:p>
          <a:p>
            <a:pPr indent="0" lvl="0" marL="0" rtl="0" algn="l">
              <a:lnSpc>
                <a:spcPct val="115000"/>
              </a:lnSpc>
              <a:spcBef>
                <a:spcPts val="0"/>
              </a:spcBef>
              <a:spcAft>
                <a:spcPts val="0"/>
              </a:spcAft>
              <a:buSzPts val="2400"/>
              <a:buNone/>
            </a:pPr>
            <a:r>
              <a:rPr b="1" i="1" lang="en" sz="1700"/>
              <a:t>F1 Score -  </a:t>
            </a:r>
            <a:r>
              <a:rPr lang="en" sz="1700"/>
              <a:t>a metric that combines precision and recall into a single value. It is the harmonic mean of precision and recall and provides a balanced measure of a model's performance, particularly in situations with imbalanced classes.</a:t>
            </a:r>
            <a:endParaRPr sz="1700"/>
          </a:p>
          <a:p>
            <a:pPr indent="0" lvl="0" marL="0" rtl="0" algn="l">
              <a:lnSpc>
                <a:spcPct val="115000"/>
              </a:lnSpc>
              <a:spcBef>
                <a:spcPts val="0"/>
              </a:spcBef>
              <a:spcAft>
                <a:spcPts val="0"/>
              </a:spcAft>
              <a:buSzPts val="2400"/>
              <a:buNone/>
            </a:pPr>
            <a:r>
              <a:t/>
            </a:r>
            <a:endParaRPr b="1" i="1" sz="1700"/>
          </a:p>
          <a:p>
            <a:pPr indent="0" lvl="0" marL="0" rtl="0" algn="l">
              <a:lnSpc>
                <a:spcPct val="115000"/>
              </a:lnSpc>
              <a:spcBef>
                <a:spcPts val="0"/>
              </a:spcBef>
              <a:spcAft>
                <a:spcPts val="0"/>
              </a:spcAft>
              <a:buSzPts val="2400"/>
              <a:buNone/>
            </a:pPr>
            <a:r>
              <a:t/>
            </a:r>
            <a:endParaRPr b="1" i="1" sz="1700"/>
          </a:p>
          <a:p>
            <a:pPr indent="0" lvl="0" marL="0" rtl="0" algn="l">
              <a:lnSpc>
                <a:spcPct val="115000"/>
              </a:lnSpc>
              <a:spcBef>
                <a:spcPts val="0"/>
              </a:spcBef>
              <a:spcAft>
                <a:spcPts val="0"/>
              </a:spcAft>
              <a:buSzPts val="2400"/>
              <a:buNone/>
            </a:pPr>
            <a:r>
              <a:t/>
            </a:r>
            <a:endParaRPr b="1" i="1"/>
          </a:p>
          <a:p>
            <a:pPr indent="0" lvl="0" marL="0" rtl="0" algn="l">
              <a:lnSpc>
                <a:spcPct val="115000"/>
              </a:lnSpc>
              <a:spcBef>
                <a:spcPts val="0"/>
              </a:spcBef>
              <a:spcAft>
                <a:spcPts val="0"/>
              </a:spcAft>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ee4d6923b1_1_5"/>
          <p:cNvSpPr txBox="1"/>
          <p:nvPr>
            <p:ph type="title"/>
          </p:nvPr>
        </p:nvSpPr>
        <p:spPr>
          <a:xfrm>
            <a:off x="311700" y="253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Key Concepts and Terms Continued</a:t>
            </a:r>
            <a:endParaRPr/>
          </a:p>
          <a:p>
            <a:pPr indent="0" lvl="0" marL="0" rtl="0" algn="ctr">
              <a:lnSpc>
                <a:spcPct val="100000"/>
              </a:lnSpc>
              <a:spcBef>
                <a:spcPts val="0"/>
              </a:spcBef>
              <a:spcAft>
                <a:spcPts val="0"/>
              </a:spcAft>
              <a:buSzPts val="3600"/>
              <a:buNone/>
            </a:pPr>
            <a:r>
              <a:t/>
            </a:r>
            <a:endParaRPr/>
          </a:p>
        </p:txBody>
      </p:sp>
      <p:sp>
        <p:nvSpPr>
          <p:cNvPr id="159" name="Google Shape;159;g1ee4d6923b1_1_5"/>
          <p:cNvSpPr txBox="1"/>
          <p:nvPr>
            <p:ph idx="1" type="body"/>
          </p:nvPr>
        </p:nvSpPr>
        <p:spPr>
          <a:xfrm>
            <a:off x="311700" y="1428750"/>
            <a:ext cx="8520600" cy="300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i="1" lang="en" sz="1700"/>
              <a:t>Supervised Learning - </a:t>
            </a:r>
            <a:r>
              <a:rPr lang="en" sz="1700"/>
              <a:t>Learning process is guided by labeled data curated to generalize to external data</a:t>
            </a:r>
            <a:endParaRPr sz="1700"/>
          </a:p>
          <a:p>
            <a:pPr indent="0" lvl="0" marL="0" rtl="0" algn="l">
              <a:lnSpc>
                <a:spcPct val="115000"/>
              </a:lnSpc>
              <a:spcBef>
                <a:spcPts val="0"/>
              </a:spcBef>
              <a:spcAft>
                <a:spcPts val="0"/>
              </a:spcAft>
              <a:buSzPts val="2400"/>
              <a:buNone/>
            </a:pPr>
            <a:r>
              <a:rPr b="1" i="1" lang="en" sz="1700"/>
              <a:t>Semi Supervised Learning - </a:t>
            </a:r>
            <a:r>
              <a:rPr lang="en" sz="1700"/>
              <a:t>Learning process is guided by labeled data which is then used to pseudo-label data that augments the training set </a:t>
            </a:r>
            <a:endParaRPr sz="1700"/>
          </a:p>
          <a:p>
            <a:pPr indent="0" lvl="0" marL="0" rtl="0" algn="l">
              <a:lnSpc>
                <a:spcPct val="115000"/>
              </a:lnSpc>
              <a:spcBef>
                <a:spcPts val="0"/>
              </a:spcBef>
              <a:spcAft>
                <a:spcPts val="0"/>
              </a:spcAft>
              <a:buSzPts val="2400"/>
              <a:buNone/>
            </a:pPr>
            <a:r>
              <a:rPr b="1" i="1" lang="en" sz="1700"/>
              <a:t>Unsupervised Learning - </a:t>
            </a:r>
            <a:r>
              <a:rPr lang="en" sz="1700"/>
              <a:t>Operate without labeled data, use clustering and other techniques to detect underlying patterns in the data</a:t>
            </a:r>
            <a:endParaRPr b="1" i="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ee4d6923b1_1_18"/>
          <p:cNvSpPr txBox="1"/>
          <p:nvPr>
            <p:ph type="title"/>
          </p:nvPr>
        </p:nvSpPr>
        <p:spPr>
          <a:xfrm>
            <a:off x="311700" y="253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Key Concepts and Terms Continued</a:t>
            </a:r>
            <a:endParaRPr/>
          </a:p>
          <a:p>
            <a:pPr indent="0" lvl="0" marL="0" rtl="0" algn="ctr">
              <a:lnSpc>
                <a:spcPct val="100000"/>
              </a:lnSpc>
              <a:spcBef>
                <a:spcPts val="0"/>
              </a:spcBef>
              <a:spcAft>
                <a:spcPts val="0"/>
              </a:spcAft>
              <a:buSzPts val="3600"/>
              <a:buNone/>
            </a:pPr>
            <a:r>
              <a:t/>
            </a:r>
            <a:endParaRPr/>
          </a:p>
        </p:txBody>
      </p:sp>
      <p:sp>
        <p:nvSpPr>
          <p:cNvPr id="165" name="Google Shape;165;g1ee4d6923b1_1_18"/>
          <p:cNvSpPr txBox="1"/>
          <p:nvPr>
            <p:ph idx="1" type="body"/>
          </p:nvPr>
        </p:nvSpPr>
        <p:spPr>
          <a:xfrm>
            <a:off x="311700" y="1428750"/>
            <a:ext cx="8520600" cy="300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i="1" lang="en" sz="1700"/>
              <a:t>Cross Validation - </a:t>
            </a:r>
            <a:r>
              <a:rPr lang="en" sz="1700"/>
              <a:t>A process of partitioning data in to different segments of training, test, and validation sets, to test the generalizability and validity of the model across different subsets of data</a:t>
            </a:r>
            <a:endParaRPr sz="1700"/>
          </a:p>
          <a:p>
            <a:pPr indent="0" lvl="0" marL="0" rtl="0" algn="l">
              <a:lnSpc>
                <a:spcPct val="115000"/>
              </a:lnSpc>
              <a:spcBef>
                <a:spcPts val="0"/>
              </a:spcBef>
              <a:spcAft>
                <a:spcPts val="0"/>
              </a:spcAft>
              <a:buSzPts val="2400"/>
              <a:buNone/>
            </a:pPr>
            <a:r>
              <a:rPr b="1" i="1" lang="en" sz="1700"/>
              <a:t>Classification Report - </a:t>
            </a:r>
            <a:r>
              <a:rPr lang="en" sz="1700"/>
              <a:t>A means of evaluating the performance of a classification model by displaying the precision, recall, and F1 scores across classification classes.</a:t>
            </a:r>
            <a:endParaRPr sz="1700"/>
          </a:p>
          <a:p>
            <a:pPr indent="0" lvl="0" marL="0" rtl="0" algn="l">
              <a:lnSpc>
                <a:spcPct val="115000"/>
              </a:lnSpc>
              <a:spcBef>
                <a:spcPts val="0"/>
              </a:spcBef>
              <a:spcAft>
                <a:spcPts val="0"/>
              </a:spcAft>
              <a:buSzPts val="2400"/>
              <a:buNone/>
            </a:pPr>
            <a:r>
              <a:rPr b="1" i="1" lang="en" sz="1700"/>
              <a:t>Confusion Matrix - </a:t>
            </a:r>
            <a:r>
              <a:rPr lang="en" sz="1700"/>
              <a:t>A confusion matrix is a visual representation of model performance with respect to true positives, false positives, true negatives, and false negatives across different classification classes</a:t>
            </a:r>
            <a:endParaRPr sz="1700"/>
          </a:p>
          <a:p>
            <a:pPr indent="0" lvl="0" marL="0" rtl="0" algn="l">
              <a:lnSpc>
                <a:spcPct val="115000"/>
              </a:lnSpc>
              <a:spcBef>
                <a:spcPts val="0"/>
              </a:spcBef>
              <a:spcAft>
                <a:spcPts val="0"/>
              </a:spcAft>
              <a:buSzPts val="2400"/>
              <a:buNone/>
            </a:pPr>
            <a:r>
              <a:t/>
            </a:r>
            <a:endParaRPr b="1" i="1" sz="1700"/>
          </a:p>
          <a:p>
            <a:pPr indent="0" lvl="0" marL="0" rtl="0" algn="l">
              <a:lnSpc>
                <a:spcPct val="115000"/>
              </a:lnSpc>
              <a:spcBef>
                <a:spcPts val="0"/>
              </a:spcBef>
              <a:spcAft>
                <a:spcPts val="0"/>
              </a:spcAft>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c39d6961c3_0_13"/>
          <p:cNvSpPr txBox="1"/>
          <p:nvPr>
            <p:ph type="title"/>
          </p:nvPr>
        </p:nvSpPr>
        <p:spPr>
          <a:xfrm>
            <a:off x="311700" y="253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ML Algorithms - Random Forest Classifier </a:t>
            </a:r>
            <a:endParaRPr/>
          </a:p>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t/>
            </a:r>
            <a:endParaRPr/>
          </a:p>
        </p:txBody>
      </p:sp>
      <p:sp>
        <p:nvSpPr>
          <p:cNvPr id="171" name="Google Shape;171;g2c39d6961c3_0_13"/>
          <p:cNvSpPr txBox="1"/>
          <p:nvPr>
            <p:ph idx="1" type="body"/>
          </p:nvPr>
        </p:nvSpPr>
        <p:spPr>
          <a:xfrm>
            <a:off x="311700" y="1428750"/>
            <a:ext cx="8520600" cy="3009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i="1" lang="en" sz="1700"/>
              <a:t>Ensemble of Trees: Random Forest combines many decision trees.</a:t>
            </a:r>
            <a:endParaRPr i="1" sz="1700"/>
          </a:p>
          <a:p>
            <a:pPr indent="-336550" lvl="0" marL="457200" rtl="0" algn="l">
              <a:lnSpc>
                <a:spcPct val="115000"/>
              </a:lnSpc>
              <a:spcBef>
                <a:spcPts val="0"/>
              </a:spcBef>
              <a:spcAft>
                <a:spcPts val="0"/>
              </a:spcAft>
              <a:buSzPts val="1700"/>
              <a:buChar char="●"/>
            </a:pPr>
            <a:r>
              <a:rPr i="1" lang="en" sz="1700"/>
              <a:t>Random Features: Each tree considers random features for splitting.</a:t>
            </a:r>
            <a:endParaRPr i="1" sz="1700"/>
          </a:p>
          <a:p>
            <a:pPr indent="-336550" lvl="0" marL="457200" rtl="0" algn="l">
              <a:lnSpc>
                <a:spcPct val="115000"/>
              </a:lnSpc>
              <a:spcBef>
                <a:spcPts val="0"/>
              </a:spcBef>
              <a:spcAft>
                <a:spcPts val="0"/>
              </a:spcAft>
              <a:buSzPts val="1700"/>
              <a:buChar char="●"/>
            </a:pPr>
            <a:r>
              <a:rPr i="1" lang="en" sz="1700"/>
              <a:t>Bagging: Trees are trained on random subsets of data.</a:t>
            </a:r>
            <a:endParaRPr i="1" sz="1700"/>
          </a:p>
          <a:p>
            <a:pPr indent="-336550" lvl="0" marL="457200" rtl="0" algn="l">
              <a:lnSpc>
                <a:spcPct val="115000"/>
              </a:lnSpc>
              <a:spcBef>
                <a:spcPts val="0"/>
              </a:spcBef>
              <a:spcAft>
                <a:spcPts val="0"/>
              </a:spcAft>
              <a:buSzPts val="1700"/>
              <a:buChar char="●"/>
            </a:pPr>
            <a:r>
              <a:rPr i="1" lang="en" sz="1700"/>
              <a:t>Voting: Each tree votes for the class, and the most votes win.</a:t>
            </a:r>
            <a:endParaRPr i="1" sz="1700"/>
          </a:p>
          <a:p>
            <a:pPr indent="-336550" lvl="0" marL="457200" rtl="0" algn="l">
              <a:lnSpc>
                <a:spcPct val="115000"/>
              </a:lnSpc>
              <a:spcBef>
                <a:spcPts val="0"/>
              </a:spcBef>
              <a:spcAft>
                <a:spcPts val="0"/>
              </a:spcAft>
              <a:buSzPts val="1700"/>
              <a:buChar char="●"/>
            </a:pPr>
            <a:r>
              <a:rPr i="1" lang="en" sz="1700"/>
              <a:t>Reduced Overfitting: Random Forest reduces overfitting by combining predictions.</a:t>
            </a:r>
            <a:endParaRPr i="1" sz="1700"/>
          </a:p>
          <a:p>
            <a:pPr indent="0" lvl="0" marL="0" rtl="0" algn="l">
              <a:lnSpc>
                <a:spcPct val="115000"/>
              </a:lnSpc>
              <a:spcBef>
                <a:spcPts val="0"/>
              </a:spcBef>
              <a:spcAft>
                <a:spcPts val="0"/>
              </a:spcAft>
              <a:buSzPts val="2400"/>
              <a:buNone/>
            </a:pPr>
            <a:r>
              <a:t/>
            </a:r>
            <a:endParaRPr b="1" i="1" sz="1300"/>
          </a:p>
          <a:p>
            <a:pPr indent="0" lvl="0" marL="0" rtl="0" algn="l">
              <a:lnSpc>
                <a:spcPct val="115000"/>
              </a:lnSpc>
              <a:spcBef>
                <a:spcPts val="0"/>
              </a:spcBef>
              <a:spcAft>
                <a:spcPts val="0"/>
              </a:spcAft>
              <a:buSzPts val="2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c39d6961c3_0_18"/>
          <p:cNvSpPr txBox="1"/>
          <p:nvPr>
            <p:ph type="title"/>
          </p:nvPr>
        </p:nvSpPr>
        <p:spPr>
          <a:xfrm>
            <a:off x="311700" y="2535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ML Algorithms - Linear Support Vector Machine</a:t>
            </a:r>
            <a:endParaRPr/>
          </a:p>
          <a:p>
            <a:pPr indent="0" lvl="0" marL="0" rtl="0" algn="ctr">
              <a:lnSpc>
                <a:spcPct val="100000"/>
              </a:lnSpc>
              <a:spcBef>
                <a:spcPts val="0"/>
              </a:spcBef>
              <a:spcAft>
                <a:spcPts val="0"/>
              </a:spcAft>
              <a:buSzPts val="3600"/>
              <a:buNone/>
            </a:pPr>
            <a:r>
              <a:t/>
            </a:r>
            <a:endParaRPr/>
          </a:p>
          <a:p>
            <a:pPr indent="0" lvl="0" marL="0" rtl="0" algn="ctr">
              <a:lnSpc>
                <a:spcPct val="100000"/>
              </a:lnSpc>
              <a:spcBef>
                <a:spcPts val="0"/>
              </a:spcBef>
              <a:spcAft>
                <a:spcPts val="0"/>
              </a:spcAft>
              <a:buSzPts val="3600"/>
              <a:buNone/>
            </a:pPr>
            <a:r>
              <a:t/>
            </a:r>
            <a:endParaRPr/>
          </a:p>
        </p:txBody>
      </p:sp>
      <p:sp>
        <p:nvSpPr>
          <p:cNvPr id="177" name="Google Shape;177;g2c39d6961c3_0_18"/>
          <p:cNvSpPr txBox="1"/>
          <p:nvPr>
            <p:ph idx="1" type="body"/>
          </p:nvPr>
        </p:nvSpPr>
        <p:spPr>
          <a:xfrm>
            <a:off x="311700" y="1428750"/>
            <a:ext cx="8520600" cy="3009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Straight Line Separation: Linear SVM finds the best straight line to separate classes.</a:t>
            </a:r>
            <a:endParaRPr sz="1700"/>
          </a:p>
          <a:p>
            <a:pPr indent="-336550" lvl="0" marL="457200" rtl="0" algn="l">
              <a:lnSpc>
                <a:spcPct val="115000"/>
              </a:lnSpc>
              <a:spcBef>
                <a:spcPts val="0"/>
              </a:spcBef>
              <a:spcAft>
                <a:spcPts val="0"/>
              </a:spcAft>
              <a:buSzPts val="1700"/>
              <a:buChar char="●"/>
            </a:pPr>
            <a:r>
              <a:rPr lang="en" sz="1700"/>
              <a:t>It maximizes the space between the line and the closest points from each class.</a:t>
            </a:r>
            <a:endParaRPr sz="1700"/>
          </a:p>
          <a:p>
            <a:pPr indent="-336550" lvl="0" marL="457200" rtl="0" algn="l">
              <a:lnSpc>
                <a:spcPct val="115000"/>
              </a:lnSpc>
              <a:spcBef>
                <a:spcPts val="0"/>
              </a:spcBef>
              <a:spcAft>
                <a:spcPts val="0"/>
              </a:spcAft>
              <a:buSzPts val="1700"/>
              <a:buChar char="●"/>
            </a:pPr>
            <a:r>
              <a:rPr lang="en" sz="1700"/>
              <a:t>SVM minimizes classification errors while maximizing this space.</a:t>
            </a:r>
            <a:endParaRPr sz="1700"/>
          </a:p>
          <a:p>
            <a:pPr indent="-336550" lvl="0" marL="457200" rtl="0" algn="l">
              <a:lnSpc>
                <a:spcPct val="115000"/>
              </a:lnSpc>
              <a:spcBef>
                <a:spcPts val="0"/>
              </a:spcBef>
              <a:spcAft>
                <a:spcPts val="0"/>
              </a:spcAft>
              <a:buSzPts val="1700"/>
              <a:buChar char="●"/>
            </a:pPr>
            <a:r>
              <a:rPr lang="en" sz="1700"/>
              <a:t>Mainly used for binary classification, but can handle multi-class tasks too</a:t>
            </a:r>
            <a:r>
              <a:rPr i="1" lang="en" sz="1700"/>
              <a:t>.</a:t>
            </a:r>
            <a:endParaRPr i="1" sz="1700"/>
          </a:p>
          <a:p>
            <a:pPr indent="0" lvl="0" marL="0" rtl="0" algn="l">
              <a:lnSpc>
                <a:spcPct val="115000"/>
              </a:lnSpc>
              <a:spcBef>
                <a:spcPts val="0"/>
              </a:spcBef>
              <a:spcAft>
                <a:spcPts val="0"/>
              </a:spcAft>
              <a:buSzPts val="2400"/>
              <a:buNone/>
            </a:pPr>
            <a:r>
              <a:t/>
            </a:r>
            <a:endParaRPr b="1" i="1" sz="1700"/>
          </a:p>
          <a:p>
            <a:pPr indent="0" lvl="0" marL="0" rtl="0" algn="l">
              <a:lnSpc>
                <a:spcPct val="115000"/>
              </a:lnSpc>
              <a:spcBef>
                <a:spcPts val="0"/>
              </a:spcBef>
              <a:spcAft>
                <a:spcPts val="0"/>
              </a:spcAft>
              <a:buSzPts val="2400"/>
              <a:buNone/>
            </a:pPr>
            <a:r>
              <a:t/>
            </a:r>
            <a:endParaRPr b="1" i="1" sz="1700"/>
          </a:p>
          <a:p>
            <a:pPr indent="0" lvl="0" marL="0" rtl="0" algn="l">
              <a:lnSpc>
                <a:spcPct val="115000"/>
              </a:lnSpc>
              <a:spcBef>
                <a:spcPts val="0"/>
              </a:spcBef>
              <a:spcAft>
                <a:spcPts val="0"/>
              </a:spcAft>
              <a:buSzPts val="2400"/>
              <a:buNone/>
            </a:pPr>
            <a:r>
              <a:t/>
            </a:r>
            <a:endParaRPr b="1" i="1" sz="1700"/>
          </a:p>
          <a:p>
            <a:pPr indent="0" lvl="0" marL="0" rtl="0" algn="l">
              <a:lnSpc>
                <a:spcPct val="115000"/>
              </a:lnSpc>
              <a:spcBef>
                <a:spcPts val="0"/>
              </a:spcBef>
              <a:spcAft>
                <a:spcPts val="0"/>
              </a:spcAft>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About the Speaker</a:t>
            </a:r>
            <a:endParaRPr/>
          </a:p>
        </p:txBody>
      </p:sp>
      <p:sp>
        <p:nvSpPr>
          <p:cNvPr id="67" name="Google Shape;67;p2"/>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pic>
        <p:nvPicPr>
          <p:cNvPr id="68" name="Google Shape;68;p2"/>
          <p:cNvPicPr preferRelativeResize="0"/>
          <p:nvPr/>
        </p:nvPicPr>
        <p:blipFill>
          <a:blip r:embed="rId3">
            <a:alphaModFix/>
          </a:blip>
          <a:stretch>
            <a:fillRect/>
          </a:stretch>
        </p:blipFill>
        <p:spPr>
          <a:xfrm>
            <a:off x="3064550" y="2605450"/>
            <a:ext cx="1726250" cy="1343750"/>
          </a:xfrm>
          <a:prstGeom prst="rect">
            <a:avLst/>
          </a:prstGeom>
          <a:noFill/>
          <a:ln>
            <a:noFill/>
          </a:ln>
        </p:spPr>
      </p:pic>
      <p:pic>
        <p:nvPicPr>
          <p:cNvPr id="69" name="Google Shape;69;p2"/>
          <p:cNvPicPr preferRelativeResize="0"/>
          <p:nvPr/>
        </p:nvPicPr>
        <p:blipFill>
          <a:blip r:embed="rId4">
            <a:alphaModFix/>
          </a:blip>
          <a:stretch>
            <a:fillRect/>
          </a:stretch>
        </p:blipFill>
        <p:spPr>
          <a:xfrm>
            <a:off x="5298225" y="2540088"/>
            <a:ext cx="1445049" cy="1409101"/>
          </a:xfrm>
          <a:prstGeom prst="rect">
            <a:avLst/>
          </a:prstGeom>
          <a:noFill/>
          <a:ln>
            <a:noFill/>
          </a:ln>
        </p:spPr>
      </p:pic>
      <p:pic>
        <p:nvPicPr>
          <p:cNvPr id="70" name="Google Shape;70;p2"/>
          <p:cNvPicPr preferRelativeResize="0"/>
          <p:nvPr/>
        </p:nvPicPr>
        <p:blipFill>
          <a:blip r:embed="rId5">
            <a:alphaModFix/>
          </a:blip>
          <a:stretch>
            <a:fillRect/>
          </a:stretch>
        </p:blipFill>
        <p:spPr>
          <a:xfrm>
            <a:off x="7314475" y="2571750"/>
            <a:ext cx="1187484" cy="1194700"/>
          </a:xfrm>
          <a:prstGeom prst="rect">
            <a:avLst/>
          </a:prstGeom>
          <a:noFill/>
          <a:ln>
            <a:noFill/>
          </a:ln>
        </p:spPr>
      </p:pic>
      <p:pic>
        <p:nvPicPr>
          <p:cNvPr id="71" name="Google Shape;71;p2"/>
          <p:cNvPicPr preferRelativeResize="0"/>
          <p:nvPr/>
        </p:nvPicPr>
        <p:blipFill>
          <a:blip r:embed="rId6">
            <a:alphaModFix/>
          </a:blip>
          <a:stretch>
            <a:fillRect/>
          </a:stretch>
        </p:blipFill>
        <p:spPr>
          <a:xfrm>
            <a:off x="1004325" y="2665680"/>
            <a:ext cx="1606950" cy="1283519"/>
          </a:xfrm>
          <a:prstGeom prst="rect">
            <a:avLst/>
          </a:prstGeom>
          <a:noFill/>
          <a:ln>
            <a:noFill/>
          </a:ln>
        </p:spPr>
      </p:pic>
      <p:pic>
        <p:nvPicPr>
          <p:cNvPr id="72" name="Google Shape;72;p2"/>
          <p:cNvPicPr preferRelativeResize="0"/>
          <p:nvPr/>
        </p:nvPicPr>
        <p:blipFill>
          <a:blip r:embed="rId7">
            <a:alphaModFix/>
          </a:blip>
          <a:stretch>
            <a:fillRect/>
          </a:stretch>
        </p:blipFill>
        <p:spPr>
          <a:xfrm>
            <a:off x="4790800" y="1082588"/>
            <a:ext cx="1250599" cy="1250599"/>
          </a:xfrm>
          <a:prstGeom prst="rect">
            <a:avLst/>
          </a:prstGeom>
          <a:noFill/>
          <a:ln>
            <a:noFill/>
          </a:ln>
        </p:spPr>
      </p:pic>
      <p:pic>
        <p:nvPicPr>
          <p:cNvPr id="73" name="Google Shape;73;p2"/>
          <p:cNvPicPr preferRelativeResize="0"/>
          <p:nvPr/>
        </p:nvPicPr>
        <p:blipFill>
          <a:blip r:embed="rId8">
            <a:alphaModFix/>
          </a:blip>
          <a:stretch>
            <a:fillRect/>
          </a:stretch>
        </p:blipFill>
        <p:spPr>
          <a:xfrm>
            <a:off x="3064551" y="1082577"/>
            <a:ext cx="1345915" cy="1250600"/>
          </a:xfrm>
          <a:prstGeom prst="rect">
            <a:avLst/>
          </a:prstGeom>
          <a:noFill/>
          <a:ln>
            <a:noFill/>
          </a:ln>
        </p:spPr>
      </p:pic>
      <p:sp>
        <p:nvSpPr>
          <p:cNvPr id="74" name="Google Shape;74;p2"/>
          <p:cNvSpPr txBox="1"/>
          <p:nvPr/>
        </p:nvSpPr>
        <p:spPr>
          <a:xfrm>
            <a:off x="226300" y="1183900"/>
            <a:ext cx="2763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mbria"/>
                <a:ea typeface="Cambria"/>
                <a:cs typeface="Cambria"/>
                <a:sym typeface="Cambria"/>
              </a:rPr>
              <a:t>Assistant Director</a:t>
            </a:r>
            <a:endParaRPr sz="1200">
              <a:solidFill>
                <a:schemeClr val="dk2"/>
              </a:solidFill>
              <a:latin typeface="Cambria"/>
              <a:ea typeface="Cambria"/>
              <a:cs typeface="Cambria"/>
              <a:sym typeface="Cambria"/>
            </a:endParaRPr>
          </a:p>
          <a:p>
            <a:pPr indent="0" lvl="0" marL="0" rtl="0" algn="l">
              <a:spcBef>
                <a:spcPts val="0"/>
              </a:spcBef>
              <a:spcAft>
                <a:spcPts val="0"/>
              </a:spcAft>
              <a:buNone/>
            </a:pPr>
            <a:r>
              <a:rPr lang="en" sz="1200">
                <a:solidFill>
                  <a:schemeClr val="dk2"/>
                </a:solidFill>
                <a:latin typeface="Cambria"/>
                <a:ea typeface="Cambria"/>
                <a:cs typeface="Cambria"/>
                <a:sym typeface="Cambria"/>
              </a:rPr>
              <a:t>NULab for Digital Humanities and Computational Social Science</a:t>
            </a:r>
            <a:endParaRPr sz="1200">
              <a:solidFill>
                <a:schemeClr val="dk2"/>
              </a:solidFill>
              <a:latin typeface="Cambria"/>
              <a:ea typeface="Cambria"/>
              <a:cs typeface="Cambria"/>
              <a:sym typeface="Cambria"/>
            </a:endParaRPr>
          </a:p>
          <a:p>
            <a:pPr indent="0" lvl="0" marL="0" rtl="0" algn="l">
              <a:spcBef>
                <a:spcPts val="0"/>
              </a:spcBef>
              <a:spcAft>
                <a:spcPts val="0"/>
              </a:spcAft>
              <a:buNone/>
            </a:pPr>
            <a:r>
              <a:rPr lang="en" sz="1200">
                <a:solidFill>
                  <a:schemeClr val="dk2"/>
                </a:solidFill>
                <a:latin typeface="Cambria"/>
                <a:ea typeface="Cambria"/>
                <a:cs typeface="Cambria"/>
                <a:sym typeface="Cambria"/>
              </a:rPr>
              <a:t>Northeastern University</a:t>
            </a:r>
            <a:endParaRPr sz="1200">
              <a:solidFill>
                <a:schemeClr val="dk2"/>
              </a:solidFill>
              <a:latin typeface="Cambria"/>
              <a:ea typeface="Cambria"/>
              <a:cs typeface="Cambria"/>
              <a:sym typeface="Cambria"/>
            </a:endParaRPr>
          </a:p>
          <a:p>
            <a:pPr indent="0" lvl="0" marL="0" rtl="0" algn="l">
              <a:spcBef>
                <a:spcPts val="0"/>
              </a:spcBef>
              <a:spcAft>
                <a:spcPts val="0"/>
              </a:spcAft>
              <a:buNone/>
            </a:pPr>
            <a:r>
              <a:rPr lang="en" sz="1200">
                <a:solidFill>
                  <a:schemeClr val="dk2"/>
                </a:solidFill>
                <a:latin typeface="Cambria"/>
                <a:ea typeface="Cambria"/>
                <a:cs typeface="Cambria"/>
                <a:sym typeface="Cambria"/>
              </a:rPr>
              <a:t>Email: </a:t>
            </a:r>
            <a:r>
              <a:rPr lang="en" sz="1200" u="sng">
                <a:solidFill>
                  <a:schemeClr val="hlink"/>
                </a:solidFill>
                <a:latin typeface="Cambria"/>
                <a:ea typeface="Cambria"/>
                <a:cs typeface="Cambria"/>
                <a:sym typeface="Cambria"/>
                <a:hlinkClick r:id="rId9"/>
              </a:rPr>
              <a:t>se.rogers@northeastern.edu</a:t>
            </a:r>
            <a:endParaRPr sz="1200">
              <a:solidFill>
                <a:schemeClr val="dk2"/>
              </a:solidFill>
              <a:latin typeface="Cambria"/>
              <a:ea typeface="Cambria"/>
              <a:cs typeface="Cambria"/>
              <a:sym typeface="Cambria"/>
            </a:endParaRPr>
          </a:p>
        </p:txBody>
      </p:sp>
      <p:sp>
        <p:nvSpPr>
          <p:cNvPr id="75" name="Google Shape;75;p2"/>
          <p:cNvSpPr txBox="1"/>
          <p:nvPr/>
        </p:nvSpPr>
        <p:spPr>
          <a:xfrm>
            <a:off x="6217650" y="1121125"/>
            <a:ext cx="2763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Cambria"/>
                <a:ea typeface="Cambria"/>
                <a:cs typeface="Cambria"/>
                <a:sym typeface="Cambria"/>
              </a:rPr>
              <a:t>MassMutual Center of Excellence PhD Fellow/Gund Graduate Fellow</a:t>
            </a:r>
            <a:endParaRPr sz="1200">
              <a:solidFill>
                <a:schemeClr val="dk2"/>
              </a:solidFill>
              <a:latin typeface="Cambria"/>
              <a:ea typeface="Cambria"/>
              <a:cs typeface="Cambria"/>
              <a:sym typeface="Cambria"/>
            </a:endParaRPr>
          </a:p>
          <a:p>
            <a:pPr indent="0" lvl="0" marL="0" rtl="0" algn="l">
              <a:spcBef>
                <a:spcPts val="0"/>
              </a:spcBef>
              <a:spcAft>
                <a:spcPts val="0"/>
              </a:spcAft>
              <a:buNone/>
            </a:pPr>
            <a:r>
              <a:rPr lang="en" sz="1200">
                <a:solidFill>
                  <a:schemeClr val="dk2"/>
                </a:solidFill>
                <a:latin typeface="Cambria"/>
                <a:ea typeface="Cambria"/>
                <a:cs typeface="Cambria"/>
                <a:sym typeface="Cambria"/>
              </a:rPr>
              <a:t>Vermont Complex Systems Center</a:t>
            </a:r>
            <a:endParaRPr sz="1200">
              <a:solidFill>
                <a:schemeClr val="dk2"/>
              </a:solidFill>
              <a:latin typeface="Cambria"/>
              <a:ea typeface="Cambria"/>
              <a:cs typeface="Cambria"/>
              <a:sym typeface="Cambria"/>
            </a:endParaRPr>
          </a:p>
          <a:p>
            <a:pPr indent="0" lvl="0" marL="0" rtl="0" algn="l">
              <a:spcBef>
                <a:spcPts val="0"/>
              </a:spcBef>
              <a:spcAft>
                <a:spcPts val="0"/>
              </a:spcAft>
              <a:buNone/>
            </a:pPr>
            <a:r>
              <a:rPr lang="en" sz="1200">
                <a:solidFill>
                  <a:schemeClr val="dk2"/>
                </a:solidFill>
                <a:latin typeface="Cambria"/>
                <a:ea typeface="Cambria"/>
                <a:cs typeface="Cambria"/>
                <a:sym typeface="Cambria"/>
              </a:rPr>
              <a:t>University of Vermont</a:t>
            </a:r>
            <a:endParaRPr sz="1200">
              <a:solidFill>
                <a:schemeClr val="dk2"/>
              </a:solidFill>
              <a:latin typeface="Cambria"/>
              <a:ea typeface="Cambria"/>
              <a:cs typeface="Cambria"/>
              <a:sym typeface="Cambria"/>
            </a:endParaRPr>
          </a:p>
          <a:p>
            <a:pPr indent="0" lvl="0" marL="0" rtl="0" algn="l">
              <a:spcBef>
                <a:spcPts val="0"/>
              </a:spcBef>
              <a:spcAft>
                <a:spcPts val="0"/>
              </a:spcAft>
              <a:buNone/>
            </a:pPr>
            <a:r>
              <a:rPr lang="en" sz="1200">
                <a:solidFill>
                  <a:schemeClr val="dk2"/>
                </a:solidFill>
                <a:latin typeface="Cambria"/>
                <a:ea typeface="Cambria"/>
                <a:cs typeface="Cambria"/>
                <a:sym typeface="Cambria"/>
              </a:rPr>
              <a:t>Email: s</a:t>
            </a:r>
            <a:r>
              <a:rPr lang="en" sz="1200">
                <a:solidFill>
                  <a:schemeClr val="dk2"/>
                </a:solidFill>
                <a:latin typeface="Cambria"/>
                <a:ea typeface="Cambria"/>
                <a:cs typeface="Cambria"/>
                <a:sym typeface="Cambria"/>
              </a:rPr>
              <a:t>ean.rogers@uvm.edu</a:t>
            </a:r>
            <a:endParaRPr sz="1200">
              <a:solidFill>
                <a:schemeClr val="dk2"/>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f4ecf71b01_0_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Model Evaluation	</a:t>
            </a:r>
            <a:endParaRPr/>
          </a:p>
        </p:txBody>
      </p:sp>
      <p:sp>
        <p:nvSpPr>
          <p:cNvPr id="183" name="Google Shape;183;g1f4ecf71b01_0_2"/>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Accuracy Trap</a:t>
            </a:r>
            <a:endParaRPr/>
          </a:p>
          <a:p>
            <a:pPr indent="-381000" lvl="0" marL="457200" rtl="0" algn="l">
              <a:lnSpc>
                <a:spcPct val="115000"/>
              </a:lnSpc>
              <a:spcBef>
                <a:spcPts val="0"/>
              </a:spcBef>
              <a:spcAft>
                <a:spcPts val="0"/>
              </a:spcAft>
              <a:buSzPts val="2400"/>
              <a:buChar char="●"/>
            </a:pPr>
            <a:r>
              <a:rPr lang="en"/>
              <a:t>Balance between precision and recall</a:t>
            </a:r>
            <a:endParaRPr/>
          </a:p>
          <a:p>
            <a:pPr indent="-381000" lvl="0" marL="457200" rtl="0" algn="l">
              <a:lnSpc>
                <a:spcPct val="115000"/>
              </a:lnSpc>
              <a:spcBef>
                <a:spcPts val="0"/>
              </a:spcBef>
              <a:spcAft>
                <a:spcPts val="0"/>
              </a:spcAft>
              <a:buSzPts val="2400"/>
              <a:buChar char="●"/>
            </a:pPr>
            <a:r>
              <a:rPr lang="en"/>
              <a:t>Using F1 Score</a:t>
            </a:r>
            <a:endParaRPr/>
          </a:p>
          <a:p>
            <a:pPr indent="-381000" lvl="0" marL="457200" rtl="0" algn="l">
              <a:lnSpc>
                <a:spcPct val="115000"/>
              </a:lnSpc>
              <a:spcBef>
                <a:spcPts val="0"/>
              </a:spcBef>
              <a:spcAft>
                <a:spcPts val="0"/>
              </a:spcAft>
              <a:buSzPts val="2400"/>
              <a:buChar char="●"/>
            </a:pPr>
            <a:r>
              <a:rPr lang="en"/>
              <a:t>Cross Validation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0000"/>
                </a:solidFill>
              </a:rPr>
              <a:t>Thank you!	</a:t>
            </a:r>
            <a:endParaRPr>
              <a:solidFill>
                <a:srgbClr val="FF0000"/>
              </a:solidFill>
            </a:endParaRPr>
          </a:p>
        </p:txBody>
      </p:sp>
      <p:sp>
        <p:nvSpPr>
          <p:cNvPr id="189" name="Google Shape;189;p11"/>
          <p:cNvSpPr txBox="1"/>
          <p:nvPr>
            <p:ph idx="1" type="body"/>
          </p:nvPr>
        </p:nvSpPr>
        <p:spPr>
          <a:xfrm>
            <a:off x="311700" y="1028575"/>
            <a:ext cx="8520600" cy="50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400"/>
              <a:buNone/>
            </a:pPr>
            <a:r>
              <a:rPr lang="en" sz="2000">
                <a:solidFill>
                  <a:srgbClr val="666666"/>
                </a:solidFill>
              </a:rPr>
              <a:t>If you have any questions, contact us at:</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
        <p:nvSpPr>
          <p:cNvPr id="190" name="Google Shape;190;p11"/>
          <p:cNvSpPr txBox="1"/>
          <p:nvPr/>
        </p:nvSpPr>
        <p:spPr>
          <a:xfrm>
            <a:off x="377600" y="1530475"/>
            <a:ext cx="4667400" cy="146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666666"/>
                </a:solidFill>
                <a:latin typeface="Cambria"/>
                <a:ea typeface="Cambria"/>
                <a:cs typeface="Cambria"/>
                <a:sym typeface="Cambria"/>
              </a:rPr>
              <a:t>Sean P. Rogers</a:t>
            </a:r>
            <a:endParaRPr b="1" i="0" sz="1800" u="none" cap="none" strike="noStrike">
              <a:solidFill>
                <a:srgbClr val="666666"/>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666666"/>
                </a:solidFill>
                <a:latin typeface="Cambria"/>
                <a:ea typeface="Cambria"/>
                <a:cs typeface="Cambria"/>
                <a:sym typeface="Cambria"/>
              </a:rPr>
              <a:t>Assistant Director, NULab for Digital Humanities and Computational Social Science</a:t>
            </a:r>
            <a:endParaRPr sz="1800">
              <a:solidFill>
                <a:srgbClr val="666666"/>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lang="en" sz="1800">
                <a:solidFill>
                  <a:srgbClr val="666666"/>
                </a:solidFill>
                <a:latin typeface="Cambria"/>
                <a:ea typeface="Cambria"/>
                <a:cs typeface="Cambria"/>
                <a:sym typeface="Cambria"/>
              </a:rPr>
              <a:t>Northeastern University</a:t>
            </a:r>
            <a:endParaRPr sz="1800">
              <a:solidFill>
                <a:srgbClr val="666666"/>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666666"/>
                </a:solidFill>
                <a:latin typeface="Cambria"/>
                <a:ea typeface="Cambria"/>
                <a:cs typeface="Cambria"/>
                <a:sym typeface="Cambria"/>
              </a:rPr>
              <a:t>se.rogers@northeastern.edu</a:t>
            </a:r>
            <a:endParaRPr b="0" i="0" sz="1800" u="none" cap="none" strike="noStrike">
              <a:solidFill>
                <a:srgbClr val="666666"/>
              </a:solidFill>
              <a:latin typeface="Cambria"/>
              <a:ea typeface="Cambria"/>
              <a:cs typeface="Cambria"/>
              <a:sym typeface="Cambria"/>
            </a:endParaRPr>
          </a:p>
        </p:txBody>
      </p:sp>
      <p:sp>
        <p:nvSpPr>
          <p:cNvPr id="191" name="Google Shape;191;p11"/>
          <p:cNvSpPr txBox="1"/>
          <p:nvPr>
            <p:ph idx="1" type="body"/>
          </p:nvPr>
        </p:nvSpPr>
        <p:spPr>
          <a:xfrm>
            <a:off x="377600" y="3265850"/>
            <a:ext cx="8520600" cy="125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400"/>
              <a:buNone/>
            </a:pPr>
            <a:r>
              <a:rPr lang="en" sz="2000">
                <a:solidFill>
                  <a:srgbClr val="666666"/>
                </a:solidFill>
              </a:rPr>
              <a:t>Slides, handouts, and data will be available post conference</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ef3fff4d8c_0_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Workshop Agenda</a:t>
            </a:r>
            <a:endParaRPr/>
          </a:p>
        </p:txBody>
      </p:sp>
      <p:sp>
        <p:nvSpPr>
          <p:cNvPr id="81" name="Google Shape;81;g2ef3fff4d8c_0_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Objectives and Goals</a:t>
            </a:r>
            <a:endParaRPr sz="1700"/>
          </a:p>
          <a:p>
            <a:pPr indent="-336550" lvl="0" marL="457200" rtl="0" algn="l">
              <a:lnSpc>
                <a:spcPct val="115000"/>
              </a:lnSpc>
              <a:spcBef>
                <a:spcPts val="0"/>
              </a:spcBef>
              <a:spcAft>
                <a:spcPts val="0"/>
              </a:spcAft>
              <a:buSzPts val="1700"/>
              <a:buChar char="●"/>
            </a:pPr>
            <a:r>
              <a:rPr lang="en" sz="1700"/>
              <a:t>Introduce Text Analysis Concepts</a:t>
            </a:r>
            <a:endParaRPr sz="1700"/>
          </a:p>
          <a:p>
            <a:pPr indent="-336550" lvl="0" marL="457200" rtl="0" algn="l">
              <a:lnSpc>
                <a:spcPct val="115000"/>
              </a:lnSpc>
              <a:spcBef>
                <a:spcPts val="0"/>
              </a:spcBef>
              <a:spcAft>
                <a:spcPts val="0"/>
              </a:spcAft>
              <a:buSzPts val="1700"/>
              <a:buChar char="●"/>
            </a:pPr>
            <a:r>
              <a:rPr lang="en" sz="1700"/>
              <a:t>Introduce Machine Learning Concepts </a:t>
            </a:r>
            <a:endParaRPr sz="1700"/>
          </a:p>
          <a:p>
            <a:pPr indent="-336550" lvl="0" marL="457200" rtl="0" algn="l">
              <a:lnSpc>
                <a:spcPct val="115000"/>
              </a:lnSpc>
              <a:spcBef>
                <a:spcPts val="0"/>
              </a:spcBef>
              <a:spcAft>
                <a:spcPts val="0"/>
              </a:spcAft>
              <a:buSzPts val="1700"/>
              <a:buChar char="●"/>
            </a:pPr>
            <a:r>
              <a:rPr lang="en" sz="1700"/>
              <a:t>Discuss Textual Feature Engineering and Model Selection</a:t>
            </a:r>
            <a:endParaRPr sz="1700"/>
          </a:p>
          <a:p>
            <a:pPr indent="-336550" lvl="0" marL="457200" rtl="0" algn="l">
              <a:lnSpc>
                <a:spcPct val="115000"/>
              </a:lnSpc>
              <a:spcBef>
                <a:spcPts val="0"/>
              </a:spcBef>
              <a:spcAft>
                <a:spcPts val="0"/>
              </a:spcAft>
              <a:buSzPts val="1700"/>
              <a:buChar char="●"/>
            </a:pPr>
            <a:r>
              <a:rPr lang="en" sz="1700"/>
              <a:t>Ethics Discussion</a:t>
            </a:r>
            <a:endParaRPr sz="1700"/>
          </a:p>
          <a:p>
            <a:pPr indent="-336550" lvl="0" marL="457200" rtl="0" algn="l">
              <a:lnSpc>
                <a:spcPct val="115000"/>
              </a:lnSpc>
              <a:spcBef>
                <a:spcPts val="0"/>
              </a:spcBef>
              <a:spcAft>
                <a:spcPts val="0"/>
              </a:spcAft>
              <a:buSzPts val="1700"/>
              <a:buChar char="●"/>
            </a:pPr>
            <a:r>
              <a:rPr lang="en" sz="1700"/>
              <a:t>Demo (follow along if you want)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Workshop Objectives</a:t>
            </a:r>
            <a:endParaRPr/>
          </a:p>
        </p:txBody>
      </p:sp>
      <p:sp>
        <p:nvSpPr>
          <p:cNvPr id="87" name="Google Shape;87;p3"/>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Understand key concepts about Machine Learning </a:t>
            </a:r>
            <a:endParaRPr sz="1700"/>
          </a:p>
          <a:p>
            <a:pPr indent="-336550" lvl="0" marL="457200" rtl="0" algn="l">
              <a:lnSpc>
                <a:spcPct val="115000"/>
              </a:lnSpc>
              <a:spcBef>
                <a:spcPts val="0"/>
              </a:spcBef>
              <a:spcAft>
                <a:spcPts val="0"/>
              </a:spcAft>
              <a:buSzPts val="1700"/>
              <a:buChar char="●"/>
            </a:pPr>
            <a:r>
              <a:rPr lang="en" sz="1700"/>
              <a:t>Understand and key concepts of text analysis </a:t>
            </a:r>
            <a:endParaRPr sz="1700"/>
          </a:p>
          <a:p>
            <a:pPr indent="-336550" lvl="0" marL="457200" rtl="0" algn="l">
              <a:lnSpc>
                <a:spcPct val="115000"/>
              </a:lnSpc>
              <a:spcBef>
                <a:spcPts val="0"/>
              </a:spcBef>
              <a:spcAft>
                <a:spcPts val="0"/>
              </a:spcAft>
              <a:buSzPts val="1700"/>
              <a:buChar char="●"/>
            </a:pPr>
            <a:r>
              <a:rPr lang="en" sz="1700"/>
              <a:t>Be able to communicate discuss different ways machine learning can enable textual analysis</a:t>
            </a:r>
            <a:endParaRPr sz="1700"/>
          </a:p>
          <a:p>
            <a:pPr indent="-336550" lvl="0" marL="457200" rtl="0" algn="l">
              <a:lnSpc>
                <a:spcPct val="115000"/>
              </a:lnSpc>
              <a:spcBef>
                <a:spcPts val="0"/>
              </a:spcBef>
              <a:spcAft>
                <a:spcPts val="0"/>
              </a:spcAft>
              <a:buSzPts val="1700"/>
              <a:buChar char="●"/>
            </a:pPr>
            <a:r>
              <a:rPr lang="en" sz="1700"/>
              <a:t>How to train and test a model</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06666"/>
        </a:solidFill>
      </p:bgPr>
    </p:bg>
    <p:spTree>
      <p:nvGrpSpPr>
        <p:cNvPr id="91" name="Shape 91"/>
        <p:cNvGrpSpPr/>
        <p:nvPr/>
      </p:nvGrpSpPr>
      <p:grpSpPr>
        <a:xfrm>
          <a:off x="0" y="0"/>
          <a:ext cx="0" cy="0"/>
          <a:chOff x="0" y="0"/>
          <a:chExt cx="0" cy="0"/>
        </a:xfrm>
      </p:grpSpPr>
      <p:sp>
        <p:nvSpPr>
          <p:cNvPr id="92" name="Google Shape;92;p4"/>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Text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What is Text Analysis?</a:t>
            </a:r>
            <a:endParaRPr/>
          </a:p>
        </p:txBody>
      </p:sp>
      <p:sp>
        <p:nvSpPr>
          <p:cNvPr id="98" name="Google Shape;98;p5"/>
          <p:cNvSpPr txBox="1"/>
          <p:nvPr>
            <p:ph idx="1" type="body"/>
          </p:nvPr>
        </p:nvSpPr>
        <p:spPr>
          <a:xfrm>
            <a:off x="241300" y="937550"/>
            <a:ext cx="87633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Broadly, text analysis is the art and science of extracting information from a body of text</a:t>
            </a:r>
            <a:endParaRPr sz="1700"/>
          </a:p>
          <a:p>
            <a:pPr indent="-336550" lvl="0" marL="457200" rtl="0" algn="l">
              <a:lnSpc>
                <a:spcPct val="115000"/>
              </a:lnSpc>
              <a:spcBef>
                <a:spcPts val="0"/>
              </a:spcBef>
              <a:spcAft>
                <a:spcPts val="0"/>
              </a:spcAft>
              <a:buSzPts val="1700"/>
              <a:buChar char="●"/>
            </a:pPr>
            <a:r>
              <a:rPr lang="en" sz="1700"/>
              <a:t>Data sources can include text from social media, digitized novels, newspapers, reports, plans, or any kind of textual information source one could think of </a:t>
            </a:r>
            <a:endParaRPr sz="1700"/>
          </a:p>
          <a:p>
            <a:pPr indent="-336550" lvl="0" marL="457200" rtl="0" algn="l">
              <a:lnSpc>
                <a:spcPct val="115000"/>
              </a:lnSpc>
              <a:spcBef>
                <a:spcPts val="0"/>
              </a:spcBef>
              <a:spcAft>
                <a:spcPts val="0"/>
              </a:spcAft>
              <a:buSzPts val="1700"/>
              <a:buChar char="●"/>
            </a:pPr>
            <a:r>
              <a:rPr lang="en" sz="1700"/>
              <a:t>Used by researchers and practitioners to gain insights into mood and behavior, and uncover relevant textual themes or dimensions</a:t>
            </a:r>
            <a:endParaRPr sz="1700"/>
          </a:p>
          <a:p>
            <a:pPr indent="-336550" lvl="0" marL="457200" rtl="0" algn="l">
              <a:lnSpc>
                <a:spcPct val="115000"/>
              </a:lnSpc>
              <a:spcBef>
                <a:spcPts val="0"/>
              </a:spcBef>
              <a:spcAft>
                <a:spcPts val="0"/>
              </a:spcAft>
              <a:buSzPts val="1700"/>
              <a:buChar char="●"/>
            </a:pPr>
            <a:r>
              <a:rPr lang="en" sz="1700"/>
              <a:t>Examples of Text Analysis Tasks: Named Entity Recognition, Classification</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9c2eb702de_0_1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Why Text Analysis?</a:t>
            </a:r>
            <a:endParaRPr/>
          </a:p>
        </p:txBody>
      </p:sp>
      <p:sp>
        <p:nvSpPr>
          <p:cNvPr id="104" name="Google Shape;104;g29c2eb702de_0_10"/>
          <p:cNvSpPr txBox="1"/>
          <p:nvPr>
            <p:ph idx="1" type="body"/>
          </p:nvPr>
        </p:nvSpPr>
        <p:spPr>
          <a:xfrm>
            <a:off x="241300" y="937550"/>
            <a:ext cx="87633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Allows researchers to examine themes in textual data </a:t>
            </a:r>
            <a:endParaRPr sz="1700"/>
          </a:p>
          <a:p>
            <a:pPr indent="-336550" lvl="0" marL="457200" rtl="0" algn="l">
              <a:lnSpc>
                <a:spcPct val="115000"/>
              </a:lnSpc>
              <a:spcBef>
                <a:spcPts val="0"/>
              </a:spcBef>
              <a:spcAft>
                <a:spcPts val="0"/>
              </a:spcAft>
              <a:buSzPts val="1700"/>
              <a:buChar char="●"/>
            </a:pPr>
            <a:r>
              <a:rPr lang="en" sz="1700"/>
              <a:t>Used by researchers and practitioners to gain insights into mood and behavior, and uncover relevant textual themes or dimensions</a:t>
            </a:r>
            <a:endParaRPr sz="1700"/>
          </a:p>
          <a:p>
            <a:pPr indent="-336550" lvl="0" marL="457200" rtl="0" algn="l">
              <a:lnSpc>
                <a:spcPct val="115000"/>
              </a:lnSpc>
              <a:spcBef>
                <a:spcPts val="0"/>
              </a:spcBef>
              <a:spcAft>
                <a:spcPts val="0"/>
              </a:spcAft>
              <a:buSzPts val="1700"/>
              <a:buChar char="●"/>
            </a:pPr>
            <a:r>
              <a:rPr lang="en" sz="1700"/>
              <a:t>Can be applied to large datasets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t>Text Analysis: Key Terms and Concepts</a:t>
            </a:r>
            <a:endParaRPr sz="3000"/>
          </a:p>
          <a:p>
            <a:pPr indent="0" lvl="0" marL="0" rtl="0" algn="l">
              <a:lnSpc>
                <a:spcPct val="100000"/>
              </a:lnSpc>
              <a:spcBef>
                <a:spcPts val="0"/>
              </a:spcBef>
              <a:spcAft>
                <a:spcPts val="0"/>
              </a:spcAft>
              <a:buSzPts val="3600"/>
              <a:buNone/>
            </a:pPr>
            <a:r>
              <a:t/>
            </a:r>
            <a:endParaRPr sz="3000"/>
          </a:p>
        </p:txBody>
      </p:sp>
      <p:sp>
        <p:nvSpPr>
          <p:cNvPr id="110" name="Google Shape;110;p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i="1" lang="en" sz="1700"/>
              <a:t>Corpus</a:t>
            </a:r>
            <a:r>
              <a:rPr lang="en" sz="1700"/>
              <a:t> - From the latin word for body - the body of text that is being used for a project</a:t>
            </a:r>
            <a:endParaRPr sz="1700"/>
          </a:p>
          <a:p>
            <a:pPr indent="0" lvl="0" marL="0" rtl="0" algn="l">
              <a:lnSpc>
                <a:spcPct val="115000"/>
              </a:lnSpc>
              <a:spcBef>
                <a:spcPts val="0"/>
              </a:spcBef>
              <a:spcAft>
                <a:spcPts val="0"/>
              </a:spcAft>
              <a:buSzPts val="2400"/>
              <a:buNone/>
            </a:pPr>
            <a:r>
              <a:rPr b="1" i="1" lang="en" sz="1700"/>
              <a:t>Normalization</a:t>
            </a:r>
            <a:r>
              <a:rPr lang="en" sz="1700"/>
              <a:t> - Converting text to a uniform format with respect to case and punctuation</a:t>
            </a:r>
            <a:endParaRPr sz="1700"/>
          </a:p>
          <a:p>
            <a:pPr indent="0" lvl="0" marL="0" rtl="0" algn="l">
              <a:lnSpc>
                <a:spcPct val="115000"/>
              </a:lnSpc>
              <a:spcBef>
                <a:spcPts val="0"/>
              </a:spcBef>
              <a:spcAft>
                <a:spcPts val="0"/>
              </a:spcAft>
              <a:buSzPts val="2400"/>
              <a:buNone/>
            </a:pPr>
            <a:r>
              <a:rPr b="1" i="1" lang="en" sz="1700"/>
              <a:t>Stemming</a:t>
            </a:r>
            <a:r>
              <a:rPr lang="en" sz="1700"/>
              <a:t> - The process of moving prefixes and suffixes from a word to return it to its base form, may not produce real words</a:t>
            </a:r>
            <a:endParaRPr sz="1700"/>
          </a:p>
          <a:p>
            <a:pPr indent="0" lvl="0" marL="0" rtl="0" algn="l">
              <a:lnSpc>
                <a:spcPct val="115000"/>
              </a:lnSpc>
              <a:spcBef>
                <a:spcPts val="0"/>
              </a:spcBef>
              <a:spcAft>
                <a:spcPts val="0"/>
              </a:spcAft>
              <a:buSzPts val="2400"/>
              <a:buNone/>
            </a:pPr>
            <a:r>
              <a:rPr b="1" i="1" lang="en" sz="1700"/>
              <a:t>Lemmatization</a:t>
            </a:r>
            <a:r>
              <a:rPr lang="en" sz="1700"/>
              <a:t> - Reduces a word to its base form by considering semantic context</a:t>
            </a:r>
            <a:endParaRPr sz="1700"/>
          </a:p>
          <a:p>
            <a:pPr indent="0" lvl="0" marL="0" rtl="0" algn="l">
              <a:lnSpc>
                <a:spcPct val="115000"/>
              </a:lnSpc>
              <a:spcBef>
                <a:spcPts val="0"/>
              </a:spcBef>
              <a:spcAft>
                <a:spcPts val="0"/>
              </a:spcAft>
              <a:buSzPts val="2400"/>
              <a:buNone/>
            </a:pPr>
            <a:r>
              <a:rPr lang="en" sz="1700">
                <a:solidFill>
                  <a:srgbClr val="ED0E0E"/>
                </a:solidFill>
              </a:rPr>
              <a:t>Example: "The quick brown fox be jump over the lazy dog."</a:t>
            </a:r>
            <a:endParaRPr sz="1700">
              <a:solidFill>
                <a:srgbClr val="ED0E0E"/>
              </a:solidFill>
            </a:endParaRPr>
          </a:p>
          <a:p>
            <a:pPr indent="0" lvl="0" marL="0" rtl="0" algn="l">
              <a:lnSpc>
                <a:spcPct val="115000"/>
              </a:lnSpc>
              <a:spcBef>
                <a:spcPts val="0"/>
              </a:spcBef>
              <a:spcAft>
                <a:spcPts val="0"/>
              </a:spcAft>
              <a:buSzPts val="2400"/>
              <a:buNone/>
            </a:pPr>
            <a:r>
              <a:t/>
            </a:r>
            <a:endParaRPr sz="1700"/>
          </a:p>
          <a:p>
            <a:pPr indent="0" lvl="0" marL="0" rtl="0" algn="l">
              <a:lnSpc>
                <a:spcPct val="115000"/>
              </a:lnSpc>
              <a:spcBef>
                <a:spcPts val="0"/>
              </a:spcBef>
              <a:spcAft>
                <a:spcPts val="0"/>
              </a:spcAft>
              <a:buSzPts val="2400"/>
              <a:buNone/>
            </a:pPr>
            <a:r>
              <a:t/>
            </a:r>
            <a:endParaRPr sz="1700"/>
          </a:p>
          <a:p>
            <a:pPr indent="0" lvl="0" marL="0" rtl="0" algn="l">
              <a:lnSpc>
                <a:spcPct val="115000"/>
              </a:lnSpc>
              <a:spcBef>
                <a:spcPts val="0"/>
              </a:spcBef>
              <a:spcAft>
                <a:spcPts val="0"/>
              </a:spcAft>
              <a:buSzPts val="2400"/>
              <a:buNone/>
            </a:pPr>
            <a:r>
              <a:t/>
            </a:r>
            <a:endParaRPr i="1" sz="1700"/>
          </a:p>
          <a:p>
            <a:pPr indent="0" lvl="0" marL="0" rtl="0" algn="l">
              <a:lnSpc>
                <a:spcPct val="115000"/>
              </a:lnSpc>
              <a:spcBef>
                <a:spcPts val="0"/>
              </a:spcBef>
              <a:spcAft>
                <a:spcPts val="0"/>
              </a:spcAft>
              <a:buSzPts val="2400"/>
              <a:buNone/>
            </a:pPr>
            <a:r>
              <a:t/>
            </a:r>
            <a:endParaRPr sz="1700"/>
          </a:p>
          <a:p>
            <a:pPr indent="0" lvl="0" marL="0" rtl="0" algn="l">
              <a:lnSpc>
                <a:spcPct val="115000"/>
              </a:lnSpc>
              <a:spcBef>
                <a:spcPts val="0"/>
              </a:spcBef>
              <a:spcAft>
                <a:spcPts val="0"/>
              </a:spcAft>
              <a:buSzPts val="2400"/>
              <a:buNone/>
            </a:pPr>
            <a:r>
              <a:t/>
            </a:r>
            <a:endParaRPr b="1" i="1" sz="1700"/>
          </a:p>
          <a:p>
            <a:pPr indent="0" lvl="0" marL="0" rtl="0" algn="l">
              <a:lnSpc>
                <a:spcPct val="115000"/>
              </a:lnSpc>
              <a:spcBef>
                <a:spcPts val="0"/>
              </a:spcBef>
              <a:spcAft>
                <a:spcPts val="0"/>
              </a:spcAft>
              <a:buSzPts val="2400"/>
              <a:buNone/>
            </a:pPr>
            <a:r>
              <a:t/>
            </a:r>
            <a:endParaRPr sz="2200"/>
          </a:p>
        </p:txBody>
      </p:sp>
      <p:sp>
        <p:nvSpPr>
          <p:cNvPr id="111" name="Google Shape;111;p6"/>
          <p:cNvSpPr txBox="1"/>
          <p:nvPr/>
        </p:nvSpPr>
        <p:spPr>
          <a:xfrm>
            <a:off x="4088450" y="2755950"/>
            <a:ext cx="3073200" cy="165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1" lang="en" sz="1700" u="none" cap="none" strike="noStrike">
                <a:solidFill>
                  <a:srgbClr val="ED0E0E"/>
                </a:solidFill>
                <a:latin typeface="Cambria"/>
                <a:ea typeface="Cambria"/>
                <a:cs typeface="Cambria"/>
                <a:sym typeface="Cambria"/>
              </a:rPr>
              <a:t>Lemmatization</a:t>
            </a:r>
            <a:endParaRPr b="0" i="1" sz="1700" u="none" cap="none" strike="noStrike">
              <a:solidFill>
                <a:srgbClr val="ED0E0E"/>
              </a:solidFill>
              <a:latin typeface="Cambria"/>
              <a:ea typeface="Cambria"/>
              <a:cs typeface="Cambria"/>
              <a:sym typeface="Cambria"/>
            </a:endParaRPr>
          </a:p>
          <a:p>
            <a:pPr indent="0" lvl="0" marL="0" marR="0" rtl="0" algn="l">
              <a:lnSpc>
                <a:spcPct val="115000"/>
              </a:lnSpc>
              <a:spcBef>
                <a:spcPts val="0"/>
              </a:spcBef>
              <a:spcAft>
                <a:spcPts val="0"/>
              </a:spcAft>
              <a:buClr>
                <a:srgbClr val="000000"/>
              </a:buClr>
              <a:buSzPts val="1700"/>
              <a:buFont typeface="Arial"/>
              <a:buNone/>
            </a:pPr>
            <a:r>
              <a:rPr b="0" i="1" lang="en" sz="1700" u="none" cap="none" strike="noStrike">
                <a:solidFill>
                  <a:schemeClr val="dk2"/>
                </a:solidFill>
                <a:latin typeface="Cambria"/>
                <a:ea typeface="Cambria"/>
                <a:cs typeface="Cambria"/>
                <a:sym typeface="Cambria"/>
              </a:rPr>
              <a:t>"foxes" becomes "fox"</a:t>
            </a:r>
            <a:endParaRPr b="0" i="1" sz="1700" u="none" cap="none" strike="noStrike">
              <a:solidFill>
                <a:schemeClr val="dk2"/>
              </a:solidFill>
              <a:latin typeface="Cambria"/>
              <a:ea typeface="Cambria"/>
              <a:cs typeface="Cambria"/>
              <a:sym typeface="Cambria"/>
            </a:endParaRPr>
          </a:p>
          <a:p>
            <a:pPr indent="0" lvl="0" marL="0" rtl="0" algn="l">
              <a:lnSpc>
                <a:spcPct val="115000"/>
              </a:lnSpc>
              <a:spcBef>
                <a:spcPts val="0"/>
              </a:spcBef>
              <a:spcAft>
                <a:spcPts val="0"/>
              </a:spcAft>
              <a:buClr>
                <a:srgbClr val="000000"/>
              </a:buClr>
              <a:buSzPts val="1700"/>
              <a:buFont typeface="Arial"/>
              <a:buNone/>
            </a:pPr>
            <a:r>
              <a:rPr i="1" lang="en" sz="1700">
                <a:solidFill>
                  <a:schemeClr val="dk2"/>
                </a:solidFill>
                <a:latin typeface="Cambria"/>
                <a:ea typeface="Cambria"/>
                <a:cs typeface="Cambria"/>
                <a:sym typeface="Cambria"/>
              </a:rPr>
              <a:t>"jumping" becomes "jump"</a:t>
            </a:r>
            <a:endParaRPr i="1" sz="1700">
              <a:solidFill>
                <a:schemeClr val="dk2"/>
              </a:solidFill>
              <a:latin typeface="Cambria"/>
              <a:ea typeface="Cambria"/>
              <a:cs typeface="Cambria"/>
              <a:sym typeface="Cambria"/>
            </a:endParaRPr>
          </a:p>
          <a:p>
            <a:pPr indent="0" lvl="0" marL="0" marR="0" rtl="0" algn="l">
              <a:lnSpc>
                <a:spcPct val="115000"/>
              </a:lnSpc>
              <a:spcBef>
                <a:spcPts val="0"/>
              </a:spcBef>
              <a:spcAft>
                <a:spcPts val="0"/>
              </a:spcAft>
              <a:buClr>
                <a:srgbClr val="000000"/>
              </a:buClr>
              <a:buSzPts val="1700"/>
              <a:buFont typeface="Arial"/>
              <a:buNone/>
            </a:pPr>
            <a:r>
              <a:rPr b="0" i="1" lang="en" sz="1700" u="none" cap="none" strike="noStrike">
                <a:solidFill>
                  <a:schemeClr val="dk2"/>
                </a:solidFill>
                <a:latin typeface="Cambria"/>
                <a:ea typeface="Cambria"/>
                <a:cs typeface="Cambria"/>
                <a:sym typeface="Cambria"/>
              </a:rPr>
              <a:t>"are" becomes "be"</a:t>
            </a:r>
            <a:endParaRPr b="0" i="1" sz="1700" u="none" cap="none" strike="noStrike">
              <a:solidFill>
                <a:schemeClr val="dk2"/>
              </a:solidFill>
              <a:latin typeface="Cambria"/>
              <a:ea typeface="Cambria"/>
              <a:cs typeface="Cambria"/>
              <a:sym typeface="Cambria"/>
            </a:endParaRPr>
          </a:p>
          <a:p>
            <a:pPr indent="0" lvl="0" marL="0" marR="0" rtl="0" algn="l">
              <a:lnSpc>
                <a:spcPct val="115000"/>
              </a:lnSpc>
              <a:spcBef>
                <a:spcPts val="0"/>
              </a:spcBef>
              <a:spcAft>
                <a:spcPts val="0"/>
              </a:spcAft>
              <a:buClr>
                <a:srgbClr val="000000"/>
              </a:buClr>
              <a:buSzPts val="1700"/>
              <a:buFont typeface="Arial"/>
              <a:buNone/>
            </a:pPr>
            <a:r>
              <a:rPr b="0" i="1" lang="en" sz="1700" u="none" cap="none" strike="noStrike">
                <a:solidFill>
                  <a:schemeClr val="dk2"/>
                </a:solidFill>
                <a:latin typeface="Cambria"/>
                <a:ea typeface="Cambria"/>
                <a:cs typeface="Cambria"/>
                <a:sym typeface="Cambria"/>
              </a:rPr>
              <a:t>"dogs" remains "dogs"</a:t>
            </a:r>
            <a:endParaRPr b="0" i="0" sz="2400" u="none" cap="none" strike="noStrike">
              <a:solidFill>
                <a:schemeClr val="dk2"/>
              </a:solidFill>
              <a:latin typeface="Cambria"/>
              <a:ea typeface="Cambria"/>
              <a:cs typeface="Cambria"/>
              <a:sym typeface="Cambria"/>
            </a:endParaRPr>
          </a:p>
        </p:txBody>
      </p:sp>
      <p:sp>
        <p:nvSpPr>
          <p:cNvPr id="112" name="Google Shape;112;p6"/>
          <p:cNvSpPr txBox="1"/>
          <p:nvPr/>
        </p:nvSpPr>
        <p:spPr>
          <a:xfrm>
            <a:off x="759000" y="2783700"/>
            <a:ext cx="3073200" cy="1349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1" lang="en" sz="1700" u="none" cap="none" strike="noStrike">
                <a:solidFill>
                  <a:srgbClr val="ED0E0E"/>
                </a:solidFill>
                <a:latin typeface="Cambria"/>
                <a:ea typeface="Cambria"/>
                <a:cs typeface="Cambria"/>
                <a:sym typeface="Cambria"/>
              </a:rPr>
              <a:t>Stemming</a:t>
            </a:r>
            <a:endParaRPr b="0" i="1" sz="1700" u="none" cap="none" strike="noStrike">
              <a:solidFill>
                <a:srgbClr val="ED0E0E"/>
              </a:solidFill>
              <a:latin typeface="Cambria"/>
              <a:ea typeface="Cambria"/>
              <a:cs typeface="Cambria"/>
              <a:sym typeface="Cambria"/>
            </a:endParaRPr>
          </a:p>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latin typeface="Cambria"/>
                <a:ea typeface="Cambria"/>
                <a:cs typeface="Cambria"/>
                <a:sym typeface="Cambria"/>
              </a:rPr>
              <a:t>"foxes" becomes "fox"</a:t>
            </a:r>
            <a:endParaRPr b="0" i="0" sz="1700" u="none" cap="none" strike="noStrike">
              <a:solidFill>
                <a:schemeClr val="dk2"/>
              </a:solidFill>
              <a:latin typeface="Cambria"/>
              <a:ea typeface="Cambria"/>
              <a:cs typeface="Cambria"/>
              <a:sym typeface="Cambria"/>
            </a:endParaRPr>
          </a:p>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latin typeface="Cambria"/>
                <a:ea typeface="Cambria"/>
                <a:cs typeface="Cambria"/>
                <a:sym typeface="Cambria"/>
              </a:rPr>
              <a:t>"jumping" becomes "jump"</a:t>
            </a:r>
            <a:endParaRPr b="0" i="0" sz="1700" u="none" cap="none" strike="noStrike">
              <a:solidFill>
                <a:schemeClr val="dk2"/>
              </a:solidFill>
              <a:latin typeface="Cambria"/>
              <a:ea typeface="Cambria"/>
              <a:cs typeface="Cambria"/>
              <a:sym typeface="Cambria"/>
            </a:endParaRPr>
          </a:p>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2"/>
                </a:solidFill>
                <a:latin typeface="Cambria"/>
                <a:ea typeface="Cambria"/>
                <a:cs typeface="Cambria"/>
                <a:sym typeface="Cambria"/>
              </a:rPr>
              <a:t>"dogs" becomes "dog</a:t>
            </a:r>
            <a:endParaRPr b="0" i="0" sz="2400" u="none" cap="none" strike="noStrike">
              <a:solidFill>
                <a:schemeClr val="dk2"/>
              </a:solidFill>
              <a:latin typeface="Cambria"/>
              <a:ea typeface="Cambria"/>
              <a:cs typeface="Cambria"/>
              <a:sym typeface="Cambr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ee496a4f79_0_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en" sz="2900"/>
              <a:t>Text Analysis: Key Terms and Concepts Continued</a:t>
            </a:r>
            <a:endParaRPr sz="2900"/>
          </a:p>
          <a:p>
            <a:pPr indent="0" lvl="0" marL="0" rtl="0" algn="l">
              <a:lnSpc>
                <a:spcPct val="100000"/>
              </a:lnSpc>
              <a:spcBef>
                <a:spcPts val="0"/>
              </a:spcBef>
              <a:spcAft>
                <a:spcPts val="0"/>
              </a:spcAft>
              <a:buSzPts val="3600"/>
              <a:buNone/>
            </a:pPr>
            <a:r>
              <a:t/>
            </a:r>
            <a:endParaRPr/>
          </a:p>
        </p:txBody>
      </p:sp>
      <p:sp>
        <p:nvSpPr>
          <p:cNvPr id="118" name="Google Shape;118;g1ee496a4f79_0_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i="1" lang="en" sz="1700"/>
              <a:t>N-Gram - </a:t>
            </a:r>
            <a:r>
              <a:rPr lang="en" sz="1700"/>
              <a:t>A series if N-items from a given example of text, for example:</a:t>
            </a:r>
            <a:r>
              <a:rPr b="1" lang="en" sz="1700"/>
              <a:t> </a:t>
            </a:r>
            <a:endParaRPr sz="1700"/>
          </a:p>
          <a:p>
            <a:pPr indent="0" lvl="0" marL="0" rtl="0" algn="l">
              <a:lnSpc>
                <a:spcPct val="115000"/>
              </a:lnSpc>
              <a:spcBef>
                <a:spcPts val="0"/>
              </a:spcBef>
              <a:spcAft>
                <a:spcPts val="0"/>
              </a:spcAft>
              <a:buSzPts val="2400"/>
              <a:buNone/>
            </a:pPr>
            <a:r>
              <a:t/>
            </a:r>
            <a:endParaRPr sz="1700"/>
          </a:p>
          <a:p>
            <a:pPr indent="0" lvl="0" marL="0" rtl="0" algn="l">
              <a:lnSpc>
                <a:spcPct val="115000"/>
              </a:lnSpc>
              <a:spcBef>
                <a:spcPts val="0"/>
              </a:spcBef>
              <a:spcAft>
                <a:spcPts val="0"/>
              </a:spcAft>
              <a:buSzPts val="2400"/>
              <a:buNone/>
            </a:pPr>
            <a:r>
              <a:rPr i="1" lang="en" sz="1700"/>
              <a:t>1-gram (unigram): "The", "quick", "brown", "fox", "jumps", "over", "the", "lazy", "dog".</a:t>
            </a:r>
            <a:endParaRPr i="1" sz="1700"/>
          </a:p>
          <a:p>
            <a:pPr indent="0" lvl="0" marL="0" rtl="0" algn="l">
              <a:lnSpc>
                <a:spcPct val="115000"/>
              </a:lnSpc>
              <a:spcBef>
                <a:spcPts val="0"/>
              </a:spcBef>
              <a:spcAft>
                <a:spcPts val="0"/>
              </a:spcAft>
              <a:buSzPts val="2400"/>
              <a:buNone/>
            </a:pPr>
            <a:r>
              <a:rPr i="1" lang="en" sz="1700"/>
              <a:t>2-gram (bigram): "The quick", "quick brown", "brown fox", "fox jumps", "jumps over", "over the", </a:t>
            </a:r>
            <a:endParaRPr i="1" sz="1700"/>
          </a:p>
          <a:p>
            <a:pPr indent="0" lvl="0" marL="0" rtl="0" algn="l">
              <a:lnSpc>
                <a:spcPct val="115000"/>
              </a:lnSpc>
              <a:spcBef>
                <a:spcPts val="0"/>
              </a:spcBef>
              <a:spcAft>
                <a:spcPts val="0"/>
              </a:spcAft>
              <a:buSzPts val="2400"/>
              <a:buNone/>
            </a:pPr>
            <a:r>
              <a:t/>
            </a:r>
            <a:endParaRPr sz="1700"/>
          </a:p>
          <a:p>
            <a:pPr indent="0" lvl="0" marL="0" rtl="0" algn="l">
              <a:lnSpc>
                <a:spcPct val="115000"/>
              </a:lnSpc>
              <a:spcBef>
                <a:spcPts val="0"/>
              </a:spcBef>
              <a:spcAft>
                <a:spcPts val="0"/>
              </a:spcAft>
              <a:buSzPts val="2400"/>
              <a:buNone/>
            </a:pPr>
            <a:r>
              <a:rPr b="1" i="1" lang="en" sz="1700"/>
              <a:t>Vectorization - </a:t>
            </a:r>
            <a:r>
              <a:rPr lang="en" sz="1700"/>
              <a:t>The Process of creating numerical representation of tokens</a:t>
            </a:r>
            <a:endParaRPr sz="1700"/>
          </a:p>
          <a:p>
            <a:pPr indent="0" lvl="0" marL="0" rtl="0" algn="l">
              <a:lnSpc>
                <a:spcPct val="115000"/>
              </a:lnSpc>
              <a:spcBef>
                <a:spcPts val="0"/>
              </a:spcBef>
              <a:spcAft>
                <a:spcPts val="0"/>
              </a:spcAft>
              <a:buSzPts val="2400"/>
              <a:buNone/>
            </a:pPr>
            <a:r>
              <a:rPr b="1" i="1" lang="en" sz="1700"/>
              <a:t>Term /Frequency Inverse Document Frequency (TF-IDF) is one such approach</a:t>
            </a:r>
            <a:endParaRPr b="1" i="1" sz="1700"/>
          </a:p>
          <a:p>
            <a:pPr indent="0" lvl="0" marL="0" rtl="0" algn="l">
              <a:lnSpc>
                <a:spcPct val="115000"/>
              </a:lnSpc>
              <a:spcBef>
                <a:spcPts val="0"/>
              </a:spcBef>
              <a:spcAft>
                <a:spcPts val="0"/>
              </a:spcAft>
              <a:buSzPts val="2400"/>
              <a:buNone/>
            </a:pPr>
            <a:r>
              <a:t/>
            </a:r>
            <a:endParaRPr b="1" i="1" sz="1700"/>
          </a:p>
          <a:p>
            <a:pPr indent="0" lvl="0" marL="0" rtl="0" algn="l">
              <a:lnSpc>
                <a:spcPct val="115000"/>
              </a:lnSpc>
              <a:spcBef>
                <a:spcPts val="0"/>
              </a:spcBef>
              <a:spcAft>
                <a:spcPts val="0"/>
              </a:spcAft>
              <a:buSzPts val="2400"/>
              <a:buNone/>
            </a:pPr>
            <a:r>
              <a:t/>
            </a:r>
            <a:endParaRPr b="1" i="1"/>
          </a:p>
          <a:p>
            <a:pPr indent="0" lvl="0" marL="0" rtl="0" algn="l">
              <a:lnSpc>
                <a:spcPct val="115000"/>
              </a:lnSpc>
              <a:spcBef>
                <a:spcPts val="0"/>
              </a:spcBef>
              <a:spcAft>
                <a:spcPts val="0"/>
              </a:spcAft>
              <a:buSzPts val="2400"/>
              <a:buNone/>
            </a:pPr>
            <a:r>
              <a:t/>
            </a:r>
            <a:endParaRPr b="1" i="1"/>
          </a:p>
          <a:p>
            <a:pPr indent="0" lvl="0" marL="0" rtl="0" algn="l">
              <a:lnSpc>
                <a:spcPct val="115000"/>
              </a:lnSpc>
              <a:spcBef>
                <a:spcPts val="0"/>
              </a:spcBef>
              <a:spcAft>
                <a:spcPts val="0"/>
              </a:spcAft>
              <a:buSzPts val="2400"/>
              <a:buNone/>
            </a:pPr>
            <a:r>
              <a:t/>
            </a:r>
            <a:endParaRPr/>
          </a:p>
          <a:p>
            <a:pPr indent="0" lvl="0" marL="0" rtl="0" algn="l">
              <a:lnSpc>
                <a:spcPct val="115000"/>
              </a:lnSpc>
              <a:spcBef>
                <a:spcPts val="0"/>
              </a:spcBef>
              <a:spcAft>
                <a:spcPts val="0"/>
              </a:spcAft>
              <a:buSzPts val="2400"/>
              <a:buNone/>
            </a:pPr>
            <a:r>
              <a:t/>
            </a:r>
            <a:endParaRPr/>
          </a:p>
          <a:p>
            <a:pPr indent="0" lvl="0" marL="0" rtl="0" algn="l">
              <a:lnSpc>
                <a:spcPct val="115000"/>
              </a:lnSpc>
              <a:spcBef>
                <a:spcPts val="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