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77" r:id="rId1"/>
  </p:sldMasterIdLst>
  <p:notesMasterIdLst>
    <p:notesMasterId r:id="rId41"/>
  </p:notesMasterIdLst>
  <p:sldIdLst>
    <p:sldId id="256" r:id="rId2"/>
    <p:sldId id="302" r:id="rId3"/>
    <p:sldId id="306" r:id="rId4"/>
    <p:sldId id="320" r:id="rId5"/>
    <p:sldId id="332" r:id="rId6"/>
    <p:sldId id="307" r:id="rId7"/>
    <p:sldId id="333" r:id="rId8"/>
    <p:sldId id="293" r:id="rId9"/>
    <p:sldId id="308" r:id="rId10"/>
    <p:sldId id="309" r:id="rId11"/>
    <p:sldId id="321" r:id="rId12"/>
    <p:sldId id="334" r:id="rId13"/>
    <p:sldId id="322" r:id="rId14"/>
    <p:sldId id="323" r:id="rId15"/>
    <p:sldId id="326" r:id="rId16"/>
    <p:sldId id="310" r:id="rId17"/>
    <p:sldId id="325" r:id="rId18"/>
    <p:sldId id="335" r:id="rId19"/>
    <p:sldId id="324" r:id="rId20"/>
    <p:sldId id="336" r:id="rId21"/>
    <p:sldId id="341" r:id="rId22"/>
    <p:sldId id="311" r:id="rId23"/>
    <p:sldId id="312" r:id="rId24"/>
    <p:sldId id="338" r:id="rId25"/>
    <p:sldId id="337" r:id="rId26"/>
    <p:sldId id="327" r:id="rId27"/>
    <p:sldId id="340" r:id="rId28"/>
    <p:sldId id="315" r:id="rId29"/>
    <p:sldId id="328" r:id="rId30"/>
    <p:sldId id="329" r:id="rId31"/>
    <p:sldId id="330" r:id="rId32"/>
    <p:sldId id="313" r:id="rId33"/>
    <p:sldId id="314" r:id="rId34"/>
    <p:sldId id="331" r:id="rId35"/>
    <p:sldId id="316" r:id="rId36"/>
    <p:sldId id="318" r:id="rId37"/>
    <p:sldId id="317" r:id="rId38"/>
    <p:sldId id="339" r:id="rId39"/>
    <p:sldId id="31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1575" autoAdjust="0"/>
  </p:normalViewPr>
  <p:slideViewPr>
    <p:cSldViewPr snapToGrid="0">
      <p:cViewPr varScale="1">
        <p:scale>
          <a:sx n="64" d="100"/>
          <a:sy n="64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3FB89-F14A-4981-891A-4CE71F5B3B4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F36C6-2339-4A5B-BAEC-AA2804AE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F36C6-2339-4A5B-BAEC-AA2804AE4D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9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3BC51-4CD6-10CF-20FD-70D4E3DF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6B24E-FCF9-6CB3-2ED7-88FE9C7F0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F9C085-7C9D-6AD0-3660-9BC123ACA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A5FD6-47D3-32EA-B038-F86F43F2F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F36C6-2339-4A5B-BAEC-AA2804AE4D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5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F36C6-2339-4A5B-BAEC-AA2804AE4D6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92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7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4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50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7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842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1094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4616"/>
            <a:ext cx="10515600" cy="45623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9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98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98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696"/>
            <a:ext cx="10515600" cy="56332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95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9859"/>
            <a:ext cx="5181600" cy="47271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9859"/>
            <a:ext cx="5181600" cy="47271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4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4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41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3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8670"/>
            <a:ext cx="10515600" cy="476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552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B554-3D7A-4D19-9587-C5365C8802F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409041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9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90" r:id="rId2"/>
    <p:sldLayoutId id="2147484479" r:id="rId3"/>
    <p:sldLayoutId id="2147484491" r:id="rId4"/>
    <p:sldLayoutId id="214748448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  <p:sldLayoutId id="2147484486" r:id="rId12"/>
    <p:sldLayoutId id="2147484487" r:id="rId13"/>
    <p:sldLayoutId id="2147484488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3692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 AND OPTIMIZATION FOR TESTING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1722"/>
            <a:ext cx="9144000" cy="26095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Final project tutorial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Prediction: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Predict CO2 Emissions in Rwanda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GB" sz="3100" i="1" dirty="0"/>
          </a:p>
          <a:p>
            <a:r>
              <a:rPr lang="en-GB" sz="3100" i="1" dirty="0"/>
              <a:t>Student: Mayowa Adeyemi</a:t>
            </a:r>
          </a:p>
          <a:p>
            <a:r>
              <a:rPr lang="en-GB" sz="3100" i="1" dirty="0"/>
              <a:t>Date: 31.01.2025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1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6" y="136632"/>
            <a:ext cx="4608739" cy="751114"/>
          </a:xfrm>
        </p:spPr>
        <p:txBody>
          <a:bodyPr anchor="b">
            <a:normAutofit/>
          </a:bodyPr>
          <a:lstStyle/>
          <a:p>
            <a:r>
              <a:rPr lang="en-GB" dirty="0"/>
              <a:t>Dataset statistics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4932589" y="383268"/>
            <a:ext cx="3220811" cy="604157"/>
          </a:xfrm>
        </p:spPr>
        <p:txBody>
          <a:bodyPr>
            <a:normAutofit/>
          </a:bodyPr>
          <a:lstStyle/>
          <a:p>
            <a:pPr rtl="0" fontAlgn="base"/>
            <a:r>
              <a:rPr lang="en-US" b="1" i="0" u="none" strike="noStrike" dirty="0">
                <a:effectLst/>
              </a:rPr>
              <a:t>First Few Samples:</a:t>
            </a:r>
            <a:endParaRPr lang="en-US" b="0" i="0" u="none" strike="noStrike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03B05-906B-B473-9606-BD434CCD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71" y="877732"/>
            <a:ext cx="7949498" cy="55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2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396FC-91FC-F88B-6189-DEC5719B3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9BC05C-7565-6CAF-83B1-98A73D8A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/>
              <a:t>Dataset statistics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AA840B-2C2A-B77C-7E9F-DAF7454E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140523"/>
            <a:ext cx="6172200" cy="4567428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3D31E-6046-52FD-3ABB-939AA6362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Missing Values:</a:t>
            </a:r>
            <a:endParaRPr lang="en-US" b="0" i="0" u="none" strike="noStrike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88ED8-351F-3383-9D52-0F963321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0FCA5-11BC-9B9D-4B29-66BA7816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49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06BA0-3504-A9A6-B84E-B30F4379A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9A2FC2-435C-A0BF-06A4-0636E0D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/>
              <a:t>Dataset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C69C3-320F-6692-4871-77B32531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888902"/>
            <a:ext cx="6172200" cy="3070670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CA819E-F3BF-B21B-C2C1-A3C189DE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Box plot showing the data range </a:t>
            </a:r>
            <a:endParaRPr lang="en-US" b="0" i="0" u="none" strike="noStrike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95CC5-C4BD-F2E5-EB88-5A5838D2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70A7C-6CF9-8022-D2CA-8E6878E9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7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48DB4-1F30-B53E-035B-1237E85FE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C0A175-FCA7-F8BD-5EB8-328A52A8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502"/>
          </a:xfrm>
        </p:spPr>
        <p:txBody>
          <a:bodyPr anchor="ctr">
            <a:normAutofit/>
          </a:bodyPr>
          <a:lstStyle/>
          <a:p>
            <a:r>
              <a:rPr lang="en-GB" dirty="0"/>
              <a:t>Dataset statistics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7EABD-30FC-0A89-A978-7F3892B31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9859"/>
            <a:ext cx="5181600" cy="4727104"/>
          </a:xfrm>
        </p:spPr>
        <p:txBody>
          <a:bodyPr>
            <a:normAutofit/>
          </a:bodyPr>
          <a:lstStyle/>
          <a:p>
            <a:pPr marL="0" indent="0" rtl="0" fontAlgn="base">
              <a:buNone/>
            </a:pPr>
            <a:r>
              <a:rPr lang="en-US" b="1" i="0" u="none" strike="noStrike" dirty="0">
                <a:effectLst/>
              </a:rPr>
              <a:t>Statistical Summary:</a:t>
            </a:r>
            <a:endParaRPr lang="en-US" b="0" i="0" u="none" strike="noStrike" dirty="0">
              <a:effectLst/>
            </a:endParaRPr>
          </a:p>
          <a:p>
            <a:pPr rtl="0" fontAlgn="base"/>
            <a:endParaRPr lang="en-US" b="0" i="0" u="none" strike="noStrike" dirty="0">
              <a:effectLst/>
            </a:endParaRPr>
          </a:p>
        </p:txBody>
      </p:sp>
      <p:pic>
        <p:nvPicPr>
          <p:cNvPr id="8" name="Picture 7" descr="A graph of a distribution of emission&#10;&#10;Description automatically generated">
            <a:extLst>
              <a:ext uri="{FF2B5EF4-FFF2-40B4-BE49-F238E27FC236}">
                <a16:creationId xmlns:a16="http://schemas.microsoft.com/office/drawing/2014/main" id="{34D1D0EC-E386-96E4-819C-BF8F99A3B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825165"/>
            <a:ext cx="5486817" cy="3676166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71CB7-F191-1695-6051-9700C416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F7528-C3A9-7BF8-F0E8-0A3034CE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B6BAAF-DE9A-3EAD-42EE-C5649B1DA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1" y="2059414"/>
            <a:ext cx="5803734" cy="34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91CFA-DDF2-8DFD-6870-17FE3928D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0A2612-84C8-F294-641F-B1882162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10" y="120315"/>
            <a:ext cx="3058444" cy="1013982"/>
          </a:xfrm>
        </p:spPr>
        <p:txBody>
          <a:bodyPr anchor="b">
            <a:normAutofit/>
          </a:bodyPr>
          <a:lstStyle/>
          <a:p>
            <a:r>
              <a:rPr lang="en-GB" dirty="0"/>
              <a:t>Dataset statistics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F2BC8-0544-2929-60C1-472C1B88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A4E42-DEB8-C83E-9085-ADD649B4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E2A02F-4AFA-CB64-F5D1-EEF24C6F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86" y="1134297"/>
            <a:ext cx="9086850" cy="2276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C8F52A-5B59-1486-5A3B-34A5D0C6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86" y="4072452"/>
            <a:ext cx="9725025" cy="2238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7E286A-B382-F86F-D71E-551B855B2094}"/>
              </a:ext>
            </a:extLst>
          </p:cNvPr>
          <p:cNvSpPr txBox="1"/>
          <p:nvPr/>
        </p:nvSpPr>
        <p:spPr>
          <a:xfrm>
            <a:off x="5614486" y="770021"/>
            <a:ext cx="329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boxplot of the 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Calibri" panose="020F0502020204030204" pitchFamily="34" charset="0"/>
              </a:rPr>
              <a:t>emission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variable</a:t>
            </a:r>
            <a:endParaRPr lang="en-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3D347-EC65-7C48-C9B2-9E2E0FB32BDF}"/>
              </a:ext>
            </a:extLst>
          </p:cNvPr>
          <p:cNvSpPr txBox="1"/>
          <p:nvPr/>
        </p:nvSpPr>
        <p:spPr>
          <a:xfrm>
            <a:off x="3753853" y="3570500"/>
            <a:ext cx="39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Plot of CO2 emissions over time (year/month) to identify trends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629573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AC30A-E7A5-083F-EE3F-C55A920E2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3BD832-9ADA-23D5-8EB6-63C914A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7"/>
          </a:xfrm>
        </p:spPr>
        <p:txBody>
          <a:bodyPr anchor="ctr">
            <a:normAutofit/>
          </a:bodyPr>
          <a:lstStyle/>
          <a:p>
            <a:r>
              <a:rPr lang="en-GB" dirty="0"/>
              <a:t>Dataset statistics</a:t>
            </a:r>
          </a:p>
        </p:txBody>
      </p:sp>
      <p:pic>
        <p:nvPicPr>
          <p:cNvPr id="8" name="Picture 7" descr="A graph of a distribution of co2 emissions&#10;&#10;Description automatically generated">
            <a:extLst>
              <a:ext uri="{FF2B5EF4-FFF2-40B4-BE49-F238E27FC236}">
                <a16:creationId xmlns:a16="http://schemas.microsoft.com/office/drawing/2014/main" id="{51EE9125-851E-DE47-5DBD-0E3CBF563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58" y="1193236"/>
            <a:ext cx="6493455" cy="4983727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2FAF5-933A-7C48-2C80-5EBCB62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2D9B2-5B1E-9511-76CC-F65E7D88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42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engineering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rtl="0" fontAlgn="base"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Methods Used: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Missing Values: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Imputed the missing values for numerical columns using mean strategy.(so that the computation can be properly done )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Data Cleaning: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Removed irrelevant columns and handled outliers by dropping those columns.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Data Standardization: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Normalized features using </a:t>
            </a:r>
            <a:r>
              <a:rPr lang="en-US" sz="2400" b="0" i="0" u="none" strike="noStrike" dirty="0" err="1">
                <a:solidFill>
                  <a:srgbClr val="188038"/>
                </a:solidFill>
                <a:effectLst/>
              </a:rPr>
              <a:t>StandardScaler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Data Transformation: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Encode categorical columns using Label Encoding (for simplicity).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Reason for Methods: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Missing values can bias model predictions; standardization ensures features are on the same scale.</a:t>
            </a:r>
            <a:endParaRPr lang="en-US" sz="2400" dirty="0">
              <a:solidFill>
                <a:srgbClr val="000000"/>
              </a:solidFill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Observations: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columns in the test dataset have a significant number of missing values.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 dataset has no missing values in the target variable (emission).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59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D26E0-093C-5C15-FF17-749E41BBF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CC084E-510B-C679-CD35-F0B9833D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502"/>
          </a:xfrm>
        </p:spPr>
        <p:txBody>
          <a:bodyPr anchor="ctr">
            <a:normAutofit/>
          </a:bodyPr>
          <a:lstStyle/>
          <a:p>
            <a:r>
              <a:rPr lang="en-GB" dirty="0"/>
              <a:t>Data engineering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02D6A9-0585-40AC-F819-AB95CE421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9859"/>
            <a:ext cx="5181600" cy="4727104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b="0" i="0" u="none" strike="noStrike">
                <a:effectLst/>
              </a:rPr>
              <a:t>Effects of Data Engineering</a:t>
            </a:r>
            <a:br>
              <a:rPr lang="en-US" b="0" i="0" u="none" strike="noStrike">
                <a:effectLst/>
              </a:rPr>
            </a:br>
            <a:br>
              <a:rPr lang="en-US" b="0">
                <a:effectLst/>
              </a:rPr>
            </a:br>
            <a:r>
              <a:rPr lang="en-US" b="0" i="0" u="none" strike="noStrike">
                <a:effectLst/>
              </a:rPr>
              <a:t>the effect of standardization on feature distributions.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b="0" i="0" u="none" strike="noStrike">
              <a:effectLst/>
            </a:endParaRP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 descr="A group of blue dots&#10;&#10;Description automatically generated">
            <a:extLst>
              <a:ext uri="{FF2B5EF4-FFF2-40B4-BE49-F238E27FC236}">
                <a16:creationId xmlns:a16="http://schemas.microsoft.com/office/drawing/2014/main" id="{1BCC599C-1942-2499-F27E-4635CCB1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71"/>
          <a:stretch/>
        </p:blipFill>
        <p:spPr>
          <a:xfrm>
            <a:off x="6172200" y="1449859"/>
            <a:ext cx="5181600" cy="4727104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C3B1A-5E9B-03A6-C31F-3B34CCA4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3BF45-B534-04CA-9887-7CE445E8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2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3147C-98EE-3E04-254C-B78DD1449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6EA6D3-A9FC-8733-AB1D-87D32D41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7"/>
          </a:xfrm>
        </p:spPr>
        <p:txBody>
          <a:bodyPr anchor="ctr">
            <a:normAutofit/>
          </a:bodyPr>
          <a:lstStyle/>
          <a:p>
            <a:r>
              <a:rPr lang="en-GB" dirty="0"/>
              <a:t>Data engineering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C1E6AD-597B-B12F-F310-BA8356CE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51" y="1614616"/>
            <a:ext cx="7765698" cy="4562347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55A-9E59-5C58-4404-C1C3856C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B70CC-F578-DF6C-8009-446864AB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75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E5C2C-2E96-A8A4-3DF9-1BCFFBBC1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2BAA8A-6906-34B5-7F69-47F59EED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engineering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575CB5-106E-CCF9-15DB-3B562BD4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9208625" cy="1466127"/>
          </a:xfrm>
        </p:spPr>
        <p:txBody>
          <a:bodyPr>
            <a:normAutofit lnSpcReduction="100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Impact on Model Performance:</a:t>
            </a:r>
          </a:p>
          <a:p>
            <a:pPr marL="0" indent="0" rtl="0" fontAlgn="base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distribution of 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mission based</a:t>
            </a:r>
          </a:p>
          <a:p>
            <a:pPr marL="0" indent="0" rtl="0" fontAlgn="base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location 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fter the data cleaning and</a:t>
            </a:r>
          </a:p>
          <a:p>
            <a:pPr marL="0" indent="0" rtl="0" fontAlgn="base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2E68F-6E0B-2DCB-F2DE-1CF5B0BC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89FE3-4068-0438-C1D1-9B70631A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19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05DE9-A1A8-F59C-DA96-6B427437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919" y="1557424"/>
            <a:ext cx="6887659" cy="47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1986065"/>
            <a:ext cx="10515600" cy="2852737"/>
          </a:xfrm>
        </p:spPr>
        <p:txBody>
          <a:bodyPr/>
          <a:lstStyle/>
          <a:p>
            <a:r>
              <a:rPr lang="en-GB" dirty="0"/>
              <a:t>1. CHALLENGE </a:t>
            </a:r>
            <a:r>
              <a:rPr lang="en-US" dirty="0"/>
              <a:t>OVERVIEW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2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5373914"/>
            <a:ext cx="10515600" cy="701221"/>
          </a:xfrm>
        </p:spPr>
        <p:txBody>
          <a:bodyPr>
            <a:normAutofit/>
          </a:bodyPr>
          <a:lstStyle/>
          <a:p>
            <a:pPr algn="l" fontAlgn="base">
              <a:lnSpc>
                <a:spcPts val="1650"/>
              </a:lnSpc>
              <a:spcBef>
                <a:spcPts val="1800"/>
              </a:spcBef>
              <a:spcAft>
                <a:spcPts val="90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Predicting CO2 Emissions in Rwanda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46006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4FB5E-0948-17DA-D5B7-80335CF42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F06892-AF59-FB0F-F97A-0825CCA1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engineering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8878A3-807A-7947-E3B2-4D0743DC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9208625" cy="1466127"/>
          </a:xfrm>
        </p:spPr>
        <p:txBody>
          <a:bodyPr>
            <a:noAutofit/>
          </a:bodyPr>
          <a:lstStyle/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en-US" b="1" i="0" u="none" strike="noStrike" dirty="0">
                <a:solidFill>
                  <a:srgbClr val="434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  <a:endParaRPr 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Statistical Summary: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Descriptive statistics for numerical features in both train and test datasets.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Mean, standard deviation, min, max, and quartile values for key features.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Visualizations: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Histograms, box plots, and correlation matrices (not shown in the notebook but implied).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Insights: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Emission values range from 0 to 3167.77, with a mean of 81.94.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features have a wide range of values, indicating variability in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D9575-F2E9-9EA1-97BD-982AA7D6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14546-29DE-1D01-C969-24B2AB85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7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5613F-06A6-28F6-A0AB-ED213F0E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B68272-D80D-B585-BEFF-A7D840C3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7"/>
          </a:xfrm>
        </p:spPr>
        <p:txBody>
          <a:bodyPr anchor="ctr">
            <a:normAutofit/>
          </a:bodyPr>
          <a:lstStyle/>
          <a:p>
            <a:r>
              <a:rPr lang="en-GB" dirty="0"/>
              <a:t>Data engineering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77CF6-F644-3C69-9B59-6D0CE387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56" y="1614616"/>
            <a:ext cx="8488087" cy="4562347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A72A6-99BB-1000-81A4-0377E99C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F02A4-8B6E-658B-6464-0973B6D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3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</a:t>
            </a:r>
            <a:r>
              <a:rPr lang="en-US" dirty="0"/>
              <a:t>APPLIED ML/DL METHOD/S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22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Machine learning models applied on the data. </a:t>
            </a:r>
          </a:p>
        </p:txBody>
      </p:sp>
    </p:spTree>
    <p:extLst>
      <p:ext uri="{BB962C8B-B14F-4D97-AF65-F5344CB8AC3E}">
        <p14:creationId xmlns:p14="http://schemas.microsoft.com/office/powerpoint/2010/main" val="230265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ML/DL method description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Models Considered: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Random Forest Regressor.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Gradient Boosting Regressor.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AdaBoost Regressor.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Decision Tree Regressor.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Evaluation Metric: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Mean Squared Error (MSE) to evaluate model performance.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Model Selection Criteria: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Ability to handle missing data.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Robustness to overfitting.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Interpretability of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40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98ACE-D45A-702F-CB71-9660F19E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6F1FE8-04EF-4A16-ECEA-1B7C6B32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ML/DL method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91E0B0-2898-0346-02C1-73D05A19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Training Process: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Split the dataset into training and validation sets. By using 80 by 20 rule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Trained models on the training set.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Evaluated models on the validation set using MSE.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 Regressor performed very well with the lowest MSE, but I chose the cat boost model to avoid overfitting 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Gradient Boosting Regressor also showed good performance.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Observations: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Models were able to capture the relationship between satellite data and CO2 emissions.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endParaRPr lang="en-GB" sz="2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9F67D-9C3D-5D15-801A-E90C1852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9733C-E0F1-6D59-72A1-03B61F0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24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FED5C-B87F-A10C-BF0A-5A0262D0F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F053BA-4AE0-C25C-AE88-4FBE5BDF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ML/DL method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19DF74-C887-E082-F8F0-F967C196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rtl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pPr marL="0" indent="0" rtl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statistical method modeling the linear relationship between the target and features using the Ordinary Least Squares (OLS) method.</a:t>
            </a:r>
          </a:p>
          <a:p>
            <a:pPr marL="0" indent="0" rtl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Logic: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Finds the best-fitting line by minimizing the sum of squared errors between predicted and actual values.</a:t>
            </a:r>
          </a:p>
          <a:p>
            <a:pPr marL="0" indent="0" rtl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Advantages:</a:t>
            </a:r>
          </a:p>
          <a:p>
            <a:pPr marL="0" indent="0" rtl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Simple, interpretable, and efficient.</a:t>
            </a:r>
          </a:p>
          <a:p>
            <a:pPr marL="0" indent="0" rtl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Effective for linear relationships.</a:t>
            </a:r>
          </a:p>
          <a:p>
            <a:pPr marL="0" indent="0" rtl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Disadvantages:</a:t>
            </a:r>
          </a:p>
          <a:p>
            <a:pPr marL="0" indent="0" rtl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Assumes linearity, limiting flexibility.</a:t>
            </a:r>
          </a:p>
          <a:p>
            <a:pPr marL="0" indent="0" rtl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Sensitive to outliers.</a:t>
            </a:r>
          </a:p>
          <a:p>
            <a:pPr marL="0" indent="0" rtl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Cases: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Ideal for datasets with linear relationships and when interpretability is key.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48C0B-6242-B3C4-AEDF-0300D67A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38C0-6731-3D47-58F8-D42610DB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13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497BC-98AC-1D40-B74F-8233D0D43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AE8560-633D-0D1E-45BB-8792D051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ML/DL method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3B0BA8-8F70-D01E-1CDF-2D913DB7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3200400" cy="746983"/>
          </a:xfrm>
        </p:spPr>
        <p:txBody>
          <a:bodyPr>
            <a:normAutofit fontScale="32500" lnSpcReduction="20000"/>
          </a:bodyPr>
          <a:lstStyle/>
          <a:p>
            <a:pPr marL="0" indent="0" rtl="0">
              <a:buNone/>
            </a:pPr>
            <a:r>
              <a:rPr lang="en-GB" sz="3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Baseline Model: Linear Regression Mean Squared</a:t>
            </a:r>
          </a:p>
          <a:p>
            <a:pPr marL="0" indent="0" rtl="0">
              <a:buNone/>
            </a:pPr>
            <a:r>
              <a:rPr lang="en-GB" sz="3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Error (MSE): 15886.8861 R² Score: 0.0344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080D6-2B08-E67B-F6DF-85661CFF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3E88B-1A27-02B4-1953-26F6C297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26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67AA4-4E01-9029-0AED-B3B0AE70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430" y="1311966"/>
            <a:ext cx="7259461" cy="46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73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34DAA-DB1D-2398-2F3F-D306004CC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4682A6-C458-8D4A-8C7A-FBB858BE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502"/>
          </a:xfrm>
        </p:spPr>
        <p:txBody>
          <a:bodyPr anchor="ctr">
            <a:normAutofit/>
          </a:bodyPr>
          <a:lstStyle/>
          <a:p>
            <a:r>
              <a:rPr lang="en-GB" dirty="0"/>
              <a:t>Selected ML/DL method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DE8EAF-346C-F8A5-7B31-C73FB2C5C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9859"/>
            <a:ext cx="5181600" cy="4727104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AdaBoost Regressor Mean Squared Error (MSE): 7423.9037 R² Score: 0.5488</a:t>
            </a:r>
            <a:br>
              <a:rPr lang="en-US" b="0" i="0" u="none" strike="noStrike" dirty="0">
                <a:effectLst/>
              </a:rPr>
            </a:br>
            <a:br>
              <a:rPr lang="en-US" b="0" dirty="0">
                <a:effectLst/>
              </a:rPr>
            </a:br>
            <a:endParaRPr lang="en-GB" dirty="0"/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2CB6F448-4AD9-D186-BF2B-1003E0B2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61776"/>
            <a:ext cx="5181600" cy="3303269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1A72F-1081-BF5F-04A7-6EC49005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4C15C-8FF6-95EA-637A-EA24FB7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73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ML/DL method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en-US" b="0" i="0" u="none" strike="noStrike" dirty="0" err="1">
                <a:solidFill>
                  <a:srgbClr val="434343"/>
                </a:solidFill>
                <a:effectLst/>
              </a:rPr>
              <a:t>CatBoostRegressor</a:t>
            </a:r>
            <a:endParaRPr lang="en-US" b="1" dirty="0">
              <a:effectLst/>
            </a:endParaRPr>
          </a:p>
          <a:p>
            <a:pPr rtl="0" fontAlgn="base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34343"/>
                </a:solidFill>
                <a:effectLst/>
              </a:rPr>
              <a:t>Handles Categorical Features:</a:t>
            </a:r>
            <a:r>
              <a:rPr lang="en-US" b="0" i="0" u="none" strike="noStrike" dirty="0">
                <a:solidFill>
                  <a:srgbClr val="434343"/>
                </a:solidFill>
                <a:effectLst/>
              </a:rPr>
              <a:t> Automatically processes categorical data without extensive preprocessing.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34343"/>
                </a:solidFill>
                <a:effectLst/>
              </a:rPr>
              <a:t>Efficient with Large Datasets:</a:t>
            </a:r>
            <a:r>
              <a:rPr lang="en-US" b="0" i="0" u="none" strike="noStrike" dirty="0">
                <a:solidFill>
                  <a:srgbClr val="434343"/>
                </a:solidFill>
                <a:effectLst/>
              </a:rPr>
              <a:t> Optimized for performance, suitable for large datasets.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34343"/>
                </a:solidFill>
                <a:effectLst/>
              </a:rPr>
              <a:t>Robust to Overfitting:</a:t>
            </a:r>
            <a:r>
              <a:rPr lang="en-US" b="0" i="0" u="none" strike="noStrike" dirty="0">
                <a:solidFill>
                  <a:srgbClr val="434343"/>
                </a:solidFill>
                <a:effectLst/>
              </a:rPr>
              <a:t> Uses ordered boosting to prevent overfitting.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34343"/>
                </a:solidFill>
                <a:effectLst/>
              </a:rPr>
              <a:t>High Accuracy:</a:t>
            </a:r>
            <a:r>
              <a:rPr lang="en-US" b="0" i="0" u="none" strike="noStrike" dirty="0">
                <a:solidFill>
                  <a:srgbClr val="434343"/>
                </a:solidFill>
                <a:effectLst/>
              </a:rPr>
              <a:t> Advanced handling of categorical features and robust boosting techniques.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34343"/>
                </a:solidFill>
                <a:effectLst/>
              </a:rPr>
              <a:t>Fast Training:</a:t>
            </a:r>
            <a:r>
              <a:rPr lang="en-US" b="0" i="0" u="none" strike="noStrike" dirty="0">
                <a:solidFill>
                  <a:srgbClr val="434343"/>
                </a:solidFill>
                <a:effectLst/>
              </a:rPr>
              <a:t> Efficient implementation and GPU support for faster training times.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34343"/>
                </a:solidFill>
                <a:effectLst/>
              </a:rPr>
              <a:t>Ideal for CO2 Emission Prediction:</a:t>
            </a:r>
            <a:r>
              <a:rPr lang="en-US" b="0" i="0" u="none" strike="noStrike" dirty="0">
                <a:solidFill>
                  <a:srgbClr val="434343"/>
                </a:solidFill>
                <a:effectLst/>
              </a:rPr>
              <a:t> Scalable, accurate, and robust, making it perfect for enormous data.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03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1B4AA-907F-8A5B-62F7-93DB5CDBB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2764-E50B-B5A0-7D30-185797BE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ML/DL method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50C88-D896-E6EA-ACC9-689BA627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6720068" cy="746982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CatBoostRegressor</a:t>
            </a:r>
            <a:endParaRPr lang="en-US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04D36-27DB-D9B9-3182-002A6C1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17F82-7634-B9B0-EC16-6EC1194C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29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43FC6-69F0-EEAF-17E3-49978311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425" y="1295401"/>
            <a:ext cx="7003949" cy="44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0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base">
              <a:lnSpc>
                <a:spcPct val="110000"/>
              </a:lnSpc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 Description: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challenge focuses on predicting CO2 emissions in Rwanda using satellite data from Sentinel-5P.</a:t>
            </a:r>
          </a:p>
          <a:p>
            <a:pPr marL="742950" lvl="1" indent="-285750" rtl="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Accurate monitoring of carbon emissions is crucial for understanding climate change patterns, especially in regions like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Rwanda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where ground-based monitoring systems are limited.</a:t>
            </a:r>
          </a:p>
          <a:p>
            <a:pPr marL="742950" lvl="1" indent="-285750" rtl="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goal is to develop machine learning models to predict future carbon emissions, enabling governments and organizations to estimate emissions in areas without ground monitoring.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98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034E8-E847-7B2D-566C-50CF0E6CD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B7CB-7230-47E9-EE92-B2D9695D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ML/DL method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9373-CCBF-0FAF-8B20-DCEAC098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Framework: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Implemented using </a:t>
            </a:r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Python.</a:t>
            </a:r>
          </a:p>
          <a:p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libraries: </a:t>
            </a:r>
            <a:r>
              <a:rPr lang="en-GB" sz="2800" b="0" i="0" u="none" strike="noStrike" dirty="0" err="1">
                <a:solidFill>
                  <a:srgbClr val="1880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RandomForestRegressor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u="none" strike="noStrike" dirty="0" err="1">
                <a:solidFill>
                  <a:srgbClr val="1880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u="none" strike="noStrike" dirty="0" err="1">
                <a:solidFill>
                  <a:srgbClr val="1880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mean_squared_error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Accuracy of the Regression Model: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Mean Absolute Error (MAE): 9.7131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Mean Squared Error (MSE): 909.5607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Root Mean Squared Error (RMSE): 30.1589R²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Score: 0.9447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0B5F-2CFA-7409-6C0B-575760E9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66C89-A040-10A2-35A8-EAA4FC5A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473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EC3E3-BE21-01EC-AC62-7EBE13D7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FBA3-A760-8B5F-EF98-226CC865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ML/DL method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5BB9-B53B-97C7-1715-BAEBB928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3200400" cy="1003138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AdaBoost Regressor</a:t>
            </a:r>
            <a:endParaRPr lang="en-US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68C50-5AF1-2831-3173-4063C534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1CB7C-F0CF-CE3F-11E7-8627D96A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31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2A919-3A99-A207-D766-32E1A7B4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845" y="974383"/>
            <a:ext cx="81819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76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</a:t>
            </a:r>
            <a:r>
              <a:rPr lang="en-US" dirty="0"/>
              <a:t>RESULTS AND DISCUSSION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73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results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br>
              <a:rPr lang="en-US" sz="2800" b="0" dirty="0">
                <a:effectLst/>
              </a:rPr>
            </a:b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MSE Score: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he final MSE score is achieved by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CatBoost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Regressor Mean Squared Error (MSE): 758.7854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Additional Metrics: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R² Score: 0.9539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Insights: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Predictions were consistent with the training data trends.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was able to generalize well to unseen data.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08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CE72A-FBA9-CB05-6570-B7D021B13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96BADB-635A-8F1F-B5F6-62BA42DD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982"/>
          </a:xfrm>
        </p:spPr>
        <p:txBody>
          <a:bodyPr anchor="ctr">
            <a:normAutofit/>
          </a:bodyPr>
          <a:lstStyle/>
          <a:p>
            <a:r>
              <a:rPr lang="en-GB" dirty="0"/>
              <a:t>Final results</a:t>
            </a:r>
          </a:p>
        </p:txBody>
      </p:sp>
      <p:pic>
        <p:nvPicPr>
          <p:cNvPr id="9" name="Picture 8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2DC60B14-BBCC-9CEE-A354-A59B24E2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58" y="1219200"/>
            <a:ext cx="7776883" cy="4957763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8875C-05E8-CFFC-06B2-C3905EFA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0342F-0620-B806-AB73-108B2002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12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33" y="1305634"/>
            <a:ext cx="3722225" cy="244997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2000" b="1" dirty="0">
                <a:effectLst/>
              </a:rPr>
              <a:t>Model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</a:rPr>
              <a:t>Regression Model:</a:t>
            </a:r>
            <a:endParaRPr lang="en-GB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MAE:</a:t>
            </a:r>
            <a:r>
              <a:rPr lang="en-GB" dirty="0">
                <a:effectLst/>
              </a:rPr>
              <a:t> 9.7131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MSE:</a:t>
            </a:r>
            <a:r>
              <a:rPr lang="en-GB" dirty="0">
                <a:effectLst/>
              </a:rPr>
              <a:t> 909.5607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RMSE:</a:t>
            </a:r>
            <a:r>
              <a:rPr lang="en-GB" dirty="0">
                <a:effectLst/>
              </a:rPr>
              <a:t> 30.1589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R² Score:</a:t>
            </a:r>
            <a:r>
              <a:rPr lang="en-GB" dirty="0">
                <a:effectLst/>
              </a:rPr>
              <a:t> 0.9447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35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6F442-7115-64AF-9BDF-117328A5F60B}"/>
              </a:ext>
            </a:extLst>
          </p:cNvPr>
          <p:cNvSpPr txBox="1"/>
          <p:nvPr/>
        </p:nvSpPr>
        <p:spPr>
          <a:xfrm>
            <a:off x="5381263" y="1435036"/>
            <a:ext cx="55442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</a:rPr>
              <a:t>Decision Tree Regressor (Binary Classification):</a:t>
            </a:r>
            <a:endParaRPr lang="en-GB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Accuracy:</a:t>
            </a:r>
            <a:r>
              <a:rPr lang="en-GB" dirty="0">
                <a:effectLst/>
              </a:rPr>
              <a:t> 0.9943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</a:rPr>
              <a:t>AdaBoost Regressor:</a:t>
            </a:r>
            <a:endParaRPr lang="en-GB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MSE:</a:t>
            </a:r>
            <a:r>
              <a:rPr lang="en-GB" dirty="0">
                <a:effectLst/>
              </a:rPr>
              <a:t> 7423.9037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R² Score:</a:t>
            </a:r>
            <a:r>
              <a:rPr lang="en-GB" dirty="0">
                <a:effectLst/>
              </a:rPr>
              <a:t> 0.5488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>
                <a:effectLst/>
              </a:rPr>
              <a:t>CatBoost</a:t>
            </a:r>
            <a:r>
              <a:rPr lang="en-GB" sz="2000" b="1" dirty="0">
                <a:effectLst/>
              </a:rPr>
              <a:t> Regressor:</a:t>
            </a:r>
            <a:endParaRPr lang="en-GB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MSE:</a:t>
            </a:r>
            <a:r>
              <a:rPr lang="en-GB" dirty="0">
                <a:effectLst/>
              </a:rPr>
              <a:t> 758.7854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R² Score:</a:t>
            </a:r>
            <a:r>
              <a:rPr lang="en-GB" dirty="0">
                <a:effectLst/>
              </a:rPr>
              <a:t> 0.9539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55994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</a:t>
            </a:r>
            <a:r>
              <a:rPr lang="en-US" dirty="0"/>
              <a:t>CONCLUSIONS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232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3561144"/>
          </a:xfrm>
        </p:spPr>
        <p:txBody>
          <a:bodyPr>
            <a:normAutofit fontScale="925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Challenges: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Handling missing data in the test dataset.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High dimensionality of the dataset.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Ensuring model interpretability.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Limited computation power 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Limitations: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Model performance may be affected by the quality of satellite data.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Limited ground truth data for validation.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795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67F2A-DF65-C1DA-5CFF-AB00ED66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4B81-53D9-BFF6-C09C-54FA1D07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B004-E0CA-CEBC-DCD5-C1C261E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711070" cy="3959086"/>
          </a:xfrm>
        </p:spPr>
        <p:txBody>
          <a:bodyPr>
            <a:normAutofit lnSpcReduction="100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Concluding Remarks: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Catboot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model performed well in predicting CO2 emissions, but there is room for improvement.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Future Work: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Explore deep learning models (e.g., LSTM) for time-series data.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Incorporate additional data sources (e.g., weather data, land use data).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Experiment with more advanced models (e.g., Neural Networks,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XGBoost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 hyperparameter tuning to optimize model performance.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A3716-B607-7218-23C9-56938D2C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27542-6C8D-0EED-4E46-E360F393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39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application in the testing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Idea 1: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Use similar ML methods to predict software defects based on historical data.</a:t>
            </a:r>
          </a:p>
          <a:p>
            <a:pPr marL="0" indent="0" rtl="0" fontAlgn="base"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Idea 2: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Apply CO2 emission prediction techniques to monitor energy consumption in software testing environments.</a:t>
            </a:r>
            <a:endParaRPr lang="en-US" sz="2800" b="1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 fontAlgn="base"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Constraints: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Data availability and quality are critical for accurate predictions.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6C1DA-3E57-690C-BD66-CB35F7BEE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0EB9194-3DAC-2D8E-BA10-F1CE640E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502"/>
          </a:xfrm>
        </p:spPr>
        <p:txBody>
          <a:bodyPr anchor="ctr">
            <a:norm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2A68CE-2E4C-6CEB-CA70-BA3DE25F2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9859"/>
            <a:ext cx="5181600" cy="472710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This interactive chart shows how much carbon dioxide (CO</a:t>
            </a:r>
            <a:r>
              <a:rPr lang="en-US" b="0" i="0" baseline="-25000" dirty="0">
                <a:effectLst/>
              </a:rPr>
              <a:t>2</a:t>
            </a:r>
            <a:r>
              <a:rPr lang="en-US" b="0" i="0" dirty="0">
                <a:effectLst/>
              </a:rPr>
              <a:t>) is produced in a given year. </a:t>
            </a:r>
          </a:p>
          <a:p>
            <a:r>
              <a:rPr lang="en-US" b="0" i="0" dirty="0">
                <a:effectLst/>
              </a:rPr>
              <a:t>These figures look specifically at </a:t>
            </a:r>
            <a:r>
              <a:rPr lang="en-US" b="1" i="0" dirty="0">
                <a:effectLst/>
              </a:rPr>
              <a:t>CO</a:t>
            </a:r>
            <a:r>
              <a:rPr lang="en-US" b="1" i="0" baseline="-25000" dirty="0">
                <a:effectLst/>
              </a:rPr>
              <a:t>2</a:t>
            </a:r>
            <a:r>
              <a:rPr lang="en-US" b="0" i="0" dirty="0">
                <a:effectLst/>
              </a:rPr>
              <a:t> emissions – not total greenhouse gas emissions.</a:t>
            </a:r>
          </a:p>
          <a:p>
            <a:pPr marL="0" indent="0">
              <a:buNone/>
            </a:pPr>
            <a:endParaRPr lang="en-US" dirty="0"/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Reason for the Problem: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Climate change is a global issue, and accurate CO2 emission data is essential for mitigation strategies.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BC9F8-5B50-F271-9790-2E7A1BB22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" r="10712" b="-1"/>
          <a:stretch/>
        </p:blipFill>
        <p:spPr>
          <a:xfrm>
            <a:off x="6096000" y="1065448"/>
            <a:ext cx="5181600" cy="4727104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FA62-1EEF-EEDC-EDF3-82A2F6CC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E29C-4EF1-3E90-8822-32D923DD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1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760B3-49FC-BA57-CB97-BF770E307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FE6D33-12DF-EA9C-3E79-D8F3C4AB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/>
              <a:t>Description</a:t>
            </a:r>
          </a:p>
        </p:txBody>
      </p:sp>
      <p:pic>
        <p:nvPicPr>
          <p:cNvPr id="1026" name="Picture 2" descr="Space in Images - 2018 - 01 - Sentinel-5P poster">
            <a:extLst>
              <a:ext uri="{FF2B5EF4-FFF2-40B4-BE49-F238E27FC236}">
                <a16:creationId xmlns:a16="http://schemas.microsoft.com/office/drawing/2014/main" id="{2F04B935-F9F8-E4BA-3EA3-97D4E32B5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" r="8421" b="2"/>
          <a:stretch/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BEC0ED-A2F1-D771-E9AC-12CCFF432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GB" b="1" i="0" u="none" strike="noStrike">
                <a:effectLst/>
              </a:rPr>
              <a:t>Objective:</a:t>
            </a:r>
            <a:endParaRPr lang="en-GB" b="0" i="0" u="none" strike="noStrike"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>
                <a:effectLst/>
              </a:rPr>
              <a:t>Predict CO2 emissions in Rwanda using Sentinel-5P satellite data.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>
                <a:effectLst/>
              </a:rPr>
              <a:t>Enable governments and other actors to estimate carbon emissions in areas with limited ground monitoring.</a:t>
            </a:r>
          </a:p>
          <a:p>
            <a:pPr marL="457200" lvl="1" indent="0" rtl="0" fontAlgn="base">
              <a:buNone/>
            </a:pPr>
            <a:endParaRPr lang="en-US" sz="1600" b="0" i="0" u="none" strike="noStrike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FEF4-02F9-066F-A988-59B98AF1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9870-AF36-12AE-D58C-955F2C4E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82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88912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/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B2B4A-0C25-D260-75DB-3DCCA96D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82" y="1583196"/>
            <a:ext cx="7867764" cy="237999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06363" y="2057400"/>
            <a:ext cx="3932237" cy="3811588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Evaluation Methodology:</a:t>
            </a:r>
            <a:endParaRPr lang="en-US" b="0" i="0" u="none" strike="noStrike" dirty="0">
              <a:effectLst/>
            </a:endParaRPr>
          </a:p>
          <a:p>
            <a:r>
              <a:rPr lang="en-US" b="0" i="0" u="none" strike="noStrike" dirty="0">
                <a:effectLst/>
              </a:rPr>
              <a:t>The evaluation is based on </a:t>
            </a:r>
            <a:r>
              <a:rPr lang="en-US" b="1" i="0" u="none" strike="noStrike" dirty="0">
                <a:effectLst/>
              </a:rPr>
              <a:t>Mean Squared Error (MSE)</a:t>
            </a:r>
            <a:r>
              <a:rPr lang="en-US" b="0" i="0" u="none" strike="noStrike" dirty="0">
                <a:effectLst/>
              </a:rPr>
              <a:t> between predicted and actual CO2 emissions. </a:t>
            </a:r>
            <a:r>
              <a:rPr lang="en-AT" dirty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Machine Learning and Optimisation for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4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C842A-8639-CEE2-DAA3-63D31B9F6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2EED-8FC0-F117-1431-A4907679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88912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473F-1979-1003-181C-130948098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" y="2057400"/>
            <a:ext cx="3932237" cy="3811588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Evaluation Methodology:</a:t>
            </a:r>
            <a:endParaRPr lang="en-US" b="0" i="0" u="none" strike="noStrike" dirty="0">
              <a:effectLst/>
            </a:endParaRPr>
          </a:p>
          <a:p>
            <a:r>
              <a:rPr lang="en-US" b="0" i="0" u="none" strike="noStrike" dirty="0">
                <a:effectLst/>
              </a:rPr>
              <a:t>The evaluation is based on </a:t>
            </a:r>
            <a:r>
              <a:rPr lang="en-US" b="1" i="0" u="none" strike="noStrike" dirty="0">
                <a:effectLst/>
              </a:rPr>
              <a:t>Mean Squared Error (MSE)</a:t>
            </a:r>
            <a:r>
              <a:rPr lang="en-US" b="0" i="0" u="none" strike="noStrike" dirty="0">
                <a:effectLst/>
              </a:rPr>
              <a:t> between predicted and actual CO2 emissions. </a:t>
            </a:r>
            <a:r>
              <a:rPr lang="en-AT" dirty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A1C6-49DE-8FF1-21FB-856C15C5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Machine Learning and Optimisation for 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4B04-EB26-7322-3F60-341A8A7F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2F7BE-6E3B-9E05-E94E-DD5F77D0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494" y="950017"/>
            <a:ext cx="8273143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US" dirty="0"/>
              <a:t>DATA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8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Purpose: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dataset is used to predict CO2 emissions in Rwanda using satellite observations.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34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982"/>
          </a:xfrm>
        </p:spPr>
        <p:txBody>
          <a:bodyPr anchor="ctr">
            <a:normAutofit/>
          </a:bodyPr>
          <a:lstStyle/>
          <a:p>
            <a:r>
              <a:rPr lang="en-GB" dirty="0"/>
              <a:t>Dataset description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GB" b="1" i="0" u="none" strike="noStrike">
                <a:effectLst/>
              </a:rPr>
              <a:t>Contents Overview:</a:t>
            </a:r>
            <a:endParaRPr lang="en-GB" b="0" i="0" u="none" strike="noStrike"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>
                <a:effectLst/>
              </a:rPr>
              <a:t>Contains 76 features (train) and 75 features (test), including latitude, longitude, year, week number, and various satellite-derived measurements (e.g., SO2, CO, NO2, O3).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>
                <a:effectLst/>
              </a:rPr>
              <a:t>Target variable: emission (CO2 emission levels).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b="1" i="0" u="none" strike="noStrike">
                <a:effectLst/>
              </a:rPr>
              <a:t>Creator:</a:t>
            </a:r>
            <a:endParaRPr lang="en-GB" b="0" i="0" u="none" strike="noStrike"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>
                <a:effectLst/>
              </a:rPr>
              <a:t>Dataset provided by </a:t>
            </a:r>
            <a:r>
              <a:rPr lang="en-GB" sz="2400" b="1" i="0" u="none" strike="noStrike">
                <a:effectLst/>
              </a:rPr>
              <a:t>Carbon Monitor</a:t>
            </a:r>
            <a:r>
              <a:rPr lang="en-GB" sz="2400" b="0" i="0" u="none" strike="noStrike">
                <a:effectLst/>
              </a:rPr>
              <a:t> and prepared by </a:t>
            </a:r>
            <a:r>
              <a:rPr lang="en-GB" sz="2400" b="1" i="0" u="none" strike="noStrike">
                <a:effectLst/>
              </a:rPr>
              <a:t>Darius </a:t>
            </a:r>
            <a:r>
              <a:rPr lang="en-GB" sz="2400" b="1" i="0" u="none" strike="noStrike" err="1">
                <a:effectLst/>
              </a:rPr>
              <a:t>Moruri</a:t>
            </a:r>
            <a:r>
              <a:rPr lang="en-GB" sz="2400" b="0" i="0" u="none" strike="noStrike">
                <a:effectLst/>
              </a:rPr>
              <a:t> from </a:t>
            </a:r>
            <a:r>
              <a:rPr lang="en-GB" sz="2400" b="1" i="0" u="none" strike="noStrike">
                <a:effectLst/>
              </a:rPr>
              <a:t>Zindi</a:t>
            </a:r>
            <a:r>
              <a:rPr lang="en-GB" sz="2400" b="0" i="0" u="none" strike="noStrike">
                <a:effectLst/>
              </a:rPr>
              <a:t>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b="1" i="0" u="none" strike="noStrike">
                <a:effectLst/>
              </a:rPr>
              <a:t>Features:</a:t>
            </a:r>
            <a:endParaRPr lang="en-GB" b="0" i="0" u="none" strike="noStrike">
              <a:effectLst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>
                <a:effectLst/>
              </a:rPr>
              <a:t>Examples: latitude, longitude, year, </a:t>
            </a:r>
            <a:r>
              <a:rPr lang="en-GB" sz="2400" b="0" i="0" u="none" strike="noStrike" err="1">
                <a:effectLst/>
              </a:rPr>
              <a:t>week_no</a:t>
            </a:r>
            <a:r>
              <a:rPr lang="en-GB" sz="2400" b="0" i="0" u="none" strike="noStrike">
                <a:effectLst/>
              </a:rPr>
              <a:t>, SulphurDioxide_SO2_column_number_density, </a:t>
            </a:r>
            <a:r>
              <a:rPr lang="en-GB" sz="2400" b="0" i="0" u="none" strike="noStrike" err="1">
                <a:effectLst/>
              </a:rPr>
              <a:t>CarbonMonoxide_CO_column_number_density</a:t>
            </a:r>
            <a:r>
              <a:rPr lang="en-GB" sz="2400" b="0" i="0" u="none" strike="noStrike">
                <a:effectLst/>
              </a:rPr>
              <a:t>, etc.</a:t>
            </a:r>
          </a:p>
          <a:p>
            <a:endParaRPr lang="en-GB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5520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09B554-3D7A-4D19-9587-C5365C8802F0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1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1679</Words>
  <Application>Microsoft Office PowerPoint</Application>
  <PresentationFormat>Widescreen</PresentationFormat>
  <Paragraphs>280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 Theme</vt:lpstr>
      <vt:lpstr>MACHINE LEARNING AND OPTIMIZATION FOR TESTING</vt:lpstr>
      <vt:lpstr>1. CHALLENGE OVERVIEW</vt:lpstr>
      <vt:lpstr>Description</vt:lpstr>
      <vt:lpstr>Description</vt:lpstr>
      <vt:lpstr>Description</vt:lpstr>
      <vt:lpstr>Evaluation</vt:lpstr>
      <vt:lpstr>Evaluation</vt:lpstr>
      <vt:lpstr>2. DATA</vt:lpstr>
      <vt:lpstr>Dataset description</vt:lpstr>
      <vt:lpstr>Dataset statistics</vt:lpstr>
      <vt:lpstr>Dataset statistics</vt:lpstr>
      <vt:lpstr>Dataset statistics</vt:lpstr>
      <vt:lpstr>Dataset statistics</vt:lpstr>
      <vt:lpstr>Dataset statistics</vt:lpstr>
      <vt:lpstr>Dataset statistics</vt:lpstr>
      <vt:lpstr>Data engineering</vt:lpstr>
      <vt:lpstr>Data engineering</vt:lpstr>
      <vt:lpstr>Data engineering</vt:lpstr>
      <vt:lpstr>Data engineering</vt:lpstr>
      <vt:lpstr>Data engineering</vt:lpstr>
      <vt:lpstr>Data engineering</vt:lpstr>
      <vt:lpstr>3. APPLIED ML/DL METHOD/S</vt:lpstr>
      <vt:lpstr>Selected ML/DL method description</vt:lpstr>
      <vt:lpstr>Selected ML/DL method description</vt:lpstr>
      <vt:lpstr>Selected ML/DL method description</vt:lpstr>
      <vt:lpstr>Selected ML/DL method description</vt:lpstr>
      <vt:lpstr>Selected ML/DL method description</vt:lpstr>
      <vt:lpstr>ML/DL method specification</vt:lpstr>
      <vt:lpstr>ML/DL method specification</vt:lpstr>
      <vt:lpstr>ML/DL method specification</vt:lpstr>
      <vt:lpstr>ML/DL method specification</vt:lpstr>
      <vt:lpstr>4. RESULTS AND DISCUSSION</vt:lpstr>
      <vt:lpstr>Final results</vt:lpstr>
      <vt:lpstr>Final results</vt:lpstr>
      <vt:lpstr>Comparison</vt:lpstr>
      <vt:lpstr>5. CONCLUSIONS</vt:lpstr>
      <vt:lpstr>Conclusion and future work</vt:lpstr>
      <vt:lpstr>Conclusion and future work</vt:lpstr>
      <vt:lpstr>Possible application in the testing domain</vt:lpstr>
    </vt:vector>
  </TitlesOfParts>
  <Company>OEM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Architectures and Platforms</dc:title>
  <dc:creator>Stojanovic, Branka</dc:creator>
  <cp:lastModifiedBy>Adeyemi Mayowa</cp:lastModifiedBy>
  <cp:revision>233</cp:revision>
  <dcterms:created xsi:type="dcterms:W3CDTF">2022-07-11T16:05:56Z</dcterms:created>
  <dcterms:modified xsi:type="dcterms:W3CDTF">2025-01-31T09:20:17Z</dcterms:modified>
</cp:coreProperties>
</file>