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6858000" cx="9144000"/>
  <p:notesSz cx="6858000" cy="9144000"/>
  <p:embeddedFontLst>
    <p:embeddedFont>
      <p:font typeface="Robo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838">
          <p15:clr>
            <a:srgbClr val="A4A3A4"/>
          </p15:clr>
        </p15:guide>
        <p15:guide id="2" orient="horz" pos="1003">
          <p15:clr>
            <a:srgbClr val="A4A3A4"/>
          </p15:clr>
        </p15:guide>
        <p15:guide id="3" pos="226">
          <p15:clr>
            <a:srgbClr val="A4A3A4"/>
          </p15:clr>
        </p15:guide>
        <p15:guide id="4" pos="5534">
          <p15:clr>
            <a:srgbClr val="A4A3A4"/>
          </p15:clr>
        </p15:guide>
        <p15:guide id="5" pos="2880">
          <p15:clr>
            <a:srgbClr val="A4A3A4"/>
          </p15:clr>
        </p15:guide>
        <p15:guide id="6" orient="horz" pos="686">
          <p15:clr>
            <a:srgbClr val="A4A3A4"/>
          </p15:clr>
        </p15:guide>
        <p15:guide id="7" orient="horz" pos="4178">
          <p15:clr>
            <a:srgbClr val="A4A3A4"/>
          </p15:clr>
        </p15:guide>
      </p15:sldGuideLst>
    </p:ext>
    <p:ext uri="GoogleSlidesCustomDataVersion2">
      <go:slidesCustomData xmlns:go="http://customooxmlschemas.google.com/" r:id="rId33" roundtripDataSignature="AMtx7mgml4veFa5iLYGEuIpQwVlfkkDIt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7436DDD-7E79-4F47-8B0D-F23796662F3E}">
  <a:tblStyle styleId="{A7436DDD-7E79-4F47-8B0D-F23796662F3E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838" orient="horz"/>
        <p:guide pos="1003" orient="horz"/>
        <p:guide pos="226"/>
        <p:guide pos="5534"/>
        <p:guide pos="2880"/>
        <p:guide pos="686" orient="horz"/>
        <p:guide pos="4178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-italic.fntdata"/><Relationship Id="rId30" Type="http://schemas.openxmlformats.org/officeDocument/2006/relationships/font" Target="fonts/Roboto-bold.fntdata"/><Relationship Id="rId11" Type="http://schemas.openxmlformats.org/officeDocument/2006/relationships/slide" Target="slides/slide5.xml"/><Relationship Id="rId33" Type="http://customschemas.google.com/relationships/presentationmetadata" Target="metadata"/><Relationship Id="rId10" Type="http://schemas.openxmlformats.org/officeDocument/2006/relationships/slide" Target="slides/slide4.xml"/><Relationship Id="rId32" Type="http://schemas.openxmlformats.org/officeDocument/2006/relationships/font" Target="fonts/Roboto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3" name="Google Shape;133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a2c3f8b2d1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4" name="Google Shape;214;g2a2c3f8b2d1_0_1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5" name="Google Shape;225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a2c3f8b2d1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6" name="Google Shape;236;g2a2c3f8b2d1_0_15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a2c3f8b2d1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6" name="Google Shape;246;g2a2c3f8b2d1_0_16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a2c3f8b2d1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5" name="Google Shape;255;g2a2c3f8b2d1_0_18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a2c3f8b2d1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6" name="Google Shape;266;g2a2c3f8b2d1_0_2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a2c3f8b2d1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5" name="Google Shape;275;g2a2c3f8b2d1_0_2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a2c3f8b2d1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4" name="Google Shape;284;g2a2c3f8b2d1_0_19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a2c3f8b2d1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4" name="Google Shape;294;g2a2c3f8b2d1_0_20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a2c3f8b2d1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3" name="Google Shape;303;g2a2c3f8b2d1_0_2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a2c3f8b2d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0" name="Google Shape;140;g2a2c3f8b2d1_0_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2" name="Google Shape;312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1" name="Google Shape;321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0" name="Google Shape;330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7" name="Google Shape;147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a2c3f8b2d1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4" name="Google Shape;154;g2a2c3f8b2d1_0_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a2c3f8b2d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2" name="Google Shape;162;g2a2c3f8b2d1_0_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a2c3f8b2d1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2" name="Google Shape;172;g2a2c3f8b2d1_0_6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a2c3f8b2d1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2" name="Google Shape;182;g2a2c3f8b2d1_0_5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a2c3f8b2d1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2" name="Google Shape;192;g2a2c3f8b2d1_0_10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a2c3f8b2d1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3" name="Google Shape;203;g2a2c3f8b2d1_0_8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foli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7"/>
          <p:cNvSpPr/>
          <p:nvPr/>
        </p:nvSpPr>
        <p:spPr>
          <a:xfrm>
            <a:off x="0" y="1089025"/>
            <a:ext cx="9144000" cy="55740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17"/>
          <p:cNvSpPr txBox="1"/>
          <p:nvPr>
            <p:ph type="ctrTitle"/>
          </p:nvPr>
        </p:nvSpPr>
        <p:spPr>
          <a:xfrm>
            <a:off x="277586" y="1401884"/>
            <a:ext cx="8596539" cy="1470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alibri"/>
              <a:buNone/>
              <a:defRPr sz="40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7"/>
          <p:cNvSpPr txBox="1"/>
          <p:nvPr>
            <p:ph idx="1" type="subTitle"/>
          </p:nvPr>
        </p:nvSpPr>
        <p:spPr>
          <a:xfrm>
            <a:off x="277586" y="4465864"/>
            <a:ext cx="859653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226">
          <p15:clr>
            <a:srgbClr val="FBAE40"/>
          </p15:clr>
        </p15:guide>
        <p15:guide id="3" pos="5534">
          <p15:clr>
            <a:srgbClr val="FBAE40"/>
          </p15:clr>
        </p15:guide>
        <p15:guide id="4" orient="horz" pos="1003">
          <p15:clr>
            <a:srgbClr val="FBAE40"/>
          </p15:clr>
        </p15:guide>
        <p15:guide id="5" orient="horz" pos="3838">
          <p15:clr>
            <a:srgbClr val="FBAE40"/>
          </p15:clr>
        </p15:guide>
        <p15:guide id="6" orient="horz" pos="686">
          <p15:clr>
            <a:srgbClr val="FBAE40"/>
          </p15:clr>
        </p15:guide>
        <p15:guide id="7" orient="horz" pos="4178">
          <p15:clr>
            <a:srgbClr val="FBAE40"/>
          </p15:clr>
        </p15:guide>
        <p15:guide id="8" pos="170">
          <p15:clr>
            <a:srgbClr val="FBAE40"/>
          </p15:clr>
        </p15:guide>
        <p15:guide id="9" pos="559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symmetrisch links">
  <p:cSld name="Asymmetrisch links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6"/>
          <p:cNvSpPr txBox="1"/>
          <p:nvPr>
            <p:ph idx="1" type="body"/>
          </p:nvPr>
        </p:nvSpPr>
        <p:spPr>
          <a:xfrm>
            <a:off x="4571999" y="2155600"/>
            <a:ext cx="4300156" cy="393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 sz="2400"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84" name="Google Shape;84;p26"/>
          <p:cNvSpPr txBox="1"/>
          <p:nvPr>
            <p:ph idx="10" type="dt"/>
          </p:nvPr>
        </p:nvSpPr>
        <p:spPr>
          <a:xfrm>
            <a:off x="26498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6"/>
          <p:cNvSpPr txBox="1"/>
          <p:nvPr>
            <p:ph idx="12" type="sldNum"/>
          </p:nvPr>
        </p:nvSpPr>
        <p:spPr>
          <a:xfrm>
            <a:off x="6738555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7" name="Google Shape;87;p26"/>
          <p:cNvSpPr txBox="1"/>
          <p:nvPr>
            <p:ph type="title"/>
          </p:nvPr>
        </p:nvSpPr>
        <p:spPr>
          <a:xfrm>
            <a:off x="4571999" y="1605644"/>
            <a:ext cx="4300155" cy="5499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6"/>
          <p:cNvSpPr/>
          <p:nvPr>
            <p:ph idx="2" type="pic"/>
          </p:nvPr>
        </p:nvSpPr>
        <p:spPr>
          <a:xfrm>
            <a:off x="358775" y="1592263"/>
            <a:ext cx="2765425" cy="4500562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symmetrisch rechts">
  <p:cSld name="Asymmetrisch rechts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7"/>
          <p:cNvSpPr txBox="1"/>
          <p:nvPr>
            <p:ph idx="1" type="body"/>
          </p:nvPr>
        </p:nvSpPr>
        <p:spPr>
          <a:xfrm>
            <a:off x="271845" y="2155600"/>
            <a:ext cx="4300156" cy="393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 sz="2400"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91" name="Google Shape;91;p27"/>
          <p:cNvSpPr txBox="1"/>
          <p:nvPr>
            <p:ph idx="10" type="dt"/>
          </p:nvPr>
        </p:nvSpPr>
        <p:spPr>
          <a:xfrm>
            <a:off x="26498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7"/>
          <p:cNvSpPr txBox="1"/>
          <p:nvPr>
            <p:ph idx="12" type="sldNum"/>
          </p:nvPr>
        </p:nvSpPr>
        <p:spPr>
          <a:xfrm>
            <a:off x="6738555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4" name="Google Shape;94;p27"/>
          <p:cNvSpPr txBox="1"/>
          <p:nvPr>
            <p:ph type="title"/>
          </p:nvPr>
        </p:nvSpPr>
        <p:spPr>
          <a:xfrm>
            <a:off x="271845" y="1592263"/>
            <a:ext cx="4300155" cy="5499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7"/>
          <p:cNvSpPr/>
          <p:nvPr>
            <p:ph idx="2" type="pic"/>
          </p:nvPr>
        </p:nvSpPr>
        <p:spPr>
          <a:xfrm>
            <a:off x="6019800" y="1592263"/>
            <a:ext cx="2765425" cy="4500562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gleich" type="twoTxTwoObj">
  <p:cSld name="TWO_OBJECTS_WITH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8"/>
          <p:cNvSpPr txBox="1"/>
          <p:nvPr>
            <p:ph type="title"/>
          </p:nvPr>
        </p:nvSpPr>
        <p:spPr>
          <a:xfrm>
            <a:off x="269875" y="1089025"/>
            <a:ext cx="86022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8"/>
          <p:cNvSpPr txBox="1"/>
          <p:nvPr>
            <p:ph idx="1" type="body"/>
          </p:nvPr>
        </p:nvSpPr>
        <p:spPr>
          <a:xfrm>
            <a:off x="269875" y="2335667"/>
            <a:ext cx="422751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99" name="Google Shape;99;p28"/>
          <p:cNvSpPr txBox="1"/>
          <p:nvPr>
            <p:ph idx="2" type="body"/>
          </p:nvPr>
        </p:nvSpPr>
        <p:spPr>
          <a:xfrm>
            <a:off x="269875" y="2975429"/>
            <a:ext cx="4227513" cy="31173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 sz="2400"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00" name="Google Shape;100;p28"/>
          <p:cNvSpPr txBox="1"/>
          <p:nvPr>
            <p:ph idx="3" type="body"/>
          </p:nvPr>
        </p:nvSpPr>
        <p:spPr>
          <a:xfrm>
            <a:off x="4645025" y="2335667"/>
            <a:ext cx="4227130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1" name="Google Shape;101;p28"/>
          <p:cNvSpPr txBox="1"/>
          <p:nvPr>
            <p:ph idx="4" type="body"/>
          </p:nvPr>
        </p:nvSpPr>
        <p:spPr>
          <a:xfrm>
            <a:off x="4645025" y="2975429"/>
            <a:ext cx="4229100" cy="31173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 sz="2400"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02" name="Google Shape;102;p28"/>
          <p:cNvSpPr txBox="1"/>
          <p:nvPr>
            <p:ph idx="10" type="dt"/>
          </p:nvPr>
        </p:nvSpPr>
        <p:spPr>
          <a:xfrm>
            <a:off x="26498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8"/>
          <p:cNvSpPr txBox="1"/>
          <p:nvPr>
            <p:ph idx="12" type="sldNum"/>
          </p:nvPr>
        </p:nvSpPr>
        <p:spPr>
          <a:xfrm>
            <a:off x="6738555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r Titel" type="titleOnly">
  <p:cSld name="TITLE_ONLY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9"/>
          <p:cNvSpPr txBox="1"/>
          <p:nvPr>
            <p:ph type="title"/>
          </p:nvPr>
        </p:nvSpPr>
        <p:spPr>
          <a:xfrm>
            <a:off x="269875" y="1090515"/>
            <a:ext cx="86022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9"/>
          <p:cNvSpPr txBox="1"/>
          <p:nvPr>
            <p:ph idx="10" type="dt"/>
          </p:nvPr>
        </p:nvSpPr>
        <p:spPr>
          <a:xfrm>
            <a:off x="26498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9"/>
          <p:cNvSpPr txBox="1"/>
          <p:nvPr>
            <p:ph idx="12" type="sldNum"/>
          </p:nvPr>
        </p:nvSpPr>
        <p:spPr>
          <a:xfrm>
            <a:off x="6738555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ld mit Beschriftung" type="picTx">
  <p:cSld name="PICTURE_WITH_CAPTION_TEXT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0"/>
          <p:cNvSpPr txBox="1"/>
          <p:nvPr>
            <p:ph type="title"/>
          </p:nvPr>
        </p:nvSpPr>
        <p:spPr>
          <a:xfrm>
            <a:off x="269875" y="5526087"/>
            <a:ext cx="4302125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30"/>
          <p:cNvSpPr/>
          <p:nvPr>
            <p:ph idx="2" type="pic"/>
          </p:nvPr>
        </p:nvSpPr>
        <p:spPr>
          <a:xfrm>
            <a:off x="358775" y="1089025"/>
            <a:ext cx="8426450" cy="4437062"/>
          </a:xfrm>
          <a:prstGeom prst="rect">
            <a:avLst/>
          </a:prstGeom>
          <a:noFill/>
          <a:ln>
            <a:noFill/>
          </a:ln>
        </p:spPr>
      </p:sp>
      <p:sp>
        <p:nvSpPr>
          <p:cNvPr id="113" name="Google Shape;113;p30"/>
          <p:cNvSpPr txBox="1"/>
          <p:nvPr>
            <p:ph idx="1" type="body"/>
          </p:nvPr>
        </p:nvSpPr>
        <p:spPr>
          <a:xfrm>
            <a:off x="4571999" y="5526087"/>
            <a:ext cx="4302125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14" name="Google Shape;114;p30"/>
          <p:cNvSpPr txBox="1"/>
          <p:nvPr>
            <p:ph idx="10" type="dt"/>
          </p:nvPr>
        </p:nvSpPr>
        <p:spPr>
          <a:xfrm>
            <a:off x="26498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3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30"/>
          <p:cNvSpPr txBox="1"/>
          <p:nvPr>
            <p:ph idx="12" type="sldNum"/>
          </p:nvPr>
        </p:nvSpPr>
        <p:spPr>
          <a:xfrm>
            <a:off x="6738555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ollbild">
  <p:cSld name="Vollbild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1"/>
          <p:cNvSpPr/>
          <p:nvPr>
            <p:ph idx="2" type="pic"/>
          </p:nvPr>
        </p:nvSpPr>
        <p:spPr>
          <a:xfrm>
            <a:off x="0" y="1592262"/>
            <a:ext cx="9144000" cy="5265737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vertikaler Text" type="vertTx">
  <p:cSld name="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2"/>
          <p:cNvSpPr txBox="1"/>
          <p:nvPr>
            <p:ph type="title"/>
          </p:nvPr>
        </p:nvSpPr>
        <p:spPr>
          <a:xfrm>
            <a:off x="269875" y="1090515"/>
            <a:ext cx="86022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32"/>
          <p:cNvSpPr txBox="1"/>
          <p:nvPr>
            <p:ph idx="1" type="body"/>
          </p:nvPr>
        </p:nvSpPr>
        <p:spPr>
          <a:xfrm rot="5400000">
            <a:off x="2697616" y="-83684"/>
            <a:ext cx="3748768" cy="8604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2" name="Google Shape;122;p32"/>
          <p:cNvSpPr txBox="1"/>
          <p:nvPr>
            <p:ph idx="10" type="dt"/>
          </p:nvPr>
        </p:nvSpPr>
        <p:spPr>
          <a:xfrm>
            <a:off x="26498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3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32"/>
          <p:cNvSpPr txBox="1"/>
          <p:nvPr>
            <p:ph idx="12" type="sldNum"/>
          </p:nvPr>
        </p:nvSpPr>
        <p:spPr>
          <a:xfrm>
            <a:off x="6738555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kaler Titel und Text" type="vertTitleAndTx">
  <p:cSld name="VERTICAL_TITLE_AND_VERTICAL_TEX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3"/>
          <p:cNvSpPr txBox="1"/>
          <p:nvPr>
            <p:ph type="title"/>
          </p:nvPr>
        </p:nvSpPr>
        <p:spPr>
          <a:xfrm rot="5400000">
            <a:off x="5249862" y="2468563"/>
            <a:ext cx="5003800" cy="22447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33"/>
          <p:cNvSpPr txBox="1"/>
          <p:nvPr>
            <p:ph idx="1" type="body"/>
          </p:nvPr>
        </p:nvSpPr>
        <p:spPr>
          <a:xfrm rot="5400000">
            <a:off x="871538" y="487363"/>
            <a:ext cx="5003800" cy="6207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8" name="Google Shape;128;p33"/>
          <p:cNvSpPr txBox="1"/>
          <p:nvPr>
            <p:ph idx="10" type="dt"/>
          </p:nvPr>
        </p:nvSpPr>
        <p:spPr>
          <a:xfrm>
            <a:off x="26498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3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33"/>
          <p:cNvSpPr txBox="1"/>
          <p:nvPr>
            <p:ph idx="12" type="sldNum"/>
          </p:nvPr>
        </p:nvSpPr>
        <p:spPr>
          <a:xfrm>
            <a:off x="6738555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Inhal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8"/>
          <p:cNvSpPr txBox="1"/>
          <p:nvPr>
            <p:ph type="title"/>
          </p:nvPr>
        </p:nvSpPr>
        <p:spPr>
          <a:xfrm>
            <a:off x="269875" y="1090515"/>
            <a:ext cx="86022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1"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8"/>
          <p:cNvSpPr txBox="1"/>
          <p:nvPr>
            <p:ph idx="1" type="body"/>
          </p:nvPr>
        </p:nvSpPr>
        <p:spPr>
          <a:xfrm>
            <a:off x="269875" y="2344057"/>
            <a:ext cx="8604250" cy="37487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 sz="2400"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18"/>
          <p:cNvSpPr txBox="1"/>
          <p:nvPr>
            <p:ph idx="10" type="dt"/>
          </p:nvPr>
        </p:nvSpPr>
        <p:spPr>
          <a:xfrm>
            <a:off x="26498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8"/>
          <p:cNvSpPr txBox="1"/>
          <p:nvPr>
            <p:ph idx="12" type="sldNum"/>
          </p:nvPr>
        </p:nvSpPr>
        <p:spPr>
          <a:xfrm>
            <a:off x="6738555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ei Inhalte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9"/>
          <p:cNvSpPr txBox="1"/>
          <p:nvPr>
            <p:ph type="title"/>
          </p:nvPr>
        </p:nvSpPr>
        <p:spPr>
          <a:xfrm>
            <a:off x="269875" y="1090515"/>
            <a:ext cx="86022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9"/>
          <p:cNvSpPr txBox="1"/>
          <p:nvPr>
            <p:ph idx="1" type="body"/>
          </p:nvPr>
        </p:nvSpPr>
        <p:spPr>
          <a:xfrm>
            <a:off x="269875" y="2233515"/>
            <a:ext cx="4225925" cy="38593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19"/>
          <p:cNvSpPr txBox="1"/>
          <p:nvPr>
            <p:ph idx="2" type="body"/>
          </p:nvPr>
        </p:nvSpPr>
        <p:spPr>
          <a:xfrm>
            <a:off x="4648199" y="2233515"/>
            <a:ext cx="4225925" cy="38593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19"/>
          <p:cNvSpPr txBox="1"/>
          <p:nvPr>
            <p:ph idx="10" type="dt"/>
          </p:nvPr>
        </p:nvSpPr>
        <p:spPr>
          <a:xfrm>
            <a:off x="26498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9"/>
          <p:cNvSpPr txBox="1"/>
          <p:nvPr>
            <p:ph idx="12" type="sldNum"/>
          </p:nvPr>
        </p:nvSpPr>
        <p:spPr>
          <a:xfrm>
            <a:off x="6738555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halt mit Beschriftung" type="objTx">
  <p:cSld name="OBJECT_WITH_CAPTIO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0"/>
          <p:cNvSpPr txBox="1"/>
          <p:nvPr>
            <p:ph type="title"/>
          </p:nvPr>
        </p:nvSpPr>
        <p:spPr>
          <a:xfrm>
            <a:off x="264980" y="1089025"/>
            <a:ext cx="3200533" cy="12024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0"/>
          <p:cNvSpPr txBox="1"/>
          <p:nvPr>
            <p:ph idx="1" type="body"/>
          </p:nvPr>
        </p:nvSpPr>
        <p:spPr>
          <a:xfrm>
            <a:off x="3575049" y="1089025"/>
            <a:ext cx="5297105" cy="50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200"/>
              <a:buNone/>
              <a:defRPr sz="3200"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39" name="Google Shape;39;p20"/>
          <p:cNvSpPr txBox="1"/>
          <p:nvPr>
            <p:ph idx="2" type="body"/>
          </p:nvPr>
        </p:nvSpPr>
        <p:spPr>
          <a:xfrm>
            <a:off x="269876" y="2293257"/>
            <a:ext cx="3195638" cy="37995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0" name="Google Shape;40;p20"/>
          <p:cNvSpPr txBox="1"/>
          <p:nvPr>
            <p:ph idx="10" type="dt"/>
          </p:nvPr>
        </p:nvSpPr>
        <p:spPr>
          <a:xfrm>
            <a:off x="26498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0"/>
          <p:cNvSpPr txBox="1"/>
          <p:nvPr>
            <p:ph idx="12" type="sldNum"/>
          </p:nvPr>
        </p:nvSpPr>
        <p:spPr>
          <a:xfrm>
            <a:off x="6738555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bschnittsüberschrift" type="secHead">
  <p:cSld name="SECTION_HEAD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1"/>
          <p:cNvSpPr/>
          <p:nvPr/>
        </p:nvSpPr>
        <p:spPr>
          <a:xfrm>
            <a:off x="0" y="1089025"/>
            <a:ext cx="9144000" cy="5574099"/>
          </a:xfrm>
          <a:prstGeom prst="rect">
            <a:avLst/>
          </a:prstGeom>
          <a:solidFill>
            <a:srgbClr val="91E9F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21"/>
          <p:cNvSpPr txBox="1"/>
          <p:nvPr>
            <p:ph type="title"/>
          </p:nvPr>
        </p:nvSpPr>
        <p:spPr>
          <a:xfrm>
            <a:off x="269875" y="1419384"/>
            <a:ext cx="860425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1"/>
          <p:cNvSpPr txBox="1"/>
          <p:nvPr>
            <p:ph idx="1" type="body"/>
          </p:nvPr>
        </p:nvSpPr>
        <p:spPr>
          <a:xfrm>
            <a:off x="269874" y="4592638"/>
            <a:ext cx="8604251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7" name="Google Shape;47;p21"/>
          <p:cNvSpPr txBox="1"/>
          <p:nvPr>
            <p:ph idx="10" type="dt"/>
          </p:nvPr>
        </p:nvSpPr>
        <p:spPr>
          <a:xfrm>
            <a:off x="26498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1"/>
          <p:cNvSpPr txBox="1"/>
          <p:nvPr>
            <p:ph idx="12" type="sldNum"/>
          </p:nvPr>
        </p:nvSpPr>
        <p:spPr>
          <a:xfrm>
            <a:off x="6738555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ussage">
  <p:cSld name="Aussage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2"/>
          <p:cNvSpPr/>
          <p:nvPr/>
        </p:nvSpPr>
        <p:spPr>
          <a:xfrm>
            <a:off x="0" y="1592263"/>
            <a:ext cx="9144000" cy="45005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22"/>
          <p:cNvSpPr txBox="1"/>
          <p:nvPr>
            <p:ph type="title"/>
          </p:nvPr>
        </p:nvSpPr>
        <p:spPr>
          <a:xfrm>
            <a:off x="358775" y="2599645"/>
            <a:ext cx="860425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Georgia"/>
              <a:buNone/>
              <a:defRPr b="1" i="1" sz="4000" cap="none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2"/>
          <p:cNvSpPr txBox="1"/>
          <p:nvPr>
            <p:ph idx="1" type="body"/>
          </p:nvPr>
        </p:nvSpPr>
        <p:spPr>
          <a:xfrm>
            <a:off x="269875" y="4339545"/>
            <a:ext cx="8604251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4" name="Google Shape;54;p22"/>
          <p:cNvSpPr txBox="1"/>
          <p:nvPr>
            <p:ph idx="10" type="dt"/>
          </p:nvPr>
        </p:nvSpPr>
        <p:spPr>
          <a:xfrm>
            <a:off x="26498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2"/>
          <p:cNvSpPr txBox="1"/>
          <p:nvPr>
            <p:ph idx="12" type="sldNum"/>
          </p:nvPr>
        </p:nvSpPr>
        <p:spPr>
          <a:xfrm>
            <a:off x="6738555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rei Inhalte">
  <p:cSld name="Drei Inhalte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3"/>
          <p:cNvSpPr txBox="1"/>
          <p:nvPr>
            <p:ph type="title"/>
          </p:nvPr>
        </p:nvSpPr>
        <p:spPr>
          <a:xfrm>
            <a:off x="269875" y="1090515"/>
            <a:ext cx="86022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3"/>
          <p:cNvSpPr txBox="1"/>
          <p:nvPr>
            <p:ph idx="1" type="body"/>
          </p:nvPr>
        </p:nvSpPr>
        <p:spPr>
          <a:xfrm>
            <a:off x="269876" y="2233515"/>
            <a:ext cx="2808000" cy="38593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60" name="Google Shape;60;p23"/>
          <p:cNvSpPr txBox="1"/>
          <p:nvPr>
            <p:ph idx="2" type="body"/>
          </p:nvPr>
        </p:nvSpPr>
        <p:spPr>
          <a:xfrm>
            <a:off x="6063641" y="2233515"/>
            <a:ext cx="2808000" cy="38593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61" name="Google Shape;61;p23"/>
          <p:cNvSpPr txBox="1"/>
          <p:nvPr>
            <p:ph idx="10" type="dt"/>
          </p:nvPr>
        </p:nvSpPr>
        <p:spPr>
          <a:xfrm>
            <a:off x="26498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3"/>
          <p:cNvSpPr txBox="1"/>
          <p:nvPr>
            <p:ph idx="12" type="sldNum"/>
          </p:nvPr>
        </p:nvSpPr>
        <p:spPr>
          <a:xfrm>
            <a:off x="6738555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4" name="Google Shape;64;p23"/>
          <p:cNvSpPr txBox="1"/>
          <p:nvPr>
            <p:ph idx="3" type="body"/>
          </p:nvPr>
        </p:nvSpPr>
        <p:spPr>
          <a:xfrm>
            <a:off x="3166759" y="2233515"/>
            <a:ext cx="2808000" cy="38593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ins plus zwei Inhalte">
  <p:cSld name="Eins plus zwei Inhalte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4"/>
          <p:cNvSpPr txBox="1"/>
          <p:nvPr>
            <p:ph type="title"/>
          </p:nvPr>
        </p:nvSpPr>
        <p:spPr>
          <a:xfrm>
            <a:off x="269875" y="1090515"/>
            <a:ext cx="86022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4"/>
          <p:cNvSpPr txBox="1"/>
          <p:nvPr>
            <p:ph idx="1" type="body"/>
          </p:nvPr>
        </p:nvSpPr>
        <p:spPr>
          <a:xfrm>
            <a:off x="269875" y="2233515"/>
            <a:ext cx="4225925" cy="38593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68" name="Google Shape;68;p24"/>
          <p:cNvSpPr txBox="1"/>
          <p:nvPr>
            <p:ph idx="2" type="body"/>
          </p:nvPr>
        </p:nvSpPr>
        <p:spPr>
          <a:xfrm>
            <a:off x="4648199" y="2233515"/>
            <a:ext cx="4225925" cy="18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69" name="Google Shape;69;p24"/>
          <p:cNvSpPr txBox="1"/>
          <p:nvPr>
            <p:ph idx="10" type="dt"/>
          </p:nvPr>
        </p:nvSpPr>
        <p:spPr>
          <a:xfrm>
            <a:off x="26498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4"/>
          <p:cNvSpPr txBox="1"/>
          <p:nvPr>
            <p:ph idx="12" type="sldNum"/>
          </p:nvPr>
        </p:nvSpPr>
        <p:spPr>
          <a:xfrm>
            <a:off x="6738555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2" name="Google Shape;72;p24"/>
          <p:cNvSpPr txBox="1"/>
          <p:nvPr>
            <p:ph idx="3" type="body"/>
          </p:nvPr>
        </p:nvSpPr>
        <p:spPr>
          <a:xfrm>
            <a:off x="4648200" y="4220825"/>
            <a:ext cx="4225925" cy="18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er Inhalte">
  <p:cSld name="Vier Inhalte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5"/>
          <p:cNvSpPr txBox="1"/>
          <p:nvPr>
            <p:ph type="title"/>
          </p:nvPr>
        </p:nvSpPr>
        <p:spPr>
          <a:xfrm>
            <a:off x="269875" y="1090515"/>
            <a:ext cx="86022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5"/>
          <p:cNvSpPr txBox="1"/>
          <p:nvPr>
            <p:ph idx="1" type="body"/>
          </p:nvPr>
        </p:nvSpPr>
        <p:spPr>
          <a:xfrm>
            <a:off x="269875" y="2233515"/>
            <a:ext cx="4225925" cy="18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76" name="Google Shape;76;p25"/>
          <p:cNvSpPr txBox="1"/>
          <p:nvPr>
            <p:ph idx="2" type="body"/>
          </p:nvPr>
        </p:nvSpPr>
        <p:spPr>
          <a:xfrm>
            <a:off x="4648199" y="2233515"/>
            <a:ext cx="4225925" cy="18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77" name="Google Shape;77;p25"/>
          <p:cNvSpPr txBox="1"/>
          <p:nvPr>
            <p:ph idx="10" type="dt"/>
          </p:nvPr>
        </p:nvSpPr>
        <p:spPr>
          <a:xfrm>
            <a:off x="26498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5"/>
          <p:cNvSpPr txBox="1"/>
          <p:nvPr>
            <p:ph idx="12" type="sldNum"/>
          </p:nvPr>
        </p:nvSpPr>
        <p:spPr>
          <a:xfrm>
            <a:off x="6738555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0" name="Google Shape;80;p25"/>
          <p:cNvSpPr txBox="1"/>
          <p:nvPr>
            <p:ph idx="3" type="body"/>
          </p:nvPr>
        </p:nvSpPr>
        <p:spPr>
          <a:xfrm>
            <a:off x="264980" y="4220825"/>
            <a:ext cx="4225925" cy="18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81" name="Google Shape;81;p25"/>
          <p:cNvSpPr txBox="1"/>
          <p:nvPr>
            <p:ph idx="4" type="body"/>
          </p:nvPr>
        </p:nvSpPr>
        <p:spPr>
          <a:xfrm>
            <a:off x="4648200" y="4220825"/>
            <a:ext cx="4225925" cy="18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MARS\Gaste$\SYSTEM\Desktop\PowerPoints_neu\Kopfleisten\kopfleiste_tuerkis_ppt.jpg" id="10" name="Google Shape;10;p1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1" cy="1079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6"/>
          <p:cNvSpPr txBox="1"/>
          <p:nvPr>
            <p:ph type="title"/>
          </p:nvPr>
        </p:nvSpPr>
        <p:spPr>
          <a:xfrm>
            <a:off x="269875" y="1090515"/>
            <a:ext cx="86022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1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6"/>
          <p:cNvSpPr txBox="1"/>
          <p:nvPr>
            <p:ph idx="1" type="body"/>
          </p:nvPr>
        </p:nvSpPr>
        <p:spPr>
          <a:xfrm>
            <a:off x="269875" y="2344057"/>
            <a:ext cx="8604250" cy="37487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7A6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A6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A6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A6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A6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6"/>
          <p:cNvSpPr txBox="1"/>
          <p:nvPr/>
        </p:nvSpPr>
        <p:spPr>
          <a:xfrm>
            <a:off x="393893" y="289731"/>
            <a:ext cx="243094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ENGINEERING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16"/>
          <p:cNvSpPr txBox="1"/>
          <p:nvPr>
            <p:ph idx="10" type="dt"/>
          </p:nvPr>
        </p:nvSpPr>
        <p:spPr>
          <a:xfrm>
            <a:off x="26498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16"/>
          <p:cNvSpPr txBox="1"/>
          <p:nvPr>
            <p:ph idx="12" type="sldNum"/>
          </p:nvPr>
        </p:nvSpPr>
        <p:spPr>
          <a:xfrm>
            <a:off x="6738555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7" name="Google Shape;17;p16"/>
          <p:cNvCxnSpPr/>
          <p:nvPr/>
        </p:nvCxnSpPr>
        <p:spPr>
          <a:xfrm>
            <a:off x="355600" y="6311900"/>
            <a:ext cx="8423275" cy="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16"/>
          <p:cNvCxnSpPr/>
          <p:nvPr/>
        </p:nvCxnSpPr>
        <p:spPr>
          <a:xfrm>
            <a:off x="355600" y="6311900"/>
            <a:ext cx="8423275" cy="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003">
          <p15:clr>
            <a:srgbClr val="F26B43"/>
          </p15:clr>
        </p15:guide>
        <p15:guide id="2" pos="2880">
          <p15:clr>
            <a:srgbClr val="F26B43"/>
          </p15:clr>
        </p15:guide>
        <p15:guide id="3" pos="226">
          <p15:clr>
            <a:srgbClr val="F26B43"/>
          </p15:clr>
        </p15:guide>
        <p15:guide id="4" pos="170">
          <p15:clr>
            <a:srgbClr val="F26B43"/>
          </p15:clr>
        </p15:guide>
        <p15:guide id="5" pos="5534">
          <p15:clr>
            <a:srgbClr val="F26B43"/>
          </p15:clr>
        </p15:guide>
        <p15:guide id="6" pos="5590">
          <p15:clr>
            <a:srgbClr val="F26B43"/>
          </p15:clr>
        </p15:guide>
        <p15:guide id="7" orient="horz" pos="3838">
          <p15:clr>
            <a:srgbClr val="F26B43"/>
          </p15:clr>
        </p15:guide>
        <p15:guide id="8" orient="horz" pos="686">
          <p15:clr>
            <a:srgbClr val="F26B43"/>
          </p15:clr>
        </p15:guide>
        <p15:guide id="9" orient="horz" pos="417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"/>
          <p:cNvSpPr txBox="1"/>
          <p:nvPr>
            <p:ph type="ctrTitle"/>
          </p:nvPr>
        </p:nvSpPr>
        <p:spPr>
          <a:xfrm>
            <a:off x="277575" y="1401879"/>
            <a:ext cx="8596500" cy="39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alibri"/>
              <a:buNone/>
            </a:pPr>
            <a:r>
              <a:rPr lang="en-US"/>
              <a:t>Python OOP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alibri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alibri"/>
              <a:buNone/>
            </a:pPr>
            <a:r>
              <a:rPr lang="en-US"/>
              <a:t>Presentation on Basics and Sudo Examples of Python OOP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alibri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alibri"/>
              <a:buNone/>
            </a:pPr>
            <a:r>
              <a:rPr lang="en-US"/>
              <a:t>Course: Software Environment &amp; Programming</a:t>
            </a:r>
            <a:endParaRPr/>
          </a:p>
        </p:txBody>
      </p:sp>
      <p:sp>
        <p:nvSpPr>
          <p:cNvPr id="136" name="Google Shape;136;p1"/>
          <p:cNvSpPr txBox="1"/>
          <p:nvPr>
            <p:ph idx="1" type="subTitle"/>
          </p:nvPr>
        </p:nvSpPr>
        <p:spPr>
          <a:xfrm>
            <a:off x="277586" y="4465864"/>
            <a:ext cx="859653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Georg &amp; Mayowa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/>
              <a:t>WS 2022/23</a:t>
            </a:r>
            <a:endParaRPr/>
          </a:p>
        </p:txBody>
      </p:sp>
      <p:pic>
        <p:nvPicPr>
          <p:cNvPr id="137" name="Google Shape;13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96875" y="5447150"/>
            <a:ext cx="1098025" cy="82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a2c3f8b2d1_0_113"/>
          <p:cNvSpPr txBox="1"/>
          <p:nvPr>
            <p:ph type="title"/>
          </p:nvPr>
        </p:nvSpPr>
        <p:spPr>
          <a:xfrm>
            <a:off x="270925" y="927640"/>
            <a:ext cx="8602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Calibri"/>
              <a:buNone/>
            </a:pPr>
            <a:r>
              <a:rPr lang="en-US">
                <a:solidFill>
                  <a:srgbClr val="FF0000"/>
                </a:solidFill>
              </a:rPr>
              <a:t>Inheritance: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Calibri"/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Calibri"/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Calibri"/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17" name="Google Shape;217;g2a2c3f8b2d1_0_113"/>
          <p:cNvSpPr txBox="1"/>
          <p:nvPr>
            <p:ph idx="10" type="dt"/>
          </p:nvPr>
        </p:nvSpPr>
        <p:spPr>
          <a:xfrm>
            <a:off x="26498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8" name="Google Shape;218;g2a2c3f8b2d1_0_11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9" name="Google Shape;219;g2a2c3f8b2d1_0_113"/>
          <p:cNvSpPr txBox="1"/>
          <p:nvPr>
            <p:ph idx="12" type="sldNum"/>
          </p:nvPr>
        </p:nvSpPr>
        <p:spPr>
          <a:xfrm>
            <a:off x="6738555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0" name="Google Shape;220;g2a2c3f8b2d1_0_113"/>
          <p:cNvSpPr txBox="1"/>
          <p:nvPr>
            <p:ph idx="1" type="body"/>
          </p:nvPr>
        </p:nvSpPr>
        <p:spPr>
          <a:xfrm>
            <a:off x="269875" y="1502449"/>
            <a:ext cx="8604300" cy="43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75"/>
              <a:buNone/>
            </a:pPr>
            <a:r>
              <a:rPr lang="en-US" sz="5600"/>
              <a:t>Ever heard of this dialogue from relatives “you look exactly like your father/mother” the reason behind this is called ‘inheritance’. </a:t>
            </a:r>
            <a:endParaRPr sz="56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75"/>
              <a:buNone/>
            </a:pPr>
            <a:r>
              <a:rPr lang="en-US" sz="5600"/>
              <a:t>Inheritance in Python OOP enables a class to inherit attributes and methods from another class, fostering code reuse and hierarchy.</a:t>
            </a:r>
            <a:endParaRPr sz="56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75"/>
              <a:buNone/>
            </a:pPr>
            <a:r>
              <a:rPr lang="en-US" sz="5600"/>
              <a:t>The new class is called the derived/child class and the one from which it is derived is called a parent/base class.</a:t>
            </a:r>
            <a:endParaRPr sz="56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56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5600"/>
          </a:p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5600"/>
          </a:p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56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56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ct val="54455"/>
              <a:buNone/>
            </a:pPr>
            <a:r>
              <a:t/>
            </a:r>
            <a:endParaRPr sz="202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ct val="54455"/>
              <a:buNone/>
            </a:pPr>
            <a:r>
              <a:t/>
            </a:r>
            <a:endParaRPr sz="202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ct val="54455"/>
              <a:buNone/>
            </a:pPr>
            <a:r>
              <a:t/>
            </a:r>
            <a:endParaRPr sz="202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ct val="54455"/>
              <a:buNone/>
            </a:pPr>
            <a:r>
              <a:t/>
            </a:r>
            <a:endParaRPr sz="202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ct val="54455"/>
              <a:buNone/>
            </a:pPr>
            <a:r>
              <a:t/>
            </a:r>
            <a:endParaRPr sz="202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ct val="54455"/>
              <a:buNone/>
            </a:pPr>
            <a:r>
              <a:t/>
            </a:r>
            <a:endParaRPr sz="202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ct val="54455"/>
              <a:buNone/>
            </a:pPr>
            <a:r>
              <a:t/>
            </a:r>
            <a:endParaRPr sz="202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ct val="54455"/>
              <a:buNone/>
            </a:pPr>
            <a:r>
              <a:t/>
            </a:r>
            <a:endParaRPr sz="202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ct val="54455"/>
              <a:buNone/>
            </a:pPr>
            <a:r>
              <a:t/>
            </a:r>
            <a:endParaRPr sz="202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ct val="54455"/>
              <a:buNone/>
            </a:pPr>
            <a:r>
              <a:t/>
            </a:r>
            <a:endParaRPr sz="202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ct val="50371"/>
              <a:buNone/>
            </a:pPr>
            <a:r>
              <a:t/>
            </a:r>
            <a:endParaRPr sz="2020"/>
          </a:p>
        </p:txBody>
      </p:sp>
      <p:pic>
        <p:nvPicPr>
          <p:cNvPr id="221" name="Google Shape;221;g2a2c3f8b2d1_0_1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6200" y="2883525"/>
            <a:ext cx="6340150" cy="320930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g2a2c3f8b2d1_0_113"/>
          <p:cNvSpPr txBox="1"/>
          <p:nvPr/>
        </p:nvSpPr>
        <p:spPr>
          <a:xfrm>
            <a:off x="176725" y="5957700"/>
            <a:ext cx="687600" cy="2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[2]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"/>
          <p:cNvSpPr txBox="1"/>
          <p:nvPr>
            <p:ph type="title"/>
          </p:nvPr>
        </p:nvSpPr>
        <p:spPr>
          <a:xfrm>
            <a:off x="269875" y="1090515"/>
            <a:ext cx="8602280" cy="71000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>
                <a:solidFill>
                  <a:srgbClr val="FF0000"/>
                </a:solidFill>
              </a:rPr>
              <a:t>Single Inheritance, </a:t>
            </a:r>
            <a:r>
              <a:rPr lang="en-US">
                <a:solidFill>
                  <a:srgbClr val="FF0000"/>
                </a:solidFill>
              </a:rPr>
              <a:t>Multilevel Inheritance, Hierarchical Inheritance, </a:t>
            </a:r>
            <a:r>
              <a:rPr lang="en-US">
                <a:solidFill>
                  <a:srgbClr val="FF0000"/>
                </a:solidFill>
              </a:rPr>
              <a:t>:</a:t>
            </a:r>
            <a:endParaRPr/>
          </a:p>
        </p:txBody>
      </p:sp>
      <p:sp>
        <p:nvSpPr>
          <p:cNvPr id="228" name="Google Shape;228;p3"/>
          <p:cNvSpPr txBox="1"/>
          <p:nvPr>
            <p:ph idx="1" type="body"/>
          </p:nvPr>
        </p:nvSpPr>
        <p:spPr>
          <a:xfrm>
            <a:off x="0" y="1876739"/>
            <a:ext cx="4225800" cy="40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44000"/>
              <a:buFont typeface="Arial"/>
              <a:buNone/>
            </a:pPr>
            <a:r>
              <a:rPr lang="en-US" sz="2500"/>
              <a:t>In Python OOP:</a:t>
            </a:r>
            <a:endParaRPr sz="2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44000"/>
              <a:buFont typeface="Arial"/>
              <a:buNone/>
            </a:pPr>
            <a:r>
              <a:rPr lang="en-US" sz="2500"/>
              <a:t>- Single Inheritance inherits from one parent, forming a linear hierarchy for code reuse.</a:t>
            </a:r>
            <a:endParaRPr sz="2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44000"/>
              <a:buFont typeface="Arial"/>
              <a:buNone/>
            </a:pPr>
            <a:r>
              <a:rPr lang="en-US" sz="2500"/>
              <a:t>- Multilevel Inheritance creates a chain of inheritance, enabling reuse and extension.</a:t>
            </a:r>
            <a:endParaRPr sz="2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44000"/>
              <a:buFont typeface="Arial"/>
              <a:buNone/>
            </a:pPr>
            <a:r>
              <a:rPr lang="en-US" sz="2500"/>
              <a:t>- Hierarchical Inheritance has multiple classes inheriting from a common base, sharing functionalities while maintaining individual characteristics.</a:t>
            </a:r>
            <a:endParaRPr sz="25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36000"/>
              <a:buNone/>
            </a:pPr>
            <a:r>
              <a:t/>
            </a:r>
            <a:endParaRPr sz="25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0000"/>
              <a:buNone/>
            </a:pPr>
            <a:r>
              <a:rPr lang="en-US"/>
              <a:t>   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229" name="Google Shape;229;p3"/>
          <p:cNvSpPr txBox="1"/>
          <p:nvPr>
            <p:ph idx="2" type="body"/>
          </p:nvPr>
        </p:nvSpPr>
        <p:spPr>
          <a:xfrm>
            <a:off x="4293325" y="1425450"/>
            <a:ext cx="4912800" cy="40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</a:rPr>
              <a:t># Single Inheritance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</a:rPr>
              <a:t>class Animal: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</a:rPr>
              <a:t>    def speak(self):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</a:rPr>
              <a:t>        print("Animal speaks")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</a:rPr>
              <a:t>class Dog(Animal):  # Single Inheritance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</a:rPr>
              <a:t>    def bark(self):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</a:rPr>
              <a:t>        print("Dog barks")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</a:rPr>
              <a:t># Multilevel Inheritance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</a:rPr>
              <a:t>class Mammal(Animal):  # First level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</a:rPr>
              <a:t>    pass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</a:rPr>
              <a:t>class Cat(Mammal):  # Second level (Multilevel)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</a:rPr>
              <a:t>    def meow(self):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</a:rPr>
              <a:t>        print("Cat meows")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</a:rPr>
              <a:t># Hierarchical Inheritance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</a:rPr>
              <a:t>class Shape: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</a:rPr>
              <a:t>    def draw(self):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</a:rPr>
              <a:t>        print("Drawing shape")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230" name="Google Shape;230;p3"/>
          <p:cNvSpPr txBox="1"/>
          <p:nvPr>
            <p:ph idx="10" type="dt"/>
          </p:nvPr>
        </p:nvSpPr>
        <p:spPr>
          <a:xfrm>
            <a:off x="26498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1" name="Google Shape;23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2" name="Google Shape;232;p3"/>
          <p:cNvSpPr txBox="1"/>
          <p:nvPr>
            <p:ph idx="12" type="sldNum"/>
          </p:nvPr>
        </p:nvSpPr>
        <p:spPr>
          <a:xfrm>
            <a:off x="6738555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3" name="Google Shape;233;p3"/>
          <p:cNvSpPr txBox="1"/>
          <p:nvPr/>
        </p:nvSpPr>
        <p:spPr>
          <a:xfrm>
            <a:off x="312425" y="5960050"/>
            <a:ext cx="687600" cy="2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[1]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a2c3f8b2d1_0_154"/>
          <p:cNvSpPr txBox="1"/>
          <p:nvPr>
            <p:ph type="title"/>
          </p:nvPr>
        </p:nvSpPr>
        <p:spPr>
          <a:xfrm>
            <a:off x="270900" y="800740"/>
            <a:ext cx="86022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>
                <a:solidFill>
                  <a:srgbClr val="FF0000"/>
                </a:solidFill>
              </a:rPr>
              <a:t>Encapsulation and Abstraction:</a:t>
            </a:r>
            <a:endParaRPr/>
          </a:p>
        </p:txBody>
      </p:sp>
      <p:sp>
        <p:nvSpPr>
          <p:cNvPr id="239" name="Google Shape;239;g2a2c3f8b2d1_0_154"/>
          <p:cNvSpPr txBox="1"/>
          <p:nvPr>
            <p:ph idx="10" type="dt"/>
          </p:nvPr>
        </p:nvSpPr>
        <p:spPr>
          <a:xfrm>
            <a:off x="26498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0" name="Google Shape;240;g2a2c3f8b2d1_0_15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1" name="Google Shape;241;g2a2c3f8b2d1_0_154"/>
          <p:cNvSpPr txBox="1"/>
          <p:nvPr>
            <p:ph idx="12" type="sldNum"/>
          </p:nvPr>
        </p:nvSpPr>
        <p:spPr>
          <a:xfrm>
            <a:off x="6738555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2" name="Google Shape;242;g2a2c3f8b2d1_0_154"/>
          <p:cNvSpPr txBox="1"/>
          <p:nvPr/>
        </p:nvSpPr>
        <p:spPr>
          <a:xfrm>
            <a:off x="249100" y="1837200"/>
            <a:ext cx="8332800" cy="40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Encapsulation: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OOP, encapsulation bundles data and methods within a class, ensuring data integrity and security by restricting direct access.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Abstraction: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Abstraction simplifies complex systems by hiding unnecessary details, offering a clear, high-level representation for effective understanding and implementation.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g2a2c3f8b2d1_0_154"/>
          <p:cNvSpPr txBox="1"/>
          <p:nvPr/>
        </p:nvSpPr>
        <p:spPr>
          <a:xfrm>
            <a:off x="249100" y="6035250"/>
            <a:ext cx="687600" cy="2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[3]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a2c3f8b2d1_0_165"/>
          <p:cNvSpPr txBox="1"/>
          <p:nvPr>
            <p:ph type="title"/>
          </p:nvPr>
        </p:nvSpPr>
        <p:spPr>
          <a:xfrm>
            <a:off x="270900" y="800740"/>
            <a:ext cx="86022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>
                <a:solidFill>
                  <a:srgbClr val="FF0000"/>
                </a:solidFill>
              </a:rPr>
              <a:t>Encapsulation and Abstraction:</a:t>
            </a:r>
            <a:endParaRPr/>
          </a:p>
        </p:txBody>
      </p:sp>
      <p:sp>
        <p:nvSpPr>
          <p:cNvPr id="249" name="Google Shape;249;g2a2c3f8b2d1_0_165"/>
          <p:cNvSpPr txBox="1"/>
          <p:nvPr>
            <p:ph idx="10" type="dt"/>
          </p:nvPr>
        </p:nvSpPr>
        <p:spPr>
          <a:xfrm>
            <a:off x="26498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0" name="Google Shape;250;g2a2c3f8b2d1_0_16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1" name="Google Shape;251;g2a2c3f8b2d1_0_165"/>
          <p:cNvSpPr txBox="1"/>
          <p:nvPr>
            <p:ph idx="12" type="sldNum"/>
          </p:nvPr>
        </p:nvSpPr>
        <p:spPr>
          <a:xfrm>
            <a:off x="6738555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2" name="Google Shape;252;g2a2c3f8b2d1_0_165"/>
          <p:cNvSpPr txBox="1"/>
          <p:nvPr/>
        </p:nvSpPr>
        <p:spPr>
          <a:xfrm>
            <a:off x="249100" y="1837200"/>
            <a:ext cx="8332800" cy="40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 Accessibility: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Python, there are no keywords like 'public,' 'protected,' or 'private.' All attributes are considered public. To define private attributes, add "__" before the variable or function name.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Private Accessibility Method: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Although Python lacks true private access, adding "__" is a convention. It changes names to `_ClassName__variable` to restrict access. Special syntax allows access.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a2c3f8b2d1_0_180"/>
          <p:cNvSpPr txBox="1"/>
          <p:nvPr>
            <p:ph type="title"/>
          </p:nvPr>
        </p:nvSpPr>
        <p:spPr>
          <a:xfrm>
            <a:off x="270900" y="800740"/>
            <a:ext cx="86022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>
                <a:solidFill>
                  <a:srgbClr val="FF0000"/>
                </a:solidFill>
              </a:rPr>
              <a:t>Encapsulation and Abstraction:</a:t>
            </a:r>
            <a:endParaRPr/>
          </a:p>
        </p:txBody>
      </p:sp>
      <p:sp>
        <p:nvSpPr>
          <p:cNvPr id="258" name="Google Shape;258;g2a2c3f8b2d1_0_180"/>
          <p:cNvSpPr txBox="1"/>
          <p:nvPr>
            <p:ph idx="10" type="dt"/>
          </p:nvPr>
        </p:nvSpPr>
        <p:spPr>
          <a:xfrm>
            <a:off x="26498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9" name="Google Shape;259;g2a2c3f8b2d1_0_18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0" name="Google Shape;260;g2a2c3f8b2d1_0_180"/>
          <p:cNvSpPr txBox="1"/>
          <p:nvPr>
            <p:ph idx="12" type="sldNum"/>
          </p:nvPr>
        </p:nvSpPr>
        <p:spPr>
          <a:xfrm>
            <a:off x="6738555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1" name="Google Shape;261;g2a2c3f8b2d1_0_180"/>
          <p:cNvSpPr txBox="1"/>
          <p:nvPr/>
        </p:nvSpPr>
        <p:spPr>
          <a:xfrm>
            <a:off x="122425" y="1791975"/>
            <a:ext cx="3058200" cy="4360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# Define a class with a public attribute and method</a:t>
            </a:r>
            <a:endParaRPr b="0" i="0" sz="18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class PublicExample:</a:t>
            </a:r>
            <a:endParaRPr b="0" i="0" sz="18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   public_variable = 10</a:t>
            </a:r>
            <a:endParaRPr b="0" i="0" sz="18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   def public_method(self):</a:t>
            </a:r>
            <a:endParaRPr b="0" i="0" sz="18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       return "This is a public method."</a:t>
            </a:r>
            <a:endParaRPr b="0" i="0" sz="18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# Create an instance and access public members</a:t>
            </a:r>
            <a:endParaRPr b="0" i="0" sz="18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obj = PublicExample()</a:t>
            </a:r>
            <a:endParaRPr b="0" i="0" sz="18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print(obj.public_variable)</a:t>
            </a:r>
            <a:endParaRPr b="0" i="0" sz="18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print(obj.public_method())</a:t>
            </a:r>
            <a:endParaRPr b="0" i="0" sz="18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g2a2c3f8b2d1_0_180"/>
          <p:cNvSpPr txBox="1"/>
          <p:nvPr/>
        </p:nvSpPr>
        <p:spPr>
          <a:xfrm>
            <a:off x="3124200" y="1683400"/>
            <a:ext cx="2895600" cy="39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7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# Define a class with a protected attribute and method</a:t>
            </a:r>
            <a:endParaRPr b="0" i="0" sz="17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7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class ProtectedExample:</a:t>
            </a:r>
            <a:endParaRPr b="0" i="0" sz="17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7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   _protected_variable = 20</a:t>
            </a:r>
            <a:endParaRPr b="0" i="0" sz="17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7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   def _protected_method(self):</a:t>
            </a:r>
            <a:endParaRPr b="0" i="0" sz="17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7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       return "This is a protected method."</a:t>
            </a:r>
            <a:endParaRPr b="0" i="0" sz="17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7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# Create an instance and access protected members</a:t>
            </a:r>
            <a:endParaRPr b="0" i="0" sz="17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7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obj = ProtectedExample()</a:t>
            </a:r>
            <a:endParaRPr b="0" i="0" sz="17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7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print(obj._protected_variable)</a:t>
            </a:r>
            <a:endParaRPr b="0" i="0" sz="17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7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print(obj._protected_method())</a:t>
            </a:r>
            <a:endParaRPr b="0" i="0" sz="17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g2a2c3f8b2d1_0_180"/>
          <p:cNvSpPr txBox="1"/>
          <p:nvPr/>
        </p:nvSpPr>
        <p:spPr>
          <a:xfrm>
            <a:off x="5950200" y="1791975"/>
            <a:ext cx="3193800" cy="44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# Define a class with a protected attribute and method</a:t>
            </a:r>
            <a:endParaRPr b="0" i="0" sz="18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class ProtectedExample:</a:t>
            </a:r>
            <a:endParaRPr b="0" i="0" sz="18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   _protected_variable = 20</a:t>
            </a:r>
            <a:endParaRPr b="0" i="0" sz="18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   def _protected_method(self):</a:t>
            </a:r>
            <a:endParaRPr b="0" i="0" sz="18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       return "This is a protected method."</a:t>
            </a:r>
            <a:endParaRPr b="0" i="0" sz="18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# Create an instance and access protected members</a:t>
            </a:r>
            <a:endParaRPr b="0" i="0" sz="18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obj = ProtectedExample()</a:t>
            </a:r>
            <a:endParaRPr b="0" i="0" sz="18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print(obj._protected_variable)</a:t>
            </a:r>
            <a:endParaRPr b="0" i="0" sz="18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print(obj._protected_method())</a:t>
            </a:r>
            <a:endParaRPr b="0" i="0" sz="18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a2c3f8b2d1_0_226"/>
          <p:cNvSpPr txBox="1"/>
          <p:nvPr>
            <p:ph type="title"/>
          </p:nvPr>
        </p:nvSpPr>
        <p:spPr>
          <a:xfrm>
            <a:off x="270900" y="800740"/>
            <a:ext cx="86022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>
                <a:solidFill>
                  <a:srgbClr val="FF0000"/>
                </a:solidFill>
              </a:rPr>
              <a:t>Encapsulation and Abstraction:</a:t>
            </a:r>
            <a:endParaRPr/>
          </a:p>
        </p:txBody>
      </p:sp>
      <p:sp>
        <p:nvSpPr>
          <p:cNvPr id="269" name="Google Shape;269;g2a2c3f8b2d1_0_226"/>
          <p:cNvSpPr txBox="1"/>
          <p:nvPr>
            <p:ph idx="10" type="dt"/>
          </p:nvPr>
        </p:nvSpPr>
        <p:spPr>
          <a:xfrm>
            <a:off x="26498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0" name="Google Shape;270;g2a2c3f8b2d1_0_22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1" name="Google Shape;271;g2a2c3f8b2d1_0_226"/>
          <p:cNvSpPr txBox="1"/>
          <p:nvPr>
            <p:ph idx="12" type="sldNum"/>
          </p:nvPr>
        </p:nvSpPr>
        <p:spPr>
          <a:xfrm>
            <a:off x="6738555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2" name="Google Shape;272;g2a2c3f8b2d1_0_226"/>
          <p:cNvSpPr txBox="1"/>
          <p:nvPr/>
        </p:nvSpPr>
        <p:spPr>
          <a:xfrm>
            <a:off x="348600" y="1728625"/>
            <a:ext cx="8387100" cy="42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b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Suppose you booked a hotel room ticket from booking.com or any other process. You don’t know the procedure of how the pin is generated or how the verification is done. 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a2c3f8b2d1_0_238"/>
          <p:cNvSpPr txBox="1"/>
          <p:nvPr>
            <p:ph type="title"/>
          </p:nvPr>
        </p:nvSpPr>
        <p:spPr>
          <a:xfrm>
            <a:off x="270900" y="800740"/>
            <a:ext cx="86022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>
                <a:solidFill>
                  <a:srgbClr val="FF0000"/>
                </a:solidFill>
              </a:rPr>
              <a:t>Encapsulation and Abstraction:</a:t>
            </a:r>
            <a:endParaRPr/>
          </a:p>
        </p:txBody>
      </p:sp>
      <p:sp>
        <p:nvSpPr>
          <p:cNvPr id="278" name="Google Shape;278;g2a2c3f8b2d1_0_238"/>
          <p:cNvSpPr txBox="1"/>
          <p:nvPr>
            <p:ph idx="10" type="dt"/>
          </p:nvPr>
        </p:nvSpPr>
        <p:spPr>
          <a:xfrm>
            <a:off x="26498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9" name="Google Shape;279;g2a2c3f8b2d1_0_23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0" name="Google Shape;280;g2a2c3f8b2d1_0_238"/>
          <p:cNvSpPr txBox="1"/>
          <p:nvPr>
            <p:ph idx="12" type="sldNum"/>
          </p:nvPr>
        </p:nvSpPr>
        <p:spPr>
          <a:xfrm>
            <a:off x="6738555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1" name="Google Shape;281;g2a2c3f8b2d1_0_238"/>
          <p:cNvSpPr txBox="1"/>
          <p:nvPr/>
        </p:nvSpPr>
        <p:spPr>
          <a:xfrm>
            <a:off x="348600" y="1728625"/>
            <a:ext cx="8387100" cy="42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Abstraction simplifies complex systems, as seen in a remote control abstracting the intricacies of a TV. 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programming, it hides unnecessary details for a simplified, user-friendly interface. It basically means you only show the implementation details of a particular process and hide the details from the user.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a2c3f8b2d1_0_193"/>
          <p:cNvSpPr txBox="1"/>
          <p:nvPr>
            <p:ph type="title"/>
          </p:nvPr>
        </p:nvSpPr>
        <p:spPr>
          <a:xfrm>
            <a:off x="270900" y="800740"/>
            <a:ext cx="86022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>
                <a:solidFill>
                  <a:srgbClr val="FF0000"/>
                </a:solidFill>
              </a:rPr>
              <a:t>Polymorphism:</a:t>
            </a:r>
            <a:endParaRPr/>
          </a:p>
        </p:txBody>
      </p:sp>
      <p:sp>
        <p:nvSpPr>
          <p:cNvPr id="287" name="Google Shape;287;g2a2c3f8b2d1_0_193"/>
          <p:cNvSpPr txBox="1"/>
          <p:nvPr>
            <p:ph idx="10" type="dt"/>
          </p:nvPr>
        </p:nvSpPr>
        <p:spPr>
          <a:xfrm>
            <a:off x="26498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8" name="Google Shape;288;g2a2c3f8b2d1_0_19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9" name="Google Shape;289;g2a2c3f8b2d1_0_193"/>
          <p:cNvSpPr txBox="1"/>
          <p:nvPr>
            <p:ph idx="12" type="sldNum"/>
          </p:nvPr>
        </p:nvSpPr>
        <p:spPr>
          <a:xfrm>
            <a:off x="6738555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0" name="Google Shape;290;g2a2c3f8b2d1_0_193"/>
          <p:cNvSpPr txBox="1"/>
          <p:nvPr/>
        </p:nvSpPr>
        <p:spPr>
          <a:xfrm>
            <a:off x="264975" y="1592275"/>
            <a:ext cx="8332800" cy="40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all must have used GPS for navigating the route, Isn’t it amazing how many different routes you come across for the same destination depending on the traffic.</a:t>
            </a:r>
            <a:endParaRPr b="0" i="0" sz="1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Polymorphism in Python OOP enables objects to have multiple forms, offering flexibility through method overloading and overriding. 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Two types: compile-time (method overloading) and runtime (method overriding).</a:t>
            </a:r>
            <a:endParaRPr b="0" i="0" sz="1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g2a2c3f8b2d1_0_193"/>
          <p:cNvSpPr txBox="1"/>
          <p:nvPr/>
        </p:nvSpPr>
        <p:spPr>
          <a:xfrm>
            <a:off x="59100" y="6017150"/>
            <a:ext cx="687600" cy="2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[3]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a2c3f8b2d1_0_205"/>
          <p:cNvSpPr txBox="1"/>
          <p:nvPr>
            <p:ph type="title"/>
          </p:nvPr>
        </p:nvSpPr>
        <p:spPr>
          <a:xfrm>
            <a:off x="270900" y="800740"/>
            <a:ext cx="86022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Calibri"/>
              <a:buNone/>
            </a:pPr>
            <a:r>
              <a:rPr lang="en-US" sz="2380">
                <a:solidFill>
                  <a:srgbClr val="FF0000"/>
                </a:solidFill>
              </a:rPr>
              <a:t>Compile-time (Static) Polymorphism and Runtime (Dynamic) Polymorphism:</a:t>
            </a:r>
            <a:endParaRPr sz="2380"/>
          </a:p>
        </p:txBody>
      </p:sp>
      <p:sp>
        <p:nvSpPr>
          <p:cNvPr id="297" name="Google Shape;297;g2a2c3f8b2d1_0_205"/>
          <p:cNvSpPr txBox="1"/>
          <p:nvPr>
            <p:ph idx="10" type="dt"/>
          </p:nvPr>
        </p:nvSpPr>
        <p:spPr>
          <a:xfrm>
            <a:off x="26498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8" name="Google Shape;298;g2a2c3f8b2d1_0_20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9" name="Google Shape;299;g2a2c3f8b2d1_0_205"/>
          <p:cNvSpPr txBox="1"/>
          <p:nvPr>
            <p:ph idx="12" type="sldNum"/>
          </p:nvPr>
        </p:nvSpPr>
        <p:spPr>
          <a:xfrm>
            <a:off x="6738555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0" name="Google Shape;300;g2a2c3f8b2d1_0_205"/>
          <p:cNvSpPr txBox="1"/>
          <p:nvPr/>
        </p:nvSpPr>
        <p:spPr>
          <a:xfrm>
            <a:off x="264975" y="1592275"/>
            <a:ext cx="8332800" cy="40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Compile-time (Static) Polymorphism</a:t>
            </a:r>
            <a:r>
              <a:rPr b="0" i="0" lang="en-US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b="0" i="0" sz="1200" u="none" cap="none" strike="noStrike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Compile-time polymorphism, also known as static polymorphism, occurs when the method that needs to be executed is determined at compile time. It is achieved through method overloading.</a:t>
            </a:r>
            <a:endParaRPr b="0" i="0" sz="1200" u="none" cap="none" strike="noStrike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class MathOperations:</a:t>
            </a:r>
            <a:endParaRPr b="0" i="0" sz="12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def add(self, a, b):</a:t>
            </a:r>
            <a:endParaRPr b="0" i="0" sz="12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    return a + b</a:t>
            </a:r>
            <a:endParaRPr b="0" i="0" sz="12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def add(self, a, b, c):</a:t>
            </a:r>
            <a:endParaRPr b="0" i="0" sz="12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    return a + b + c</a:t>
            </a:r>
            <a:endParaRPr b="0" i="0" sz="12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# Create an instance</a:t>
            </a:r>
            <a:endParaRPr b="0" i="0" sz="12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calculator = MathOperations()</a:t>
            </a:r>
            <a:endParaRPr b="0" i="0" sz="12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# Compile-time polymorphism</a:t>
            </a:r>
            <a:endParaRPr b="0" i="0" sz="12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result1 = calculator.add(2, 3)       # Calls the first add method</a:t>
            </a:r>
            <a:endParaRPr b="0" i="0" sz="12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result2 = calculator.add(2, 3, 4)    # Calls the second add method</a:t>
            </a:r>
            <a:endParaRPr b="0" i="0" sz="12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a2c3f8b2d1_0_216"/>
          <p:cNvSpPr txBox="1"/>
          <p:nvPr>
            <p:ph type="title"/>
          </p:nvPr>
        </p:nvSpPr>
        <p:spPr>
          <a:xfrm>
            <a:off x="270900" y="800740"/>
            <a:ext cx="86022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Calibri"/>
              <a:buNone/>
            </a:pPr>
            <a:r>
              <a:rPr lang="en-US" sz="2380">
                <a:solidFill>
                  <a:srgbClr val="FF0000"/>
                </a:solidFill>
              </a:rPr>
              <a:t>Compile-time (Static) Polymorphism and Runtime (Dynamic) Polymorphism:</a:t>
            </a:r>
            <a:endParaRPr sz="2380"/>
          </a:p>
        </p:txBody>
      </p:sp>
      <p:sp>
        <p:nvSpPr>
          <p:cNvPr id="306" name="Google Shape;306;g2a2c3f8b2d1_0_216"/>
          <p:cNvSpPr txBox="1"/>
          <p:nvPr>
            <p:ph idx="10" type="dt"/>
          </p:nvPr>
        </p:nvSpPr>
        <p:spPr>
          <a:xfrm>
            <a:off x="26498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7" name="Google Shape;307;g2a2c3f8b2d1_0_21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8" name="Google Shape;308;g2a2c3f8b2d1_0_216"/>
          <p:cNvSpPr txBox="1"/>
          <p:nvPr>
            <p:ph idx="12" type="sldNum"/>
          </p:nvPr>
        </p:nvSpPr>
        <p:spPr>
          <a:xfrm>
            <a:off x="6738555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9" name="Google Shape;309;g2a2c3f8b2d1_0_216"/>
          <p:cNvSpPr txBox="1"/>
          <p:nvPr/>
        </p:nvSpPr>
        <p:spPr>
          <a:xfrm>
            <a:off x="264975" y="1592275"/>
            <a:ext cx="8332800" cy="40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Runtime (Dynamic) Polymorphism</a:t>
            </a:r>
            <a:r>
              <a:rPr b="0" i="0" lang="en-US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b="0" i="0" sz="1200" u="none" cap="none" strike="noStrike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Runtime polymorphism, also known as dynamic polymorphism, occurs when the method that needs to be executed is determined at runtime. It is achieved through method overriding.</a:t>
            </a:r>
            <a:endParaRPr b="0" i="0" sz="1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class Animal:</a:t>
            </a:r>
            <a:endParaRPr b="0" i="0" sz="12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def make_sound(self):</a:t>
            </a:r>
            <a:endParaRPr b="0" i="0" sz="12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    pass</a:t>
            </a:r>
            <a:endParaRPr b="0" i="0" sz="12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class Dog(Animal):</a:t>
            </a:r>
            <a:endParaRPr b="0" i="0" sz="12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def make_sound(self):</a:t>
            </a:r>
            <a:endParaRPr b="0" i="0" sz="12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    return "Woof!"</a:t>
            </a:r>
            <a:endParaRPr b="0" i="0" sz="12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class Cat(Animal):</a:t>
            </a:r>
            <a:endParaRPr b="0" i="0" sz="12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def make_sound(self):</a:t>
            </a:r>
            <a:endParaRPr b="0" i="0" sz="12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    return "Meow!"</a:t>
            </a:r>
            <a:endParaRPr b="0" i="0" sz="12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# Create instances</a:t>
            </a:r>
            <a:endParaRPr b="0" i="0" sz="12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dog_instance = Dog()</a:t>
            </a:r>
            <a:endParaRPr b="0" i="0" sz="12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cat_instance = Cat()</a:t>
            </a:r>
            <a:endParaRPr b="0" i="0" sz="12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# Runtime polymorphism</a:t>
            </a:r>
            <a:endParaRPr b="0" i="0" sz="12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sound1 = dog_instance.make_sound()   # Calls Dog's make_sound method</a:t>
            </a:r>
            <a:endParaRPr b="0" i="0" sz="12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sound2 = cat_instance.make_sound()   # Calls Cat's make_sound method</a:t>
            </a:r>
            <a:endParaRPr b="0" i="0" sz="12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a2c3f8b2d1_0_1"/>
          <p:cNvSpPr txBox="1"/>
          <p:nvPr>
            <p:ph type="title"/>
          </p:nvPr>
        </p:nvSpPr>
        <p:spPr>
          <a:xfrm>
            <a:off x="269875" y="1090515"/>
            <a:ext cx="8602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alibri"/>
              <a:buNone/>
            </a:pPr>
            <a:r>
              <a:rPr lang="en-US">
                <a:solidFill>
                  <a:srgbClr val="FF0000"/>
                </a:solidFill>
              </a:rPr>
              <a:t>Background Information</a:t>
            </a:r>
            <a:endParaRPr/>
          </a:p>
        </p:txBody>
      </p:sp>
      <p:sp>
        <p:nvSpPr>
          <p:cNvPr id="143" name="Google Shape;143;g2a2c3f8b2d1_0_1"/>
          <p:cNvSpPr txBox="1"/>
          <p:nvPr>
            <p:ph idx="12" type="sldNum"/>
          </p:nvPr>
        </p:nvSpPr>
        <p:spPr>
          <a:xfrm>
            <a:off x="6738555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4" name="Google Shape;144;g2a2c3f8b2d1_0_1"/>
          <p:cNvSpPr txBox="1"/>
          <p:nvPr>
            <p:ph idx="1" type="body"/>
          </p:nvPr>
        </p:nvSpPr>
        <p:spPr>
          <a:xfrm>
            <a:off x="269875" y="1701499"/>
            <a:ext cx="8604300" cy="43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60000"/>
              <a:buNone/>
            </a:pPr>
            <a:r>
              <a:rPr b="1" lang="en-US"/>
              <a:t>Audience Expectation: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60000"/>
              <a:buNone/>
            </a:pPr>
            <a:r>
              <a:rPr lang="en-US"/>
              <a:t>Assumes basic familiarity with Python and Object-Oriented Programming (OOP) concepts as a foundation for the discussion.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6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60000"/>
              <a:buNone/>
            </a:pPr>
            <a:r>
              <a:rPr b="1" lang="en-US"/>
              <a:t>Python Special Methods</a:t>
            </a:r>
            <a:r>
              <a:rPr lang="en-US"/>
              <a:t>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60000"/>
              <a:buNone/>
            </a:pPr>
            <a:r>
              <a:rPr lang="en-US"/>
              <a:t>Introduces Python's special methods to implement class definition, inheritance, multiple inheritance, accessibility, polymorphism, and encapsulation within OOP.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6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60000"/>
              <a:buNone/>
            </a:pPr>
            <a:r>
              <a:rPr b="1" lang="en-US"/>
              <a:t>Methodological Contrast</a:t>
            </a:r>
            <a:r>
              <a:rPr lang="en-US"/>
              <a:t>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60000"/>
              <a:buNone/>
            </a:pPr>
            <a:r>
              <a:rPr lang="en-US"/>
              <a:t>Highlights distinctions in OOP implementation in Python, emphasizing differences in approach compared to other languages.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6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60000"/>
              <a:buNone/>
            </a:pPr>
            <a:r>
              <a:rPr b="1" lang="en-US"/>
              <a:t>Comprehensive Coverage</a:t>
            </a:r>
            <a:r>
              <a:rPr lang="en-US"/>
              <a:t>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60000"/>
              <a:buNone/>
            </a:pPr>
            <a:r>
              <a:rPr lang="en-US"/>
              <a:t>Covers key OOP aspects such as class definition, inheritance, multiple inheritance, accessibility, polymorphism, and encapsulation, providing a holistic understanding tailored for Python developers.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6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3"/>
          <p:cNvSpPr txBox="1"/>
          <p:nvPr>
            <p:ph type="title"/>
          </p:nvPr>
        </p:nvSpPr>
        <p:spPr>
          <a:xfrm>
            <a:off x="270925" y="891470"/>
            <a:ext cx="8602200" cy="5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Calibri"/>
              <a:buNone/>
            </a:pPr>
            <a:r>
              <a:rPr lang="en-US" sz="2380">
                <a:solidFill>
                  <a:srgbClr val="FF0000"/>
                </a:solidFill>
              </a:rPr>
              <a:t>Take Away / Learnings</a:t>
            </a:r>
            <a:endParaRPr/>
          </a:p>
        </p:txBody>
      </p:sp>
      <p:sp>
        <p:nvSpPr>
          <p:cNvPr id="315" name="Google Shape;315;p13"/>
          <p:cNvSpPr txBox="1"/>
          <p:nvPr>
            <p:ph idx="1" type="body"/>
          </p:nvPr>
        </p:nvSpPr>
        <p:spPr>
          <a:xfrm>
            <a:off x="269875" y="1457200"/>
            <a:ext cx="8604300" cy="46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en-US" sz="1300"/>
              <a:t>OOP Fundamentals: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en-US" sz="1300"/>
              <a:t>  Understanding Object-Oriented Programming (OOP) is crucial, encompassing principles like encapsulation, inheritance, and polymorphism.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t/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en-US" sz="1300"/>
              <a:t>Abstraction Simplifies: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en-US" sz="1300"/>
              <a:t>  Abstraction simplifies complex systems, providing a clear, high-level representation while hiding unnecessary details.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t/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en-US" sz="1300"/>
              <a:t>Polymorphism Flexibility: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en-US" sz="1300"/>
              <a:t>  Polymorphism enables flexibility; compile-time polymorphism uses method overloading, and runtime polymorphism uses method overriding.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t/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en-US" sz="1300"/>
              <a:t>Encapsulation Security: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en-US" sz="1300"/>
              <a:t>  Encapsulation ensures data security by bundling data and methods within a class, restricting direct access.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t/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en-US" sz="1300"/>
              <a:t>Inheritance Hierarchy: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en-US" sz="1300"/>
              <a:t>  Inheritance establishes hierarchies, promoting code reuse; types include single, multilevel, and hierarchical inheritance in Python.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t/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en-US" sz="1300"/>
              <a:t>Python OOP Implementation: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en-US" sz="1300"/>
              <a:t>  Python's OOP features include public, protected, and private access levels, enhancing code organization and security.</a:t>
            </a:r>
            <a:endParaRPr sz="13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sz="1500"/>
          </a:p>
        </p:txBody>
      </p:sp>
      <p:sp>
        <p:nvSpPr>
          <p:cNvPr id="316" name="Google Shape;316;p13"/>
          <p:cNvSpPr txBox="1"/>
          <p:nvPr>
            <p:ph idx="10" type="dt"/>
          </p:nvPr>
        </p:nvSpPr>
        <p:spPr>
          <a:xfrm>
            <a:off x="26498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7" name="Google Shape;317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8" name="Google Shape;318;p13"/>
          <p:cNvSpPr txBox="1"/>
          <p:nvPr>
            <p:ph idx="12" type="sldNum"/>
          </p:nvPr>
        </p:nvSpPr>
        <p:spPr>
          <a:xfrm>
            <a:off x="6738555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4"/>
          <p:cNvSpPr txBox="1"/>
          <p:nvPr>
            <p:ph type="title"/>
          </p:nvPr>
        </p:nvSpPr>
        <p:spPr>
          <a:xfrm>
            <a:off x="264980" y="1089025"/>
            <a:ext cx="3200533" cy="12024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/>
              <a:t>Questions</a:t>
            </a:r>
            <a:endParaRPr/>
          </a:p>
        </p:txBody>
      </p:sp>
      <p:sp>
        <p:nvSpPr>
          <p:cNvPr id="324" name="Google Shape;324;p14"/>
          <p:cNvSpPr txBox="1"/>
          <p:nvPr>
            <p:ph idx="10" type="dt"/>
          </p:nvPr>
        </p:nvSpPr>
        <p:spPr>
          <a:xfrm>
            <a:off x="26498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5" name="Google Shape;325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6" name="Google Shape;326;p14"/>
          <p:cNvSpPr txBox="1"/>
          <p:nvPr>
            <p:ph idx="12" type="sldNum"/>
          </p:nvPr>
        </p:nvSpPr>
        <p:spPr>
          <a:xfrm>
            <a:off x="6738555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27" name="Google Shape;32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8863" y="640975"/>
            <a:ext cx="5373686" cy="53736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5"/>
          <p:cNvSpPr txBox="1"/>
          <p:nvPr>
            <p:ph type="title"/>
          </p:nvPr>
        </p:nvSpPr>
        <p:spPr>
          <a:xfrm>
            <a:off x="269875" y="1090515"/>
            <a:ext cx="86022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/>
              <a:t>References</a:t>
            </a:r>
            <a:endParaRPr/>
          </a:p>
        </p:txBody>
      </p:sp>
      <p:sp>
        <p:nvSpPr>
          <p:cNvPr id="333" name="Google Shape;333;p15"/>
          <p:cNvSpPr txBox="1"/>
          <p:nvPr>
            <p:ph idx="1" type="body"/>
          </p:nvPr>
        </p:nvSpPr>
        <p:spPr>
          <a:xfrm>
            <a:off x="269875" y="1642205"/>
            <a:ext cx="8604300" cy="409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/>
              <a:t>[1] </a:t>
            </a:r>
            <a:r>
              <a:rPr i="1" lang="en-US" sz="1400"/>
              <a:t>Python objects and classes</a:t>
            </a:r>
            <a:r>
              <a:rPr lang="en-US" sz="1400"/>
              <a:t>. Programiz. (n.d.). https://www.programiz.com/python-programming/class 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1400"/>
              <a:t>[2] Object Oriented Programming using python - GKTCS. (n.d.). https://gktcs.com/media/PPT/Sanket%20Lolge/Python-Django/9-_Object_Oriented_Programming_Using_Python.pdf  Python objects and classes. Programiz. (n.d.). https://www.programiz.com/python-programming/class 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1400"/>
              <a:t>[3] B. Stroustrup, "What is object-oriented programming?," in IEEE Software, vol. 5, no. 3, pp. 10-20, May 1988, doi: 10.1109/52.2020.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1400"/>
              <a:t>[4]Prabhakaran, S. (2022, March 8). Object Oriented Programming (OOPS) in Python. Machine Learning Plus. https://www.machinelearningplus.com/python/object-oriented-programming-oops-in-python/ 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1400"/>
              <a:t>[5]R. Klump, "Understanding object-oriented programming concepts," 2001 Power Engineering Society Summer Meeting. Conference Proceedings (Cat. No.01CH37262), Vancouver, BC, Canada, 2001, pp. 1070-1074 vol.2, doi: 10.1109/PESS.2001.970207.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1400"/>
              <a:t>[6]Object-oriented design with Python - University of Colorado Boulder ... (n.d.-b). https://home.cs.colorado.edu/~kena/classes/5448/f12/presentation-materials/li.pdf 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1400"/>
              <a:t>[7] 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K&amp;uuml;&amp;ccedil;&amp;uuml;k, Z. (2023, September 22). </a:t>
            </a:r>
            <a:r>
              <a:rPr i="1" lang="en-US" sz="1100">
                <a:latin typeface="Arial"/>
                <a:ea typeface="Arial"/>
                <a:cs typeface="Arial"/>
                <a:sym typeface="Arial"/>
              </a:rPr>
              <a:t>Overview of the python programming language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. Medium. https://zynpkucuk.medium.com/overview-of-the-python-programming-language-fb76a1dab200#:~:text=Python%3A%20A%20Brief%20Introduction&amp;text=Its%20initial%20goal%20was%20to,%2C%20scientific%20computing%2C%20and%20more. 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[8] T, S. (2023a, August 29). </a:t>
            </a:r>
            <a:r>
              <a:rPr i="1" lang="en-US" sz="1100">
                <a:latin typeface="Arial"/>
                <a:ea typeface="Arial"/>
                <a:cs typeface="Arial"/>
                <a:sym typeface="Arial"/>
              </a:rPr>
              <a:t>Init python: Learn how to use __init__ to initialize objects in Python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. Copahost. https://www.copahost.com/blog/init-python/ 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/>
          </a:p>
        </p:txBody>
      </p:sp>
      <p:sp>
        <p:nvSpPr>
          <p:cNvPr id="334" name="Google Shape;334;p15"/>
          <p:cNvSpPr txBox="1"/>
          <p:nvPr>
            <p:ph idx="12" type="sldNum"/>
          </p:nvPr>
        </p:nvSpPr>
        <p:spPr>
          <a:xfrm>
            <a:off x="6738555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"/>
          <p:cNvSpPr txBox="1"/>
          <p:nvPr>
            <p:ph type="title"/>
          </p:nvPr>
        </p:nvSpPr>
        <p:spPr>
          <a:xfrm>
            <a:off x="269875" y="1090515"/>
            <a:ext cx="86022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alibri"/>
              <a:buNone/>
            </a:pPr>
            <a:r>
              <a:rPr lang="en-US">
                <a:solidFill>
                  <a:srgbClr val="FF0000"/>
                </a:solidFill>
              </a:rPr>
              <a:t>What Is Object Oriented Programming</a:t>
            </a:r>
            <a:endParaRPr/>
          </a:p>
        </p:txBody>
      </p:sp>
      <p:sp>
        <p:nvSpPr>
          <p:cNvPr id="150" name="Google Shape;150;p2"/>
          <p:cNvSpPr txBox="1"/>
          <p:nvPr>
            <p:ph idx="12" type="sldNum"/>
          </p:nvPr>
        </p:nvSpPr>
        <p:spPr>
          <a:xfrm>
            <a:off x="6738555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1" name="Google Shape;151;p2"/>
          <p:cNvSpPr txBox="1"/>
          <p:nvPr>
            <p:ph idx="1" type="body"/>
          </p:nvPr>
        </p:nvSpPr>
        <p:spPr>
          <a:xfrm>
            <a:off x="269875" y="1764825"/>
            <a:ext cx="8604300" cy="43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4364"/>
              <a:buNone/>
            </a:pPr>
            <a:r>
              <a:rPr lang="en-US" sz="1900"/>
              <a:t>In the context of C++, 'object-oriented' refers to a programming paradigm, emphasizing modularity, encapsulation, and inheritance. </a:t>
            </a:r>
            <a:endParaRPr sz="19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4364"/>
              <a:buNone/>
            </a:pPr>
            <a:r>
              <a:t/>
            </a:r>
            <a:endParaRPr sz="19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4364"/>
              <a:buNone/>
            </a:pPr>
            <a:r>
              <a:rPr lang="en-US" sz="1900"/>
              <a:t>Object-Oriented Programming (OOP) organizes code around objects, promoting code reusability and abstraction. </a:t>
            </a:r>
            <a:endParaRPr sz="19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4364"/>
              <a:buNone/>
            </a:pPr>
            <a:r>
              <a:t/>
            </a:r>
            <a:endParaRPr sz="19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4364"/>
              <a:buNone/>
            </a:pPr>
            <a:r>
              <a:rPr lang="en-US" sz="1900"/>
              <a:t>OOP employs encapsulation to bundle data and methods, enhancing code clarity, and utilizes inheritance for code extensibility. </a:t>
            </a:r>
            <a:endParaRPr sz="19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4364"/>
              <a:buNone/>
            </a:pPr>
            <a:r>
              <a:rPr lang="en-US" sz="1900"/>
              <a:t>Polymorphism allows objects to take on multiple forms, enhancing flexibility.</a:t>
            </a:r>
            <a:endParaRPr sz="19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4364"/>
              <a:buNone/>
            </a:pPr>
            <a:r>
              <a:t/>
            </a:r>
            <a:endParaRPr sz="19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4364"/>
              <a:buNone/>
            </a:pPr>
            <a:r>
              <a:rPr lang="en-US" sz="1200"/>
              <a:t>[1,3]</a:t>
            </a:r>
            <a:endParaRPr sz="1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a2c3f8b2d1_0_30"/>
          <p:cNvSpPr txBox="1"/>
          <p:nvPr>
            <p:ph type="title"/>
          </p:nvPr>
        </p:nvSpPr>
        <p:spPr>
          <a:xfrm>
            <a:off x="269875" y="1090515"/>
            <a:ext cx="8602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Calibri"/>
              <a:buNone/>
            </a:pPr>
            <a:r>
              <a:rPr lang="en-US">
                <a:solidFill>
                  <a:srgbClr val="FF0000"/>
                </a:solidFill>
              </a:rPr>
              <a:t>Difference between Object-Oriented and 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>
                <a:solidFill>
                  <a:srgbClr val="FF0000"/>
                </a:solidFill>
              </a:rPr>
              <a:t>Procedural Oriented Programming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Calibri"/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57" name="Google Shape;157;g2a2c3f8b2d1_0_30"/>
          <p:cNvSpPr txBox="1"/>
          <p:nvPr>
            <p:ph idx="12" type="sldNum"/>
          </p:nvPr>
        </p:nvSpPr>
        <p:spPr>
          <a:xfrm>
            <a:off x="6738555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158" name="Google Shape;158;g2a2c3f8b2d1_0_30"/>
          <p:cNvGraphicFramePr/>
          <p:nvPr/>
        </p:nvGraphicFramePr>
        <p:xfrm>
          <a:off x="563450" y="2540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{A7436DDD-7E79-4F47-8B0D-F23796662F3E}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-US" sz="1050" u="none" cap="none" strike="noStrike">
                          <a:solidFill>
                            <a:srgbClr val="111827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Aspect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50"/>
                        <a:buFont typeface="Arial"/>
                        <a:buNone/>
                      </a:pPr>
                      <a:r>
                        <a:rPr b="1" lang="en-US" sz="950" u="none" cap="none" strike="noStrike">
                          <a:solidFill>
                            <a:srgbClr val="37415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Object-Oriented Programming (OOP)</a:t>
                      </a:r>
                      <a:endParaRPr b="1" sz="950" u="none" cap="none" strike="noStrike">
                        <a:solidFill>
                          <a:srgbClr val="37415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b">
                    <a:lnL cap="flat" cmpd="sng" w="2857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50"/>
                        <a:buFont typeface="Arial"/>
                        <a:buNone/>
                      </a:pPr>
                      <a:r>
                        <a:rPr b="1" lang="en-US" sz="950" u="none" cap="none" strike="noStrike">
                          <a:solidFill>
                            <a:srgbClr val="37415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Procedural Programming (POP)</a:t>
                      </a:r>
                      <a:endParaRPr b="1" sz="950" u="none" cap="none" strike="noStrike">
                        <a:solidFill>
                          <a:srgbClr val="37415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b">
                    <a:lnL cap="flat" cmpd="sng" w="2857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-US" sz="1050" u="none" cap="none" strike="noStrik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Paradigm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50"/>
                        <a:buFont typeface="Arial"/>
                        <a:buNone/>
                      </a:pPr>
                      <a:r>
                        <a:rPr lang="en-US" sz="950" u="none" cap="none" strike="noStrike">
                          <a:solidFill>
                            <a:srgbClr val="37415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Organizes code around objects with attributes and methods.</a:t>
                      </a:r>
                      <a:endParaRPr sz="950" u="none" cap="none" strike="noStrike">
                        <a:solidFill>
                          <a:srgbClr val="37415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50"/>
                        <a:buFont typeface="Arial"/>
                        <a:buNone/>
                      </a:pPr>
                      <a:r>
                        <a:rPr lang="en-US" sz="950" u="none" cap="none" strike="noStrike">
                          <a:solidFill>
                            <a:srgbClr val="37415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Focuses on procedures and routines; data and methods are separate.</a:t>
                      </a:r>
                      <a:endParaRPr sz="950" u="none" cap="none" strike="noStrike">
                        <a:solidFill>
                          <a:srgbClr val="37415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-US" sz="1050" u="none" cap="none" strike="noStrik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Data Handling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50"/>
                        <a:buFont typeface="Arial"/>
                        <a:buNone/>
                      </a:pPr>
                      <a:r>
                        <a:rPr lang="en-US" sz="950" u="none" cap="none" strike="noStrike">
                          <a:solidFill>
                            <a:srgbClr val="37415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Encourages encapsulation, bundling data and methods.</a:t>
                      </a:r>
                      <a:endParaRPr sz="950" u="none" cap="none" strike="noStrike">
                        <a:solidFill>
                          <a:srgbClr val="37415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50"/>
                        <a:buFont typeface="Arial"/>
                        <a:buNone/>
                      </a:pPr>
                      <a:r>
                        <a:rPr lang="en-US" sz="950" u="none" cap="none" strike="noStrike">
                          <a:solidFill>
                            <a:srgbClr val="37415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Data and functions are distinct; no inherent encapsulation.</a:t>
                      </a:r>
                      <a:endParaRPr sz="950" u="none" cap="none" strike="noStrike">
                        <a:solidFill>
                          <a:srgbClr val="37415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-US" sz="1050" u="none" cap="none" strike="noStrik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Code Reusability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50"/>
                        <a:buFont typeface="Arial"/>
                        <a:buNone/>
                      </a:pPr>
                      <a:r>
                        <a:rPr lang="en-US" sz="950" u="none" cap="none" strike="noStrike">
                          <a:solidFill>
                            <a:srgbClr val="37415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Promotes code reusability through classes and inheritance.</a:t>
                      </a:r>
                      <a:endParaRPr sz="950" u="none" cap="none" strike="noStrike">
                        <a:solidFill>
                          <a:srgbClr val="37415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50"/>
                        <a:buFont typeface="Arial"/>
                        <a:buNone/>
                      </a:pPr>
                      <a:r>
                        <a:rPr lang="en-US" sz="950" u="none" cap="none" strike="noStrike">
                          <a:solidFill>
                            <a:srgbClr val="37415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Code reuse is achieved through functions and procedures.</a:t>
                      </a:r>
                      <a:endParaRPr sz="950" u="none" cap="none" strike="noStrike">
                        <a:solidFill>
                          <a:srgbClr val="37415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-US" sz="1050" u="none" cap="none" strike="noStrik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Modularity</a:t>
                      </a:r>
                      <a:endParaRPr sz="1050" u="none" cap="none" strike="noStrike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50"/>
                        <a:buFont typeface="Arial"/>
                        <a:buNone/>
                      </a:pPr>
                      <a:r>
                        <a:rPr lang="en-US" sz="950" u="none" cap="none" strike="noStrike">
                          <a:solidFill>
                            <a:srgbClr val="37415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Emphasizes modularity by encapsulating related functionality within objects.</a:t>
                      </a:r>
                      <a:endParaRPr sz="950" u="none" cap="none" strike="noStrike">
                        <a:solidFill>
                          <a:srgbClr val="37415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50"/>
                        <a:buFont typeface="Arial"/>
                        <a:buNone/>
                      </a:pPr>
                      <a:r>
                        <a:rPr lang="en-US" sz="950" u="none" cap="none" strike="noStrike">
                          <a:solidFill>
                            <a:srgbClr val="37415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Modules and functions provide modularity, but less intrinsic than OOP.</a:t>
                      </a:r>
                      <a:endParaRPr sz="950" u="none" cap="none" strike="noStrike">
                        <a:solidFill>
                          <a:srgbClr val="37415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59" name="Google Shape;159;g2a2c3f8b2d1_0_30"/>
          <p:cNvSpPr txBox="1"/>
          <p:nvPr/>
        </p:nvSpPr>
        <p:spPr>
          <a:xfrm>
            <a:off x="484325" y="5447150"/>
            <a:ext cx="687600" cy="2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[2]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a2c3f8b2d1_0_12"/>
          <p:cNvSpPr txBox="1"/>
          <p:nvPr>
            <p:ph type="title"/>
          </p:nvPr>
        </p:nvSpPr>
        <p:spPr>
          <a:xfrm>
            <a:off x="269875" y="1090515"/>
            <a:ext cx="8602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alibri"/>
              <a:buNone/>
            </a:pPr>
            <a:r>
              <a:rPr lang="en-US">
                <a:solidFill>
                  <a:srgbClr val="FF0000"/>
                </a:solidFill>
              </a:rPr>
              <a:t>What are Classes and Objects?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alibri"/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65" name="Google Shape;165;g2a2c3f8b2d1_0_12"/>
          <p:cNvSpPr txBox="1"/>
          <p:nvPr>
            <p:ph idx="10" type="dt"/>
          </p:nvPr>
        </p:nvSpPr>
        <p:spPr>
          <a:xfrm>
            <a:off x="26498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6" name="Google Shape;166;g2a2c3f8b2d1_0_1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7" name="Google Shape;167;g2a2c3f8b2d1_0_12"/>
          <p:cNvSpPr txBox="1"/>
          <p:nvPr>
            <p:ph idx="12" type="sldNum"/>
          </p:nvPr>
        </p:nvSpPr>
        <p:spPr>
          <a:xfrm>
            <a:off x="6738555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8" name="Google Shape;168;g2a2c3f8b2d1_0_12"/>
          <p:cNvSpPr txBox="1"/>
          <p:nvPr>
            <p:ph idx="1" type="body"/>
          </p:nvPr>
        </p:nvSpPr>
        <p:spPr>
          <a:xfrm>
            <a:off x="269875" y="1755774"/>
            <a:ext cx="8604300" cy="43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ct val="54455"/>
              <a:buNone/>
            </a:pPr>
            <a:r>
              <a:rPr lang="en-US" sz="2020"/>
              <a:t>A class is a collection of objects or you can say it is a blueprint of objects defining the common attributes and behavior. Now the question arises, how do you do that?</a:t>
            </a:r>
            <a:endParaRPr sz="202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ct val="54455"/>
              <a:buNone/>
            </a:pPr>
            <a:r>
              <a:rPr lang="en-US" sz="2020"/>
              <a:t>Class is defined under a “class” Keyword.</a:t>
            </a:r>
            <a:endParaRPr sz="202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ct val="54455"/>
              <a:buNone/>
            </a:pPr>
            <a:r>
              <a:t/>
            </a:r>
            <a:endParaRPr sz="202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ct val="54454"/>
              <a:buNone/>
            </a:pPr>
            <a:r>
              <a:rPr lang="en-US" sz="2020"/>
              <a:t>Example:</a:t>
            </a:r>
            <a:endParaRPr sz="202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ct val="54455"/>
              <a:buNone/>
            </a:pPr>
            <a:r>
              <a:rPr i="1" lang="en-US" sz="2020"/>
              <a:t>class class1: # class1 is the name of the class</a:t>
            </a:r>
            <a:endParaRPr i="1" sz="202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ct val="54455"/>
              <a:buNone/>
            </a:pPr>
            <a:r>
              <a:t/>
            </a:r>
            <a:endParaRPr sz="202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ct val="54455"/>
              <a:buNone/>
            </a:pPr>
            <a:r>
              <a:rPr lang="en-US" sz="2020"/>
              <a:t>The example below include class definition, constructor function, destructor function, attributes and methods definition and object definition. </a:t>
            </a:r>
            <a:endParaRPr sz="202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ct val="54455"/>
              <a:buNone/>
            </a:pPr>
            <a:r>
              <a:t/>
            </a:r>
            <a:endParaRPr sz="202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ct val="54455"/>
              <a:buNone/>
            </a:pPr>
            <a:r>
              <a:rPr lang="en-US" sz="2020"/>
              <a:t>These definitions and uses will be introduced specifically in the following.</a:t>
            </a:r>
            <a:endParaRPr sz="202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ct val="54454"/>
              <a:buNone/>
            </a:pPr>
            <a:r>
              <a:t/>
            </a:r>
            <a:endParaRPr sz="202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54455"/>
              <a:buFont typeface="Arial"/>
              <a:buNone/>
            </a:pPr>
            <a:r>
              <a:t/>
            </a:r>
            <a:endParaRPr sz="202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54455"/>
              <a:buFont typeface="Arial"/>
              <a:buNone/>
            </a:pPr>
            <a:r>
              <a:t/>
            </a:r>
            <a:endParaRPr sz="202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ct val="50371"/>
              <a:buNone/>
            </a:pPr>
            <a:r>
              <a:t/>
            </a:r>
            <a:endParaRPr sz="2020"/>
          </a:p>
        </p:txBody>
      </p:sp>
      <p:sp>
        <p:nvSpPr>
          <p:cNvPr id="169" name="Google Shape;169;g2a2c3f8b2d1_0_12"/>
          <p:cNvSpPr txBox="1"/>
          <p:nvPr/>
        </p:nvSpPr>
        <p:spPr>
          <a:xfrm>
            <a:off x="484325" y="5447150"/>
            <a:ext cx="687600" cy="2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[2]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a2c3f8b2d1_0_67"/>
          <p:cNvSpPr txBox="1"/>
          <p:nvPr>
            <p:ph type="title"/>
          </p:nvPr>
        </p:nvSpPr>
        <p:spPr>
          <a:xfrm>
            <a:off x="269875" y="1090515"/>
            <a:ext cx="8602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alibri"/>
              <a:buNone/>
            </a:pPr>
            <a:r>
              <a:rPr lang="en-US">
                <a:solidFill>
                  <a:srgbClr val="FF0000"/>
                </a:solidFill>
              </a:rPr>
              <a:t>What are Classes and Objects?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alibri"/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75" name="Google Shape;175;g2a2c3f8b2d1_0_67"/>
          <p:cNvSpPr txBox="1"/>
          <p:nvPr>
            <p:ph idx="10" type="dt"/>
          </p:nvPr>
        </p:nvSpPr>
        <p:spPr>
          <a:xfrm>
            <a:off x="26498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6" name="Google Shape;176;g2a2c3f8b2d1_0_6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7" name="Google Shape;177;g2a2c3f8b2d1_0_67"/>
          <p:cNvSpPr txBox="1"/>
          <p:nvPr>
            <p:ph idx="12" type="sldNum"/>
          </p:nvPr>
        </p:nvSpPr>
        <p:spPr>
          <a:xfrm>
            <a:off x="6738555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8" name="Google Shape;178;g2a2c3f8b2d1_0_67"/>
          <p:cNvSpPr txBox="1"/>
          <p:nvPr>
            <p:ph idx="1" type="body"/>
          </p:nvPr>
        </p:nvSpPr>
        <p:spPr>
          <a:xfrm>
            <a:off x="269875" y="1755774"/>
            <a:ext cx="8604300" cy="43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75"/>
              <a:buNone/>
            </a:pPr>
            <a:r>
              <a:rPr lang="en-US" sz="5600"/>
              <a:t>• Class definition syntax:</a:t>
            </a:r>
            <a:endParaRPr sz="5600"/>
          </a:p>
          <a:p>
            <a:pPr indent="45720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75"/>
              <a:buNone/>
            </a:pPr>
            <a:r>
              <a:rPr lang="en-US" sz="5600"/>
              <a:t>class subclass[(superclass)]:</a:t>
            </a:r>
            <a:endParaRPr sz="5600"/>
          </a:p>
          <a:p>
            <a:pPr indent="4572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75"/>
              <a:buNone/>
            </a:pPr>
            <a:r>
              <a:rPr lang="en-US" sz="5600"/>
              <a:t>[attributes and methods]</a:t>
            </a:r>
            <a:endParaRPr sz="5600"/>
          </a:p>
          <a:p>
            <a:pPr indent="4572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56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75"/>
              <a:buNone/>
            </a:pPr>
            <a:r>
              <a:rPr lang="en-US" sz="5600"/>
              <a:t>• Object instantiation syntax:</a:t>
            </a:r>
            <a:endParaRPr sz="56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75"/>
              <a:buNone/>
            </a:pPr>
            <a:r>
              <a:rPr lang="en-US" sz="5600"/>
              <a:t>	object = class()</a:t>
            </a:r>
            <a:endParaRPr sz="56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75"/>
              <a:buNone/>
            </a:pPr>
            <a:r>
              <a:rPr lang="en-US" sz="5600"/>
              <a:t>• Attributes and methods invoke:</a:t>
            </a:r>
            <a:endParaRPr sz="5600"/>
          </a:p>
          <a:p>
            <a:pPr indent="45720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75"/>
              <a:buNone/>
            </a:pPr>
            <a:r>
              <a:rPr lang="en-US" sz="5600"/>
              <a:t>object.attribute</a:t>
            </a:r>
            <a:endParaRPr sz="5600"/>
          </a:p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75"/>
              <a:buNone/>
            </a:pPr>
            <a:r>
              <a:rPr lang="en-US" sz="5600"/>
              <a:t>object.method()</a:t>
            </a:r>
            <a:endParaRPr sz="5600"/>
          </a:p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56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56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ct val="54455"/>
              <a:buNone/>
            </a:pPr>
            <a:r>
              <a:t/>
            </a:r>
            <a:endParaRPr sz="202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ct val="54455"/>
              <a:buNone/>
            </a:pPr>
            <a:r>
              <a:t/>
            </a:r>
            <a:endParaRPr sz="202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ct val="54455"/>
              <a:buNone/>
            </a:pPr>
            <a:r>
              <a:t/>
            </a:r>
            <a:endParaRPr sz="202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ct val="54455"/>
              <a:buNone/>
            </a:pPr>
            <a:r>
              <a:t/>
            </a:r>
            <a:endParaRPr sz="202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ct val="54455"/>
              <a:buNone/>
            </a:pPr>
            <a:r>
              <a:t/>
            </a:r>
            <a:endParaRPr sz="202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ct val="54455"/>
              <a:buNone/>
            </a:pPr>
            <a:r>
              <a:t/>
            </a:r>
            <a:endParaRPr sz="202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ct val="54455"/>
              <a:buNone/>
            </a:pPr>
            <a:r>
              <a:t/>
            </a:r>
            <a:endParaRPr sz="202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ct val="54455"/>
              <a:buNone/>
            </a:pPr>
            <a:r>
              <a:t/>
            </a:r>
            <a:endParaRPr sz="202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ct val="54455"/>
              <a:buNone/>
            </a:pPr>
            <a:r>
              <a:t/>
            </a:r>
            <a:endParaRPr sz="202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ct val="54455"/>
              <a:buNone/>
            </a:pPr>
            <a:r>
              <a:t/>
            </a:r>
            <a:endParaRPr sz="202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ct val="50371"/>
              <a:buNone/>
            </a:pPr>
            <a:r>
              <a:t/>
            </a:r>
            <a:endParaRPr sz="2020"/>
          </a:p>
        </p:txBody>
      </p:sp>
      <p:sp>
        <p:nvSpPr>
          <p:cNvPr id="179" name="Google Shape;179;g2a2c3f8b2d1_0_67"/>
          <p:cNvSpPr txBox="1"/>
          <p:nvPr/>
        </p:nvSpPr>
        <p:spPr>
          <a:xfrm>
            <a:off x="484325" y="5447150"/>
            <a:ext cx="687600" cy="2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[6]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a2c3f8b2d1_0_56"/>
          <p:cNvSpPr txBox="1"/>
          <p:nvPr>
            <p:ph type="title"/>
          </p:nvPr>
        </p:nvSpPr>
        <p:spPr>
          <a:xfrm>
            <a:off x="269875" y="1090515"/>
            <a:ext cx="8602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alibri"/>
              <a:buNone/>
            </a:pPr>
            <a:r>
              <a:rPr lang="en-US">
                <a:solidFill>
                  <a:srgbClr val="FF0000"/>
                </a:solidFill>
              </a:rPr>
              <a:t>What are Classes and Objects?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alibri"/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85" name="Google Shape;185;g2a2c3f8b2d1_0_56"/>
          <p:cNvSpPr txBox="1"/>
          <p:nvPr>
            <p:ph idx="10" type="dt"/>
          </p:nvPr>
        </p:nvSpPr>
        <p:spPr>
          <a:xfrm>
            <a:off x="26498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6" name="Google Shape;186;g2a2c3f8b2d1_0_5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7" name="Google Shape;187;g2a2c3f8b2d1_0_56"/>
          <p:cNvSpPr txBox="1"/>
          <p:nvPr>
            <p:ph idx="12" type="sldNum"/>
          </p:nvPr>
        </p:nvSpPr>
        <p:spPr>
          <a:xfrm>
            <a:off x="6738555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8" name="Google Shape;188;g2a2c3f8b2d1_0_56"/>
          <p:cNvSpPr txBox="1"/>
          <p:nvPr>
            <p:ph idx="1" type="body"/>
          </p:nvPr>
        </p:nvSpPr>
        <p:spPr>
          <a:xfrm>
            <a:off x="269875" y="1755774"/>
            <a:ext cx="8604300" cy="43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8"/>
              <a:buNone/>
            </a:pPr>
            <a:r>
              <a:rPr lang="en-US" sz="115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# Pseudocode for creating a class in Python</a:t>
            </a:r>
            <a:endParaRPr sz="115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8"/>
              <a:buNone/>
            </a:pPr>
            <a:r>
              <a:rPr lang="en-US" sz="115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class Car:</a:t>
            </a:r>
            <a:endParaRPr sz="115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8"/>
              <a:buNone/>
            </a:pPr>
            <a:r>
              <a:rPr lang="en-US" sz="115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# Constructor method to initialize object properties</a:t>
            </a:r>
            <a:endParaRPr sz="115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8"/>
              <a:buNone/>
            </a:pPr>
            <a:r>
              <a:rPr lang="en-US" sz="115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def __init__(self, make, model, year):</a:t>
            </a:r>
            <a:endParaRPr sz="115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8"/>
              <a:buNone/>
            </a:pPr>
            <a:r>
              <a:rPr lang="en-US" sz="115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    self.make = make</a:t>
            </a:r>
            <a:endParaRPr sz="115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8"/>
              <a:buNone/>
            </a:pPr>
            <a:r>
              <a:rPr lang="en-US" sz="115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    self.model = model</a:t>
            </a:r>
            <a:endParaRPr sz="115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8"/>
              <a:buNone/>
            </a:pPr>
            <a:r>
              <a:rPr lang="en-US" sz="115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    self.year = year</a:t>
            </a:r>
            <a:endParaRPr sz="115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8"/>
              <a:buNone/>
            </a:pPr>
            <a:r>
              <a:rPr lang="en-US" sz="115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    self.is_running = False  # Additional property for demonstration purposes</a:t>
            </a:r>
            <a:endParaRPr sz="115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15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8"/>
              <a:buNone/>
            </a:pPr>
            <a:r>
              <a:rPr lang="en-US" sz="115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# Method to start the car</a:t>
            </a:r>
            <a:endParaRPr sz="115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8"/>
              <a:buNone/>
            </a:pPr>
            <a:r>
              <a:rPr lang="en-US" sz="115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def start(self):</a:t>
            </a:r>
            <a:endParaRPr sz="115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8"/>
              <a:buNone/>
            </a:pPr>
            <a:r>
              <a:rPr lang="en-US" sz="115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    if not self.is_running:</a:t>
            </a:r>
            <a:endParaRPr sz="115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8"/>
              <a:buNone/>
            </a:pPr>
            <a:r>
              <a:rPr lang="en-US" sz="115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print(f"The {self.year} {self.make} {self.model} is now running.")</a:t>
            </a:r>
            <a:endParaRPr sz="115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8"/>
              <a:buNone/>
            </a:pPr>
            <a:r>
              <a:rPr lang="en-US" sz="115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self.is_running = True</a:t>
            </a:r>
            <a:endParaRPr sz="115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8"/>
              <a:buNone/>
            </a:pPr>
            <a:r>
              <a:rPr lang="en-US" sz="115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    else:</a:t>
            </a:r>
            <a:endParaRPr sz="115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8"/>
              <a:buNone/>
            </a:pPr>
            <a:r>
              <a:rPr lang="en-US" sz="115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print("The car is already running.")</a:t>
            </a:r>
            <a:endParaRPr sz="2120">
              <a:solidFill>
                <a:schemeClr val="dk2"/>
              </a:solidFill>
            </a:endParaRPr>
          </a:p>
        </p:txBody>
      </p:sp>
      <p:sp>
        <p:nvSpPr>
          <p:cNvPr id="189" name="Google Shape;189;g2a2c3f8b2d1_0_56"/>
          <p:cNvSpPr txBox="1"/>
          <p:nvPr/>
        </p:nvSpPr>
        <p:spPr>
          <a:xfrm>
            <a:off x="269875" y="5990000"/>
            <a:ext cx="687600" cy="2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[8]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a2c3f8b2d1_0_101"/>
          <p:cNvSpPr txBox="1"/>
          <p:nvPr>
            <p:ph type="title"/>
          </p:nvPr>
        </p:nvSpPr>
        <p:spPr>
          <a:xfrm>
            <a:off x="269875" y="1090515"/>
            <a:ext cx="8602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Calibri"/>
              <a:buNone/>
            </a:pPr>
            <a:r>
              <a:rPr lang="en-US">
                <a:solidFill>
                  <a:srgbClr val="FF0000"/>
                </a:solidFill>
              </a:rPr>
              <a:t>Constructor: __init__()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Calibri"/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Calibri"/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Calibri"/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95" name="Google Shape;195;g2a2c3f8b2d1_0_101"/>
          <p:cNvSpPr txBox="1"/>
          <p:nvPr>
            <p:ph idx="10" type="dt"/>
          </p:nvPr>
        </p:nvSpPr>
        <p:spPr>
          <a:xfrm>
            <a:off x="26498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6" name="Google Shape;196;g2a2c3f8b2d1_0_10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7" name="Google Shape;197;g2a2c3f8b2d1_0_101"/>
          <p:cNvSpPr txBox="1"/>
          <p:nvPr>
            <p:ph idx="12" type="sldNum"/>
          </p:nvPr>
        </p:nvSpPr>
        <p:spPr>
          <a:xfrm>
            <a:off x="6738555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8" name="Google Shape;198;g2a2c3f8b2d1_0_101"/>
          <p:cNvSpPr txBox="1"/>
          <p:nvPr>
            <p:ph idx="1" type="body"/>
          </p:nvPr>
        </p:nvSpPr>
        <p:spPr>
          <a:xfrm>
            <a:off x="269875" y="1755774"/>
            <a:ext cx="8604300" cy="43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75"/>
              <a:buNone/>
            </a:pPr>
            <a:r>
              <a:rPr lang="en-US" sz="5600"/>
              <a:t>Initializer method in Python classes; automatically called when an object is created, initializing its attributes and performing setup tasks.</a:t>
            </a:r>
            <a:endParaRPr sz="56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56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75"/>
              <a:buNone/>
            </a:pPr>
            <a:r>
              <a:rPr lang="en-US" sz="5100">
                <a:solidFill>
                  <a:schemeClr val="dk2"/>
                </a:solidFill>
              </a:rPr>
              <a:t># Define a class with a constructor</a:t>
            </a:r>
            <a:endParaRPr sz="51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75"/>
              <a:buNone/>
            </a:pPr>
            <a:r>
              <a:rPr lang="en-US" sz="5100">
                <a:solidFill>
                  <a:schemeClr val="dk2"/>
                </a:solidFill>
              </a:rPr>
              <a:t>class Person:</a:t>
            </a:r>
            <a:endParaRPr sz="51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75"/>
              <a:buNone/>
            </a:pPr>
            <a:r>
              <a:rPr lang="en-US" sz="5100">
                <a:solidFill>
                  <a:schemeClr val="dk2"/>
                </a:solidFill>
              </a:rPr>
              <a:t>    def __init__(self, name, age):</a:t>
            </a:r>
            <a:endParaRPr sz="51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75"/>
              <a:buNone/>
            </a:pPr>
            <a:r>
              <a:rPr lang="en-US" sz="5100">
                <a:solidFill>
                  <a:schemeClr val="dk2"/>
                </a:solidFill>
              </a:rPr>
              <a:t>        self.name = name</a:t>
            </a:r>
            <a:endParaRPr sz="51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75"/>
              <a:buNone/>
            </a:pPr>
            <a:r>
              <a:rPr lang="en-US" sz="5100">
                <a:solidFill>
                  <a:schemeClr val="dk2"/>
                </a:solidFill>
              </a:rPr>
              <a:t>        self.age = age</a:t>
            </a:r>
            <a:endParaRPr sz="51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51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75"/>
              <a:buNone/>
            </a:pPr>
            <a:r>
              <a:rPr lang="en-US" sz="5100">
                <a:solidFill>
                  <a:schemeClr val="dk2"/>
                </a:solidFill>
              </a:rPr>
              <a:t># Create an object using the constructor</a:t>
            </a:r>
            <a:endParaRPr sz="51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75"/>
              <a:buNone/>
            </a:pPr>
            <a:r>
              <a:rPr lang="en-US" sz="5100">
                <a:solidFill>
                  <a:schemeClr val="dk2"/>
                </a:solidFill>
              </a:rPr>
              <a:t>person1 = Person(name="Alice", age=25)</a:t>
            </a:r>
            <a:endParaRPr sz="51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51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75"/>
              <a:buNone/>
            </a:pPr>
            <a:r>
              <a:rPr lang="en-US" sz="5100">
                <a:solidFill>
                  <a:schemeClr val="dk2"/>
                </a:solidFill>
              </a:rPr>
              <a:t># Access initialized attributes</a:t>
            </a:r>
            <a:endParaRPr sz="51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75"/>
              <a:buNone/>
            </a:pPr>
            <a:r>
              <a:rPr lang="en-US" sz="5100">
                <a:solidFill>
                  <a:schemeClr val="dk2"/>
                </a:solidFill>
              </a:rPr>
              <a:t>print(f"{person1.name} is {person1.age} years old.")</a:t>
            </a:r>
            <a:endParaRPr sz="51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51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51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56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ct val="54455"/>
              <a:buNone/>
            </a:pPr>
            <a:r>
              <a:t/>
            </a:r>
            <a:endParaRPr sz="202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ct val="54455"/>
              <a:buNone/>
            </a:pPr>
            <a:r>
              <a:t/>
            </a:r>
            <a:endParaRPr sz="202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ct val="54455"/>
              <a:buNone/>
            </a:pPr>
            <a:r>
              <a:t/>
            </a:r>
            <a:endParaRPr sz="202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ct val="54455"/>
              <a:buNone/>
            </a:pPr>
            <a:r>
              <a:t/>
            </a:r>
            <a:endParaRPr sz="202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ct val="54455"/>
              <a:buNone/>
            </a:pPr>
            <a:r>
              <a:t/>
            </a:r>
            <a:endParaRPr sz="202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ct val="54455"/>
              <a:buNone/>
            </a:pPr>
            <a:r>
              <a:t/>
            </a:r>
            <a:endParaRPr sz="202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ct val="54455"/>
              <a:buNone/>
            </a:pPr>
            <a:r>
              <a:t/>
            </a:r>
            <a:endParaRPr sz="202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ct val="54455"/>
              <a:buNone/>
            </a:pPr>
            <a:r>
              <a:t/>
            </a:r>
            <a:endParaRPr sz="202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ct val="54455"/>
              <a:buNone/>
            </a:pPr>
            <a:r>
              <a:t/>
            </a:r>
            <a:endParaRPr sz="202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ct val="54455"/>
              <a:buNone/>
            </a:pPr>
            <a:r>
              <a:t/>
            </a:r>
            <a:endParaRPr sz="202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ct val="50371"/>
              <a:buNone/>
            </a:pPr>
            <a:r>
              <a:t/>
            </a:r>
            <a:endParaRPr sz="2020"/>
          </a:p>
        </p:txBody>
      </p:sp>
      <p:sp>
        <p:nvSpPr>
          <p:cNvPr id="199" name="Google Shape;199;g2a2c3f8b2d1_0_101"/>
          <p:cNvSpPr txBox="1"/>
          <p:nvPr/>
        </p:nvSpPr>
        <p:spPr>
          <a:xfrm>
            <a:off x="5342825" y="2660525"/>
            <a:ext cx="3103200" cy="16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the code , we can see that</a:t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after instantiate object, it</a:t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automatically invokes __init__()</a:t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g2a2c3f8b2d1_0_101"/>
          <p:cNvSpPr txBox="1"/>
          <p:nvPr/>
        </p:nvSpPr>
        <p:spPr>
          <a:xfrm>
            <a:off x="269875" y="5952575"/>
            <a:ext cx="687600" cy="2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[6]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a2c3f8b2d1_0_80"/>
          <p:cNvSpPr txBox="1"/>
          <p:nvPr>
            <p:ph type="title"/>
          </p:nvPr>
        </p:nvSpPr>
        <p:spPr>
          <a:xfrm>
            <a:off x="269875" y="1090515"/>
            <a:ext cx="8602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Calibri"/>
              <a:buNone/>
            </a:pPr>
            <a:r>
              <a:rPr lang="en-US">
                <a:solidFill>
                  <a:srgbClr val="FF0000"/>
                </a:solidFill>
              </a:rPr>
              <a:t>Special Class Attributes in Python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Calibri"/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Calibri"/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06" name="Google Shape;206;g2a2c3f8b2d1_0_80"/>
          <p:cNvSpPr txBox="1"/>
          <p:nvPr>
            <p:ph idx="10" type="dt"/>
          </p:nvPr>
        </p:nvSpPr>
        <p:spPr>
          <a:xfrm>
            <a:off x="26498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7" name="Google Shape;207;g2a2c3f8b2d1_0_8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8" name="Google Shape;208;g2a2c3f8b2d1_0_80"/>
          <p:cNvSpPr txBox="1"/>
          <p:nvPr>
            <p:ph idx="12" type="sldNum"/>
          </p:nvPr>
        </p:nvSpPr>
        <p:spPr>
          <a:xfrm>
            <a:off x="6738555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9" name="Google Shape;209;g2a2c3f8b2d1_0_80"/>
          <p:cNvSpPr txBox="1"/>
          <p:nvPr>
            <p:ph idx="1" type="body"/>
          </p:nvPr>
        </p:nvSpPr>
        <p:spPr>
          <a:xfrm>
            <a:off x="269875" y="1755774"/>
            <a:ext cx="8604300" cy="43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32500"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358"/>
              <a:buNone/>
            </a:pPr>
            <a:r>
              <a:rPr lang="en-US" sz="5600"/>
              <a:t>Except for self-defined class attributes in Python, class has some special attributes. They are provided by object module.</a:t>
            </a:r>
            <a:endParaRPr sz="5600"/>
          </a:p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358"/>
              <a:buNone/>
            </a:pPr>
            <a:r>
              <a:t/>
            </a:r>
            <a:endParaRPr sz="5600"/>
          </a:p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358"/>
              <a:buNone/>
            </a:pPr>
            <a:r>
              <a:t/>
            </a:r>
            <a:endParaRPr sz="5600"/>
          </a:p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358"/>
              <a:buNone/>
            </a:pPr>
            <a:r>
              <a:t/>
            </a:r>
            <a:endParaRPr sz="56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358"/>
              <a:buNone/>
            </a:pPr>
            <a:r>
              <a:t/>
            </a:r>
            <a:endParaRPr sz="56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ct val="54455"/>
              <a:buNone/>
            </a:pPr>
            <a:r>
              <a:t/>
            </a:r>
            <a:endParaRPr sz="202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ct val="54455"/>
              <a:buNone/>
            </a:pPr>
            <a:r>
              <a:t/>
            </a:r>
            <a:endParaRPr sz="202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ct val="54455"/>
              <a:buNone/>
            </a:pPr>
            <a:r>
              <a:t/>
            </a:r>
            <a:endParaRPr sz="202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ct val="54455"/>
              <a:buNone/>
            </a:pPr>
            <a:r>
              <a:t/>
            </a:r>
            <a:endParaRPr sz="202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ct val="54455"/>
              <a:buNone/>
            </a:pPr>
            <a:r>
              <a:t/>
            </a:r>
            <a:endParaRPr sz="202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ct val="54455"/>
              <a:buNone/>
            </a:pPr>
            <a:r>
              <a:t/>
            </a:r>
            <a:endParaRPr sz="202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ct val="54455"/>
              <a:buNone/>
            </a:pPr>
            <a:r>
              <a:t/>
            </a:r>
            <a:endParaRPr sz="202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ct val="54455"/>
              <a:buNone/>
            </a:pPr>
            <a:r>
              <a:t/>
            </a:r>
            <a:endParaRPr sz="202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ct val="54455"/>
              <a:buNone/>
            </a:pPr>
            <a:r>
              <a:t/>
            </a:r>
            <a:endParaRPr sz="202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ct val="54455"/>
              <a:buNone/>
            </a:pPr>
            <a:r>
              <a:t/>
            </a:r>
            <a:endParaRPr sz="202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ct val="50371"/>
              <a:buNone/>
            </a:pPr>
            <a:r>
              <a:t/>
            </a:r>
            <a:endParaRPr sz="2020"/>
          </a:p>
        </p:txBody>
      </p:sp>
      <p:graphicFrame>
        <p:nvGraphicFramePr>
          <p:cNvPr id="210" name="Google Shape;210;g2a2c3f8b2d1_0_80"/>
          <p:cNvGraphicFramePr/>
          <p:nvPr/>
        </p:nvGraphicFramePr>
        <p:xfrm>
          <a:off x="952500" y="3238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{A7436DDD-7E79-4F47-8B0D-F23796662F3E}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Attributes Name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Description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__dict__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Dict variable of class name space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3488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</a:rPr>
                        <a:t>__doc__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Document reference string of class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__name__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Class name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__module__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Module name consisting of class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__bases__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The tuple including all the superclasses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11" name="Google Shape;211;g2a2c3f8b2d1_0_80"/>
          <p:cNvSpPr txBox="1"/>
          <p:nvPr/>
        </p:nvSpPr>
        <p:spPr>
          <a:xfrm>
            <a:off x="264975" y="5952575"/>
            <a:ext cx="687600" cy="2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[6]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H türkis">
  <a:themeElements>
    <a:clrScheme name="FH türkis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10B0CA"/>
      </a:accent1>
      <a:accent2>
        <a:srgbClr val="056781"/>
      </a:accent2>
      <a:accent3>
        <a:srgbClr val="22FFFE"/>
      </a:accent3>
      <a:accent4>
        <a:srgbClr val="BBBBBB"/>
      </a:accent4>
      <a:accent5>
        <a:srgbClr val="888888"/>
      </a:accent5>
      <a:accent6>
        <a:srgbClr val="444444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arissa">
  <a:themeElements>
    <a:clrScheme name="Larissa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2023-12-02T09:22:10Z</dcterms:created>
  <dc:creator>LENOVO</dc:creator>
</cp:coreProperties>
</file>