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y="5143500" cx="9144000"/>
  <p:notesSz cx="6858000" cy="9144000"/>
  <p:embeddedFontLst>
    <p:embeddedFont>
      <p:font typeface="Geo"/>
      <p:regular r:id="rId35"/>
      <p:italic r:id="rId36"/>
    </p:embeddedFont>
    <p:embeddedFont>
      <p:font typeface="Robo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1D2B9B6-5D31-4B0A-B216-31F7074EE99A}">
  <a:tblStyle styleId="{91D2B9B6-5D31-4B0A-B216-31F7074EE99A}"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Geo-regular.fntdata"/><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Roboto-regular.fntdata"/><Relationship Id="rId14" Type="http://schemas.openxmlformats.org/officeDocument/2006/relationships/slide" Target="slides/slide7.xml"/><Relationship Id="rId36" Type="http://schemas.openxmlformats.org/officeDocument/2006/relationships/font" Target="fonts/Geo-italic.fntdata"/><Relationship Id="rId17" Type="http://schemas.openxmlformats.org/officeDocument/2006/relationships/slide" Target="slides/slide10.xml"/><Relationship Id="rId39" Type="http://schemas.openxmlformats.org/officeDocument/2006/relationships/font" Target="fonts/Roboto-italic.fntdata"/><Relationship Id="rId16" Type="http://schemas.openxmlformats.org/officeDocument/2006/relationships/slide" Target="slides/slide9.xml"/><Relationship Id="rId38" Type="http://schemas.openxmlformats.org/officeDocument/2006/relationships/font" Target="fonts/Roboto-bold.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3ef4ad60b0_2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 name="Google Shape;97;g23ef4ad60b0_2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3ef4ad60b0_2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23ef4ad60b0_2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3ef4ad60b0_2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23ef4ad60b0_2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3ef4ad60b0_2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23ef4ad60b0_2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3ef4ad60b0_2_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23ef4ad60b0_2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3ef4ad60b0_2_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23ef4ad60b0_2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3ef4ad60b0_2_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23ef4ad60b0_2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3ef4ad60b0_2_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23ef4ad60b0_2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3ef4ad60b0_2_1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23ef4ad60b0_2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7a9e4c3d5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7a9e4c3d5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7a9e4c3d56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7a9e4c3d56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3ef4ad60b0_2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23ef4ad60b0_2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3ef4ad60b0_2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23ef4ad60b0_2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000">
              <a:solidFill>
                <a:schemeClr val="dk1"/>
              </a:solidFill>
            </a:endParaRPr>
          </a:p>
          <a:p>
            <a:pPr indent="0" lvl="0" marL="0" rtl="0" algn="l">
              <a:lnSpc>
                <a:spcPct val="100000"/>
              </a:lnSpc>
              <a:spcBef>
                <a:spcPts val="0"/>
              </a:spcBef>
              <a:spcAft>
                <a:spcPts val="0"/>
              </a:spcAft>
              <a:buSzPts val="1100"/>
              <a:buNone/>
            </a:pPr>
            <a:r>
              <a:t/>
            </a:r>
            <a:endParaRPr sz="1000">
              <a:solidFill>
                <a:schemeClr val="dk1"/>
              </a:solidFill>
            </a:endParaRPr>
          </a:p>
          <a:p>
            <a:pPr indent="0" lvl="0" marL="0" rtl="0" algn="l">
              <a:lnSpc>
                <a:spcPct val="100000"/>
              </a:lnSpc>
              <a:spcBef>
                <a:spcPts val="0"/>
              </a:spcBef>
              <a:spcAft>
                <a:spcPts val="0"/>
              </a:spcAft>
              <a:buSzPts val="1100"/>
              <a:buNone/>
            </a:pPr>
            <a:r>
              <a:rPr lang="en" sz="1000">
                <a:solidFill>
                  <a:schemeClr val="dk1"/>
                </a:solidFill>
              </a:rPr>
              <a:t>,</a:t>
            </a:r>
            <a:endParaRPr sz="1000">
              <a:solidFill>
                <a:schemeClr val="dk1"/>
              </a:solidFill>
            </a:endParaRPr>
          </a:p>
          <a:p>
            <a:pPr indent="0" lvl="0" marL="0" rtl="0" algn="l">
              <a:lnSpc>
                <a:spcPct val="100000"/>
              </a:lnSpc>
              <a:spcBef>
                <a:spcPts val="0"/>
              </a:spcBef>
              <a:spcAft>
                <a:spcPts val="0"/>
              </a:spcAft>
              <a:buSzPts val="1100"/>
              <a:buNone/>
            </a:pPr>
            <a:r>
              <a:rPr lang="en" sz="1000">
                <a:solidFill>
                  <a:schemeClr val="dk1"/>
                </a:solidFill>
              </a:rPr>
              <a:t>,</a:t>
            </a:r>
            <a:endParaRPr sz="1000">
              <a:solidFill>
                <a:schemeClr val="dk1"/>
              </a:solidFill>
            </a:endParaRPr>
          </a:p>
          <a:p>
            <a:pPr indent="0" lvl="0" marL="0" rtl="0" algn="l">
              <a:lnSpc>
                <a:spcPct val="100000"/>
              </a:lnSpc>
              <a:spcBef>
                <a:spcPts val="0"/>
              </a:spcBef>
              <a:spcAft>
                <a:spcPts val="0"/>
              </a:spcAft>
              <a:buSzPts val="1100"/>
              <a:buNone/>
            </a:pPr>
            <a:r>
              <a:rPr lang="en" sz="1000">
                <a:solidFill>
                  <a:schemeClr val="dk1"/>
                </a:solidFill>
              </a:rPr>
              <a:t>,</a:t>
            </a:r>
            <a:endParaRPr sz="1000">
              <a:solidFill>
                <a:schemeClr val="dk1"/>
              </a:solidFill>
            </a:endParaRPr>
          </a:p>
          <a:p>
            <a:pPr indent="0" lvl="0" marL="0" rtl="0" algn="l">
              <a:lnSpc>
                <a:spcPct val="100000"/>
              </a:lnSpc>
              <a:spcBef>
                <a:spcPts val="0"/>
              </a:spcBef>
              <a:spcAft>
                <a:spcPts val="0"/>
              </a:spcAft>
              <a:buSzPts val="1100"/>
              <a:buNone/>
            </a:pPr>
            <a:r>
              <a:rPr lang="en"/>
              <a:t>,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3ef4ad60b0_2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23ef4ad60b0_2_1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3ef4ad60b0_2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23ef4ad60b0_2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3ef4ad60b0_2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23ef4ad60b0_2_1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3ef4ad60b0_2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23ef4ad60b0_2_1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3ef4ad60b0_2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g23ef4ad60b0_2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3ef4ad60b0_2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23ef4ad60b0_2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3ef4ad60b0_2_1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8" name="Google Shape;268;g23ef4ad60b0_2_1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Arial"/>
              <a:buNone/>
            </a:pPr>
            <a:r>
              <a:rPr lang="en"/>
              <a:t>Thank you</a:t>
            </a:r>
            <a:endParaRPr/>
          </a:p>
          <a:p>
            <a:pPr indent="0" lvl="0" marL="0" rtl="0" algn="l">
              <a:lnSpc>
                <a:spcPct val="100000"/>
              </a:lnSpc>
              <a:spcBef>
                <a:spcPts val="0"/>
              </a:spcBef>
              <a:spcAft>
                <a:spcPts val="0"/>
              </a:spcAft>
              <a:buClr>
                <a:schemeClr val="dk1"/>
              </a:buClr>
              <a:buSzPts val="12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3ef4ad60b0_2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23ef4ad60b0_2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3ef4ad60b0_2_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23ef4ad60b0_2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3f14dd76b3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3f14dd76b3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3f14dd76b3_6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3f14dd76b3_6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3f14dd76b3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3f14dd76b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3ef4ad60b0_2_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23ef4ad60b0_2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3ef4ad60b0_2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23ef4ad60b0_2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0" name="Google Shape;6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2" name="Shape 62"/>
        <p:cNvGrpSpPr/>
        <p:nvPr/>
      </p:nvGrpSpPr>
      <p:grpSpPr>
        <a:xfrm>
          <a:off x="0" y="0"/>
          <a:ext cx="0" cy="0"/>
          <a:chOff x="0" y="0"/>
          <a:chExt cx="0" cy="0"/>
        </a:xfrm>
      </p:grpSpPr>
      <p:sp>
        <p:nvSpPr>
          <p:cNvPr id="63" name="Google Shape;63;p1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9" name="Google Shape;69;p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0" name="Google Shape;70;p1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1" name="Google Shape;71;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4" name="Google Shape;7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7" name="Google Shape;7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sp>
        <p:nvSpPr>
          <p:cNvPr id="79" name="Google Shape;79;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0" name="Google Shape;80;p2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81" name="Google Shape;81;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2" name="Shape 82"/>
        <p:cNvGrpSpPr/>
        <p:nvPr/>
      </p:nvGrpSpPr>
      <p:grpSpPr>
        <a:xfrm>
          <a:off x="0" y="0"/>
          <a:ext cx="0" cy="0"/>
          <a:chOff x="0" y="0"/>
          <a:chExt cx="0" cy="0"/>
        </a:xfrm>
      </p:grpSpPr>
      <p:sp>
        <p:nvSpPr>
          <p:cNvPr id="83" name="Google Shape;83;p2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5" name="Google Shape;85;p2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6" name="Google Shape;86;p2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87" name="Google Shape;8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8" name="Shape 88"/>
        <p:cNvGrpSpPr/>
        <p:nvPr/>
      </p:nvGrpSpPr>
      <p:grpSpPr>
        <a:xfrm>
          <a:off x="0" y="0"/>
          <a:ext cx="0" cy="0"/>
          <a:chOff x="0" y="0"/>
          <a:chExt cx="0" cy="0"/>
        </a:xfrm>
      </p:grpSpPr>
      <p:sp>
        <p:nvSpPr>
          <p:cNvPr id="89" name="Google Shape;89;p2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90" name="Google Shape;9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1" name="Shape 91"/>
        <p:cNvGrpSpPr/>
        <p:nvPr/>
      </p:nvGrpSpPr>
      <p:grpSpPr>
        <a:xfrm>
          <a:off x="0" y="0"/>
          <a:ext cx="0" cy="0"/>
          <a:chOff x="0" y="0"/>
          <a:chExt cx="0" cy="0"/>
        </a:xfrm>
      </p:grpSpPr>
      <p:sp>
        <p:nvSpPr>
          <p:cNvPr id="92" name="Google Shape;92;p2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3" name="Google Shape;93;p2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hyperlink" Target="https://milaap.or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hyperlink" Target="https://milaap.or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8" name="Shape 98"/>
        <p:cNvGrpSpPr/>
        <p:nvPr/>
      </p:nvGrpSpPr>
      <p:grpSpPr>
        <a:xfrm>
          <a:off x="0" y="0"/>
          <a:ext cx="0" cy="0"/>
          <a:chOff x="0" y="0"/>
          <a:chExt cx="0" cy="0"/>
        </a:xfrm>
      </p:grpSpPr>
      <p:pic>
        <p:nvPicPr>
          <p:cNvPr id="99" name="Google Shape;99;p25"/>
          <p:cNvPicPr preferRelativeResize="0"/>
          <p:nvPr/>
        </p:nvPicPr>
        <p:blipFill rotWithShape="1">
          <a:blip r:embed="rId3">
            <a:alphaModFix/>
          </a:blip>
          <a:srcRect b="0" l="0" r="0" t="0"/>
          <a:stretch/>
        </p:blipFill>
        <p:spPr>
          <a:xfrm>
            <a:off x="-300090" y="484043"/>
            <a:ext cx="3983815" cy="3983815"/>
          </a:xfrm>
          <a:prstGeom prst="rect">
            <a:avLst/>
          </a:prstGeom>
          <a:noFill/>
          <a:ln>
            <a:noFill/>
          </a:ln>
        </p:spPr>
      </p:pic>
      <p:sp>
        <p:nvSpPr>
          <p:cNvPr id="100" name="Google Shape;100;p25"/>
          <p:cNvSpPr txBox="1"/>
          <p:nvPr/>
        </p:nvSpPr>
        <p:spPr>
          <a:xfrm>
            <a:off x="2705275" y="1590050"/>
            <a:ext cx="6256500" cy="203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3600" u="none" cap="none" strike="noStrike">
                <a:solidFill>
                  <a:schemeClr val="lt1"/>
                </a:solidFill>
                <a:latin typeface="Arial"/>
                <a:ea typeface="Arial"/>
                <a:cs typeface="Arial"/>
                <a:sym typeface="Arial"/>
              </a:rPr>
              <a:t>             </a:t>
            </a:r>
            <a:r>
              <a:rPr b="1" i="0" lang="en" sz="3200" u="none" cap="none" strike="noStrike">
                <a:solidFill>
                  <a:schemeClr val="lt1"/>
                </a:solidFill>
                <a:latin typeface="Arial"/>
                <a:ea typeface="Arial"/>
                <a:cs typeface="Arial"/>
                <a:sym typeface="Arial"/>
              </a:rPr>
              <a:t>Product Name:</a:t>
            </a:r>
            <a:endParaRPr b="1" i="0" sz="3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1" sz="3200">
              <a:solidFill>
                <a:schemeClr val="lt1"/>
              </a:solidFill>
            </a:endParaRPr>
          </a:p>
          <a:p>
            <a:pPr indent="0" lvl="0" marL="0" marR="0" rtl="0" algn="l">
              <a:lnSpc>
                <a:spcPct val="100000"/>
              </a:lnSpc>
              <a:spcBef>
                <a:spcPts val="0"/>
              </a:spcBef>
              <a:spcAft>
                <a:spcPts val="0"/>
              </a:spcAft>
              <a:buClr>
                <a:schemeClr val="dk1"/>
              </a:buClr>
              <a:buSzPts val="1100"/>
              <a:buFont typeface="Arial"/>
              <a:buNone/>
            </a:pPr>
            <a:r>
              <a:rPr b="1" lang="en" sz="3600">
                <a:solidFill>
                  <a:schemeClr val="lt1"/>
                </a:solidFill>
              </a:rPr>
              <a:t>				</a:t>
            </a:r>
            <a:r>
              <a:rPr lang="en" sz="2800">
                <a:solidFill>
                  <a:schemeClr val="lt1"/>
                </a:solidFill>
              </a:rPr>
              <a:t>Philanthrolink</a:t>
            </a:r>
            <a:endParaRPr b="1" sz="5000">
              <a:solidFill>
                <a:schemeClr val="lt1"/>
              </a:solidFill>
            </a:endParaRPr>
          </a:p>
          <a:p>
            <a:pPr indent="0" lvl="0" marL="0" marR="0" rtl="0" algn="l">
              <a:lnSpc>
                <a:spcPct val="100000"/>
              </a:lnSpc>
              <a:spcBef>
                <a:spcPts val="0"/>
              </a:spcBef>
              <a:spcAft>
                <a:spcPts val="0"/>
              </a:spcAft>
              <a:buClr>
                <a:schemeClr val="dk1"/>
              </a:buClr>
              <a:buSzPts val="1100"/>
              <a:buFont typeface="Arial"/>
              <a:buNone/>
            </a:pPr>
            <a:r>
              <a:rPr b="1" i="0" lang="en" sz="3600" u="none" cap="none" strike="noStrike">
                <a:solidFill>
                  <a:schemeClr val="lt1"/>
                </a:solidFill>
                <a:latin typeface="Arial"/>
                <a:ea typeface="Arial"/>
                <a:cs typeface="Arial"/>
                <a:sym typeface="Arial"/>
              </a:rPr>
              <a:t>             </a:t>
            </a:r>
            <a:endParaRPr b="1" i="0" sz="36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rPr b="1" i="0" lang="en" sz="3600" u="none" cap="none" strike="noStrike">
                <a:solidFill>
                  <a:schemeClr val="lt1"/>
                </a:solidFill>
                <a:latin typeface="Arial"/>
                <a:ea typeface="Arial"/>
                <a:cs typeface="Arial"/>
                <a:sym typeface="Arial"/>
              </a:rPr>
              <a:t> </a:t>
            </a:r>
            <a:endParaRPr b="1" i="0" sz="3600" u="none" cap="none" strike="noStrike">
              <a:solidFill>
                <a:schemeClr val="lt1"/>
              </a:solidFill>
              <a:latin typeface="Arial"/>
              <a:ea typeface="Arial"/>
              <a:cs typeface="Arial"/>
              <a:sym typeface="Arial"/>
            </a:endParaRPr>
          </a:p>
        </p:txBody>
      </p:sp>
      <p:sp>
        <p:nvSpPr>
          <p:cNvPr id="101" name="Google Shape;101;p25"/>
          <p:cNvSpPr txBox="1"/>
          <p:nvPr/>
        </p:nvSpPr>
        <p:spPr>
          <a:xfrm>
            <a:off x="6187575" y="4736850"/>
            <a:ext cx="25686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EEEEEE"/>
                </a:solidFill>
                <a:latin typeface="Arial"/>
                <a:ea typeface="Arial"/>
                <a:cs typeface="Arial"/>
                <a:sym typeface="Arial"/>
              </a:rPr>
              <a:t>© NIIT-StackRoute 2023-2024 </a:t>
            </a:r>
            <a:endParaRPr b="0" i="0" sz="1000" u="none" cap="none" strike="noStrike">
              <a:solidFill>
                <a:srgbClr val="EEEEEE"/>
              </a:solidFill>
              <a:latin typeface="Arial"/>
              <a:ea typeface="Arial"/>
              <a:cs typeface="Arial"/>
              <a:sym typeface="Arial"/>
            </a:endParaRPr>
          </a:p>
        </p:txBody>
      </p:sp>
      <p:sp>
        <p:nvSpPr>
          <p:cNvPr id="102" name="Google Shape;102;p25"/>
          <p:cNvSpPr/>
          <p:nvPr/>
        </p:nvSpPr>
        <p:spPr>
          <a:xfrm>
            <a:off x="8239035" y="95794"/>
            <a:ext cx="783000" cy="10449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03" name="Google Shape;103;p25"/>
          <p:cNvSpPr/>
          <p:nvPr/>
        </p:nvSpPr>
        <p:spPr>
          <a:xfrm>
            <a:off x="-1150476" y="4246330"/>
            <a:ext cx="56847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Geo"/>
                <a:ea typeface="Geo"/>
                <a:cs typeface="Geo"/>
                <a:sym typeface="Geo"/>
              </a:rPr>
              <a:t>#</a:t>
            </a:r>
            <a:r>
              <a:rPr b="0" i="0" lang="en" sz="1400" u="none" cap="none" strike="noStrike">
                <a:solidFill>
                  <a:srgbClr val="FFFFFF"/>
                </a:solidFill>
                <a:latin typeface="Geo"/>
                <a:ea typeface="Geo"/>
                <a:cs typeface="Geo"/>
                <a:sym typeface="Geo"/>
              </a:rPr>
              <a:t>FullStackFuture</a:t>
            </a:r>
            <a:endParaRPr b="0" i="0" sz="1100" u="none" cap="none" strike="noStrike">
              <a:solidFill>
                <a:srgbClr val="FFFFFF"/>
              </a:solidFill>
              <a:latin typeface="Geo"/>
              <a:ea typeface="Geo"/>
              <a:cs typeface="Geo"/>
              <a:sym typeface="Ge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4"/>
          <p:cNvSpPr txBox="1"/>
          <p:nvPr>
            <p:ph type="title"/>
          </p:nvPr>
        </p:nvSpPr>
        <p:spPr>
          <a:xfrm>
            <a:off x="181375" y="307825"/>
            <a:ext cx="8520600" cy="747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224"/>
              <a:buFont typeface="Arial"/>
              <a:buNone/>
            </a:pPr>
            <a:r>
              <a:rPr b="1" lang="en" sz="1800">
                <a:solidFill>
                  <a:srgbClr val="1A1A1A"/>
                </a:solidFill>
                <a:latin typeface="Arial"/>
                <a:ea typeface="Arial"/>
                <a:cs typeface="Arial"/>
                <a:sym typeface="Arial"/>
              </a:rPr>
              <a:t>User Experience (What can constitute bad experience? Why won’t a user visit again? (</a:t>
            </a:r>
            <a:r>
              <a:rPr b="1" i="1" lang="en" sz="1800">
                <a:solidFill>
                  <a:srgbClr val="1A1A1A"/>
                </a:solidFill>
              </a:rPr>
              <a:t>Technical</a:t>
            </a:r>
            <a:r>
              <a:rPr b="1" lang="en" sz="1800">
                <a:solidFill>
                  <a:srgbClr val="1A1A1A"/>
                </a:solidFill>
                <a:latin typeface="Arial"/>
                <a:ea typeface="Arial"/>
                <a:cs typeface="Arial"/>
                <a:sym typeface="Arial"/>
              </a:rPr>
              <a:t>)</a:t>
            </a:r>
            <a:endParaRPr sz="1400">
              <a:solidFill>
                <a:srgbClr val="1D1C1D"/>
              </a:solidFill>
              <a:highlight>
                <a:schemeClr val="lt1"/>
              </a:highlight>
            </a:endParaRPr>
          </a:p>
        </p:txBody>
      </p:sp>
      <p:sp>
        <p:nvSpPr>
          <p:cNvPr id="156" name="Google Shape;156;p34"/>
          <p:cNvSpPr txBox="1"/>
          <p:nvPr/>
        </p:nvSpPr>
        <p:spPr>
          <a:xfrm>
            <a:off x="375150" y="1250425"/>
            <a:ext cx="8211300" cy="4063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Server issues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Unsafe payment options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Laggy website</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Dead UI/UX ( Environment issue, etc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Functional difficulties ( such as </a:t>
            </a:r>
            <a:r>
              <a:rPr lang="en">
                <a:solidFill>
                  <a:schemeClr val="dk1"/>
                </a:solidFill>
              </a:rPr>
              <a:t>Login and registration issues )</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SzPts val="1400"/>
              <a:buChar char="-"/>
            </a:pPr>
            <a:r>
              <a:rPr lang="en"/>
              <a:t>Data integrity</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Lack of interactive features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Poor match making between donors and campaigns/initiatives</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5"/>
          <p:cNvSpPr txBox="1"/>
          <p:nvPr/>
        </p:nvSpPr>
        <p:spPr>
          <a:xfrm>
            <a:off x="184200" y="103450"/>
            <a:ext cx="21690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1A1A1A"/>
                </a:solidFill>
                <a:latin typeface="Arial"/>
                <a:ea typeface="Arial"/>
                <a:cs typeface="Arial"/>
                <a:sym typeface="Arial"/>
              </a:rPr>
              <a:t>Event Storming</a:t>
            </a:r>
            <a:endParaRPr b="1" i="0" sz="1800" u="none" cap="none" strike="noStrike">
              <a:solidFill>
                <a:srgbClr val="000000"/>
              </a:solidFill>
              <a:latin typeface="Arial"/>
              <a:ea typeface="Arial"/>
              <a:cs typeface="Arial"/>
              <a:sym typeface="Arial"/>
            </a:endParaRPr>
          </a:p>
        </p:txBody>
      </p:sp>
      <p:sp>
        <p:nvSpPr>
          <p:cNvPr id="162" name="Google Shape;162;p35"/>
          <p:cNvSpPr txBox="1"/>
          <p:nvPr/>
        </p:nvSpPr>
        <p:spPr>
          <a:xfrm>
            <a:off x="324350" y="606000"/>
            <a:ext cx="2817300" cy="4537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0"/>
              </a:spcAft>
              <a:buClr>
                <a:schemeClr val="dk1"/>
              </a:buClr>
              <a:buSzPts val="1100"/>
              <a:buFont typeface="Arial"/>
              <a:buNone/>
            </a:pPr>
            <a:r>
              <a:rPr lang="en" sz="1100">
                <a:solidFill>
                  <a:schemeClr val="dk1"/>
                </a:solidFill>
              </a:rPr>
              <a:t>Data leakage</a:t>
            </a:r>
            <a:endParaRPr sz="1100">
              <a:solidFill>
                <a:schemeClr val="dk1"/>
              </a:solidFill>
            </a:endParaRPr>
          </a:p>
          <a:p>
            <a:pPr indent="0" lvl="0" marL="0" marR="0" rtl="0" algn="l">
              <a:lnSpc>
                <a:spcPct val="115000"/>
              </a:lnSpc>
              <a:spcBef>
                <a:spcPts val="1200"/>
              </a:spcBef>
              <a:spcAft>
                <a:spcPts val="0"/>
              </a:spcAft>
              <a:buClr>
                <a:schemeClr val="dk1"/>
              </a:buClr>
              <a:buSzPts val="1100"/>
              <a:buFont typeface="Arial"/>
              <a:buNone/>
            </a:pPr>
            <a:r>
              <a:rPr lang="en" sz="1100">
                <a:solidFill>
                  <a:schemeClr val="dk1"/>
                </a:solidFill>
              </a:rPr>
              <a:t>Unsafe transaction</a:t>
            </a:r>
            <a:endParaRPr sz="1100">
              <a:solidFill>
                <a:schemeClr val="dk1"/>
              </a:solidFill>
            </a:endParaRPr>
          </a:p>
          <a:p>
            <a:pPr indent="0" lvl="0" marL="0" marR="0" rtl="0" algn="l">
              <a:lnSpc>
                <a:spcPct val="115000"/>
              </a:lnSpc>
              <a:spcBef>
                <a:spcPts val="1200"/>
              </a:spcBef>
              <a:spcAft>
                <a:spcPts val="0"/>
              </a:spcAft>
              <a:buClr>
                <a:schemeClr val="dk1"/>
              </a:buClr>
              <a:buSzPts val="1100"/>
              <a:buFont typeface="Arial"/>
              <a:buNone/>
            </a:pPr>
            <a:r>
              <a:rPr lang="en" sz="1100">
                <a:solidFill>
                  <a:schemeClr val="dk1"/>
                </a:solidFill>
              </a:rPr>
              <a:t>Promotion</a:t>
            </a:r>
            <a:endParaRPr sz="1100">
              <a:solidFill>
                <a:schemeClr val="dk1"/>
              </a:solidFill>
            </a:endParaRPr>
          </a:p>
          <a:p>
            <a:pPr indent="0" lvl="0" marL="0" marR="0" rtl="0" algn="l">
              <a:lnSpc>
                <a:spcPct val="115000"/>
              </a:lnSpc>
              <a:spcBef>
                <a:spcPts val="1200"/>
              </a:spcBef>
              <a:spcAft>
                <a:spcPts val="0"/>
              </a:spcAft>
              <a:buClr>
                <a:schemeClr val="dk1"/>
              </a:buClr>
              <a:buSzPts val="1100"/>
              <a:buFont typeface="Arial"/>
              <a:buNone/>
            </a:pPr>
            <a:r>
              <a:rPr lang="en" sz="1100">
                <a:solidFill>
                  <a:schemeClr val="dk1"/>
                </a:solidFill>
              </a:rPr>
              <a:t>Platform friendly</a:t>
            </a:r>
            <a:endParaRPr sz="1100">
              <a:solidFill>
                <a:schemeClr val="dk1"/>
              </a:solidFill>
            </a:endParaRPr>
          </a:p>
          <a:p>
            <a:pPr indent="0" lvl="0" marL="0" marR="0" rtl="0" algn="l">
              <a:lnSpc>
                <a:spcPct val="115000"/>
              </a:lnSpc>
              <a:spcBef>
                <a:spcPts val="1200"/>
              </a:spcBef>
              <a:spcAft>
                <a:spcPts val="0"/>
              </a:spcAft>
              <a:buClr>
                <a:schemeClr val="dk1"/>
              </a:buClr>
              <a:buSzPts val="1100"/>
              <a:buFont typeface="Arial"/>
              <a:buNone/>
            </a:pPr>
            <a:r>
              <a:rPr lang="en" sz="1100">
                <a:solidFill>
                  <a:schemeClr val="dk1"/>
                </a:solidFill>
              </a:rPr>
              <a:t>Reusability of code</a:t>
            </a:r>
            <a:endParaRPr sz="1100">
              <a:solidFill>
                <a:schemeClr val="dk1"/>
              </a:solidFill>
            </a:endParaRPr>
          </a:p>
          <a:p>
            <a:pPr indent="0" lvl="0" marL="0" marR="0" rtl="0" algn="l">
              <a:lnSpc>
                <a:spcPct val="115000"/>
              </a:lnSpc>
              <a:spcBef>
                <a:spcPts val="1200"/>
              </a:spcBef>
              <a:spcAft>
                <a:spcPts val="0"/>
              </a:spcAft>
              <a:buClr>
                <a:schemeClr val="dk1"/>
              </a:buClr>
              <a:buSzPts val="1100"/>
              <a:buFont typeface="Arial"/>
              <a:buNone/>
            </a:pPr>
            <a:r>
              <a:rPr lang="en" sz="1100">
                <a:solidFill>
                  <a:schemeClr val="dk1"/>
                </a:solidFill>
              </a:rPr>
              <a:t>Fund raiser</a:t>
            </a:r>
            <a:endParaRPr sz="1100">
              <a:solidFill>
                <a:schemeClr val="dk1"/>
              </a:solidFill>
            </a:endParaRPr>
          </a:p>
          <a:p>
            <a:pPr indent="0" lvl="0" marL="0" marR="0" rtl="0" algn="l">
              <a:lnSpc>
                <a:spcPct val="115000"/>
              </a:lnSpc>
              <a:spcBef>
                <a:spcPts val="1200"/>
              </a:spcBef>
              <a:spcAft>
                <a:spcPts val="0"/>
              </a:spcAft>
              <a:buClr>
                <a:schemeClr val="dk1"/>
              </a:buClr>
              <a:buSzPts val="1100"/>
              <a:buFont typeface="Arial"/>
              <a:buNone/>
            </a:pPr>
            <a:r>
              <a:rPr lang="en" sz="1100">
                <a:solidFill>
                  <a:schemeClr val="dk1"/>
                </a:solidFill>
              </a:rPr>
              <a:t>Campaign</a:t>
            </a:r>
            <a:endParaRPr sz="1100">
              <a:solidFill>
                <a:schemeClr val="dk1"/>
              </a:solidFill>
            </a:endParaRPr>
          </a:p>
          <a:p>
            <a:pPr indent="0" lvl="0" marL="0" marR="0" rtl="0" algn="l">
              <a:lnSpc>
                <a:spcPct val="115000"/>
              </a:lnSpc>
              <a:spcBef>
                <a:spcPts val="1200"/>
              </a:spcBef>
              <a:spcAft>
                <a:spcPts val="0"/>
              </a:spcAft>
              <a:buClr>
                <a:schemeClr val="dk1"/>
              </a:buClr>
              <a:buSzPts val="1100"/>
              <a:buFont typeface="Arial"/>
              <a:buNone/>
            </a:pPr>
            <a:r>
              <a:rPr lang="en" sz="1100">
                <a:solidFill>
                  <a:schemeClr val="dk1"/>
                </a:solidFill>
              </a:rPr>
              <a:t>Funds</a:t>
            </a:r>
            <a:endParaRPr sz="1100">
              <a:solidFill>
                <a:schemeClr val="dk1"/>
              </a:solidFill>
            </a:endParaRPr>
          </a:p>
          <a:p>
            <a:pPr indent="0" lvl="0" marL="0" marR="0" rtl="0" algn="l">
              <a:lnSpc>
                <a:spcPct val="115000"/>
              </a:lnSpc>
              <a:spcBef>
                <a:spcPts val="1200"/>
              </a:spcBef>
              <a:spcAft>
                <a:spcPts val="0"/>
              </a:spcAft>
              <a:buClr>
                <a:schemeClr val="dk1"/>
              </a:buClr>
              <a:buSzPts val="1100"/>
              <a:buFont typeface="Arial"/>
              <a:buNone/>
            </a:pPr>
            <a:r>
              <a:rPr lang="en" sz="1100">
                <a:solidFill>
                  <a:schemeClr val="dk1"/>
                </a:solidFill>
              </a:rPr>
              <a:t>Donations</a:t>
            </a:r>
            <a:endParaRPr sz="1100">
              <a:solidFill>
                <a:schemeClr val="dk1"/>
              </a:solidFill>
            </a:endParaRPr>
          </a:p>
          <a:p>
            <a:pPr indent="0" lvl="0" marL="0" marR="0" rtl="0" algn="l">
              <a:lnSpc>
                <a:spcPct val="115000"/>
              </a:lnSpc>
              <a:spcBef>
                <a:spcPts val="1200"/>
              </a:spcBef>
              <a:spcAft>
                <a:spcPts val="0"/>
              </a:spcAft>
              <a:buClr>
                <a:schemeClr val="dk1"/>
              </a:buClr>
              <a:buSzPts val="1100"/>
              <a:buFont typeface="Arial"/>
              <a:buNone/>
            </a:pPr>
            <a:r>
              <a:rPr lang="en" sz="1100">
                <a:solidFill>
                  <a:schemeClr val="dk1"/>
                </a:solidFill>
              </a:rPr>
              <a:t>Withdraw</a:t>
            </a:r>
            <a:endParaRPr sz="1100">
              <a:solidFill>
                <a:schemeClr val="dk1"/>
              </a:solidFill>
            </a:endParaRPr>
          </a:p>
          <a:p>
            <a:pPr indent="0" lvl="0" marL="0" marR="0" rtl="0" algn="l">
              <a:lnSpc>
                <a:spcPct val="115000"/>
              </a:lnSpc>
              <a:spcBef>
                <a:spcPts val="1200"/>
              </a:spcBef>
              <a:spcAft>
                <a:spcPts val="0"/>
              </a:spcAft>
              <a:buClr>
                <a:schemeClr val="dk1"/>
              </a:buClr>
              <a:buSzPts val="1100"/>
              <a:buFont typeface="Arial"/>
              <a:buNone/>
            </a:pPr>
            <a:r>
              <a:rPr lang="en" sz="1100">
                <a:solidFill>
                  <a:schemeClr val="dk1"/>
                </a:solidFill>
              </a:rPr>
              <a:t>Sign in</a:t>
            </a:r>
            <a:endParaRPr sz="1100">
              <a:solidFill>
                <a:schemeClr val="dk1"/>
              </a:solidFill>
            </a:endParaRPr>
          </a:p>
          <a:p>
            <a:pPr indent="0" lvl="0" marL="0" marR="0" rtl="0" algn="l">
              <a:lnSpc>
                <a:spcPct val="115000"/>
              </a:lnSpc>
              <a:spcBef>
                <a:spcPts val="1200"/>
              </a:spcBef>
              <a:spcAft>
                <a:spcPts val="0"/>
              </a:spcAft>
              <a:buClr>
                <a:schemeClr val="dk1"/>
              </a:buClr>
              <a:buSzPts val="1100"/>
              <a:buFont typeface="Arial"/>
              <a:buNone/>
            </a:pPr>
            <a:r>
              <a:rPr lang="en" sz="1100">
                <a:solidFill>
                  <a:schemeClr val="dk1"/>
                </a:solidFill>
              </a:rPr>
              <a:t>Register</a:t>
            </a:r>
            <a:endParaRPr sz="1100">
              <a:solidFill>
                <a:schemeClr val="dk1"/>
              </a:solidFill>
            </a:endParaRPr>
          </a:p>
          <a:p>
            <a:pPr indent="0" lvl="0" marL="0" marR="0" rtl="0" algn="l">
              <a:lnSpc>
                <a:spcPct val="115000"/>
              </a:lnSpc>
              <a:spcBef>
                <a:spcPts val="1200"/>
              </a:spcBef>
              <a:spcAft>
                <a:spcPts val="1200"/>
              </a:spcAft>
              <a:buClr>
                <a:schemeClr val="dk1"/>
              </a:buClr>
              <a:buSzPts val="1100"/>
              <a:buFont typeface="Arial"/>
              <a:buNone/>
            </a:pPr>
            <a:r>
              <a:rPr lang="en" sz="1100">
                <a:solidFill>
                  <a:schemeClr val="dk1"/>
                </a:solidFill>
              </a:rPr>
              <a:t>Treatment</a:t>
            </a:r>
            <a:endParaRPr sz="11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6"/>
          <p:cNvSpPr txBox="1"/>
          <p:nvPr/>
        </p:nvSpPr>
        <p:spPr>
          <a:xfrm>
            <a:off x="128150" y="0"/>
            <a:ext cx="21690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1A1A1A"/>
                </a:solidFill>
                <a:latin typeface="Arial"/>
                <a:ea typeface="Arial"/>
                <a:cs typeface="Arial"/>
                <a:sym typeface="Arial"/>
              </a:rPr>
              <a:t>Event Storming</a:t>
            </a:r>
            <a:endParaRPr b="1" i="0" sz="1800" u="none" cap="none" strike="noStrike">
              <a:solidFill>
                <a:srgbClr val="000000"/>
              </a:solidFill>
              <a:latin typeface="Arial"/>
              <a:ea typeface="Arial"/>
              <a:cs typeface="Arial"/>
              <a:sym typeface="Arial"/>
            </a:endParaRPr>
          </a:p>
        </p:txBody>
      </p:sp>
      <p:sp>
        <p:nvSpPr>
          <p:cNvPr id="168" name="Google Shape;168;p36"/>
          <p:cNvSpPr txBox="1"/>
          <p:nvPr/>
        </p:nvSpPr>
        <p:spPr>
          <a:xfrm>
            <a:off x="1805550" y="712825"/>
            <a:ext cx="2027400" cy="261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20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169" name="Google Shape;169;p36"/>
          <p:cNvSpPr txBox="1"/>
          <p:nvPr/>
        </p:nvSpPr>
        <p:spPr>
          <a:xfrm>
            <a:off x="263850" y="572375"/>
            <a:ext cx="2817300" cy="4886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0"/>
              </a:spcAft>
              <a:buClr>
                <a:schemeClr val="dk1"/>
              </a:buClr>
              <a:buSzPts val="1100"/>
              <a:buFont typeface="Arial"/>
              <a:buNone/>
            </a:pPr>
            <a:r>
              <a:rPr lang="en" sz="1100">
                <a:solidFill>
                  <a:schemeClr val="dk1"/>
                </a:solidFill>
              </a:rPr>
              <a:t>Filters</a:t>
            </a:r>
            <a:endParaRPr sz="1100">
              <a:solidFill>
                <a:schemeClr val="dk1"/>
              </a:solidFill>
            </a:endParaRPr>
          </a:p>
          <a:p>
            <a:pPr indent="0" lvl="0" marL="0" marR="0" rtl="0" algn="l">
              <a:lnSpc>
                <a:spcPct val="115000"/>
              </a:lnSpc>
              <a:spcBef>
                <a:spcPts val="1200"/>
              </a:spcBef>
              <a:spcAft>
                <a:spcPts val="0"/>
              </a:spcAft>
              <a:buClr>
                <a:schemeClr val="dk1"/>
              </a:buClr>
              <a:buSzPts val="1100"/>
              <a:buFont typeface="Arial"/>
              <a:buNone/>
            </a:pPr>
            <a:r>
              <a:rPr lang="en" sz="1100">
                <a:solidFill>
                  <a:schemeClr val="dk1"/>
                </a:solidFill>
              </a:rPr>
              <a:t>Social media</a:t>
            </a:r>
            <a:endParaRPr sz="1100">
              <a:solidFill>
                <a:schemeClr val="dk1"/>
              </a:solidFill>
            </a:endParaRPr>
          </a:p>
          <a:p>
            <a:pPr indent="0" lvl="0" marL="0" marR="0" rtl="0" algn="l">
              <a:lnSpc>
                <a:spcPct val="115000"/>
              </a:lnSpc>
              <a:spcBef>
                <a:spcPts val="1200"/>
              </a:spcBef>
              <a:spcAft>
                <a:spcPts val="0"/>
              </a:spcAft>
              <a:buClr>
                <a:schemeClr val="dk1"/>
              </a:buClr>
              <a:buSzPts val="1100"/>
              <a:buFont typeface="Arial"/>
              <a:buNone/>
            </a:pPr>
            <a:r>
              <a:rPr lang="en" sz="1100">
                <a:solidFill>
                  <a:schemeClr val="dk1"/>
                </a:solidFill>
              </a:rPr>
              <a:t>Research</a:t>
            </a:r>
            <a:endParaRPr sz="1100">
              <a:solidFill>
                <a:schemeClr val="dk1"/>
              </a:solidFill>
            </a:endParaRPr>
          </a:p>
          <a:p>
            <a:pPr indent="0" lvl="0" marL="0" marR="0" rtl="0" algn="l">
              <a:lnSpc>
                <a:spcPct val="115000"/>
              </a:lnSpc>
              <a:spcBef>
                <a:spcPts val="1200"/>
              </a:spcBef>
              <a:spcAft>
                <a:spcPts val="0"/>
              </a:spcAft>
              <a:buClr>
                <a:schemeClr val="dk1"/>
              </a:buClr>
              <a:buSzPts val="1100"/>
              <a:buFont typeface="Arial"/>
              <a:buNone/>
            </a:pPr>
            <a:r>
              <a:rPr lang="en" sz="1100">
                <a:solidFill>
                  <a:schemeClr val="dk1"/>
                </a:solidFill>
              </a:rPr>
              <a:t>Organ donation</a:t>
            </a:r>
            <a:endParaRPr sz="1100">
              <a:solidFill>
                <a:schemeClr val="dk1"/>
              </a:solidFill>
            </a:endParaRPr>
          </a:p>
          <a:p>
            <a:pPr indent="0" lvl="0" marL="0" marR="0" rtl="0" algn="l">
              <a:lnSpc>
                <a:spcPct val="115000"/>
              </a:lnSpc>
              <a:spcBef>
                <a:spcPts val="1200"/>
              </a:spcBef>
              <a:spcAft>
                <a:spcPts val="0"/>
              </a:spcAft>
              <a:buClr>
                <a:schemeClr val="dk1"/>
              </a:buClr>
              <a:buSzPts val="1100"/>
              <a:buFont typeface="Arial"/>
              <a:buNone/>
            </a:pPr>
            <a:r>
              <a:rPr lang="en" sz="1100">
                <a:solidFill>
                  <a:schemeClr val="dk1"/>
                </a:solidFill>
              </a:rPr>
              <a:t>Setup</a:t>
            </a:r>
            <a:endParaRPr sz="1100">
              <a:solidFill>
                <a:schemeClr val="dk1"/>
              </a:solidFill>
            </a:endParaRPr>
          </a:p>
          <a:p>
            <a:pPr indent="0" lvl="0" marL="0" marR="0" rtl="0" algn="l">
              <a:lnSpc>
                <a:spcPct val="115000"/>
              </a:lnSpc>
              <a:spcBef>
                <a:spcPts val="1200"/>
              </a:spcBef>
              <a:spcAft>
                <a:spcPts val="0"/>
              </a:spcAft>
              <a:buClr>
                <a:schemeClr val="dk1"/>
              </a:buClr>
              <a:buSzPts val="1100"/>
              <a:buFont typeface="Arial"/>
              <a:buNone/>
            </a:pPr>
            <a:r>
              <a:rPr lang="en" sz="1100">
                <a:solidFill>
                  <a:schemeClr val="dk1"/>
                </a:solidFill>
              </a:rPr>
              <a:t>Tutorial</a:t>
            </a:r>
            <a:endParaRPr sz="1100">
              <a:solidFill>
                <a:schemeClr val="dk1"/>
              </a:solidFill>
            </a:endParaRPr>
          </a:p>
          <a:p>
            <a:pPr indent="0" lvl="0" marL="0" marR="0" rtl="0" algn="l">
              <a:lnSpc>
                <a:spcPct val="115000"/>
              </a:lnSpc>
              <a:spcBef>
                <a:spcPts val="1200"/>
              </a:spcBef>
              <a:spcAft>
                <a:spcPts val="0"/>
              </a:spcAft>
              <a:buClr>
                <a:schemeClr val="dk1"/>
              </a:buClr>
              <a:buSzPts val="1100"/>
              <a:buFont typeface="Arial"/>
              <a:buNone/>
            </a:pPr>
            <a:r>
              <a:rPr lang="en" sz="1100">
                <a:solidFill>
                  <a:schemeClr val="dk1"/>
                </a:solidFill>
              </a:rPr>
              <a:t>Payment options</a:t>
            </a:r>
            <a:endParaRPr sz="1100">
              <a:solidFill>
                <a:schemeClr val="dk1"/>
              </a:solidFill>
            </a:endParaRPr>
          </a:p>
          <a:p>
            <a:pPr indent="0" lvl="0" marL="0" marR="0" rtl="0" algn="l">
              <a:lnSpc>
                <a:spcPct val="115000"/>
              </a:lnSpc>
              <a:spcBef>
                <a:spcPts val="1200"/>
              </a:spcBef>
              <a:spcAft>
                <a:spcPts val="0"/>
              </a:spcAft>
              <a:buClr>
                <a:schemeClr val="dk1"/>
              </a:buClr>
              <a:buSzPts val="1100"/>
              <a:buFont typeface="Arial"/>
              <a:buNone/>
            </a:pPr>
            <a:r>
              <a:rPr lang="en" sz="1100">
                <a:solidFill>
                  <a:schemeClr val="dk1"/>
                </a:solidFill>
              </a:rPr>
              <a:t>Crowd funding</a:t>
            </a:r>
            <a:endParaRPr sz="1100">
              <a:solidFill>
                <a:schemeClr val="dk1"/>
              </a:solidFill>
            </a:endParaRPr>
          </a:p>
          <a:p>
            <a:pPr indent="0" lvl="0" marL="0" marR="0" rtl="0" algn="l">
              <a:lnSpc>
                <a:spcPct val="115000"/>
              </a:lnSpc>
              <a:spcBef>
                <a:spcPts val="1200"/>
              </a:spcBef>
              <a:spcAft>
                <a:spcPts val="0"/>
              </a:spcAft>
              <a:buClr>
                <a:schemeClr val="dk1"/>
              </a:buClr>
              <a:buSzPts val="1100"/>
              <a:buFont typeface="Arial"/>
              <a:buNone/>
            </a:pPr>
            <a:r>
              <a:rPr lang="en" sz="1100">
                <a:solidFill>
                  <a:schemeClr val="dk1"/>
                </a:solidFill>
              </a:rPr>
              <a:t>Talk to us / contact us</a:t>
            </a:r>
            <a:endParaRPr sz="1100">
              <a:solidFill>
                <a:schemeClr val="dk1"/>
              </a:solidFill>
            </a:endParaRPr>
          </a:p>
          <a:p>
            <a:pPr indent="0" lvl="0" marL="0" marR="0" rtl="0" algn="l">
              <a:lnSpc>
                <a:spcPct val="115000"/>
              </a:lnSpc>
              <a:spcBef>
                <a:spcPts val="1200"/>
              </a:spcBef>
              <a:spcAft>
                <a:spcPts val="0"/>
              </a:spcAft>
              <a:buClr>
                <a:schemeClr val="dk1"/>
              </a:buClr>
              <a:buSzPts val="1100"/>
              <a:buFont typeface="Arial"/>
              <a:buNone/>
            </a:pPr>
            <a:r>
              <a:rPr lang="en" sz="1100">
                <a:solidFill>
                  <a:schemeClr val="dk1"/>
                </a:solidFill>
              </a:rPr>
              <a:t>Dashboard</a:t>
            </a:r>
            <a:endParaRPr sz="1100">
              <a:solidFill>
                <a:schemeClr val="dk1"/>
              </a:solidFill>
            </a:endParaRPr>
          </a:p>
          <a:p>
            <a:pPr indent="0" lvl="0" marL="0" marR="0" rtl="0" algn="l">
              <a:lnSpc>
                <a:spcPct val="115000"/>
              </a:lnSpc>
              <a:spcBef>
                <a:spcPts val="1200"/>
              </a:spcBef>
              <a:spcAft>
                <a:spcPts val="0"/>
              </a:spcAft>
              <a:buClr>
                <a:schemeClr val="dk1"/>
              </a:buClr>
              <a:buSzPts val="1100"/>
              <a:buFont typeface="Arial"/>
              <a:buNone/>
            </a:pPr>
            <a:r>
              <a:rPr lang="en" sz="1100">
                <a:solidFill>
                  <a:schemeClr val="dk1"/>
                </a:solidFill>
              </a:rPr>
              <a:t>Privacy</a:t>
            </a:r>
            <a:endParaRPr sz="1100">
              <a:solidFill>
                <a:schemeClr val="dk1"/>
              </a:solidFill>
            </a:endParaRPr>
          </a:p>
          <a:p>
            <a:pPr indent="0" lvl="0" marL="0" marR="0" rtl="0" algn="l">
              <a:lnSpc>
                <a:spcPct val="115000"/>
              </a:lnSpc>
              <a:spcBef>
                <a:spcPts val="1200"/>
              </a:spcBef>
              <a:spcAft>
                <a:spcPts val="0"/>
              </a:spcAft>
              <a:buClr>
                <a:schemeClr val="dk1"/>
              </a:buClr>
              <a:buSzPts val="1100"/>
              <a:buFont typeface="Arial"/>
              <a:buNone/>
            </a:pPr>
            <a:r>
              <a:rPr lang="en" sz="1100">
                <a:solidFill>
                  <a:schemeClr val="dk1"/>
                </a:solidFill>
              </a:rPr>
              <a:t>Conditions of use</a:t>
            </a:r>
            <a:endParaRPr sz="1100">
              <a:solidFill>
                <a:schemeClr val="dk1"/>
              </a:solidFill>
            </a:endParaRPr>
          </a:p>
          <a:p>
            <a:pPr indent="0" lvl="0" marL="0" marR="0" rtl="0" algn="l">
              <a:lnSpc>
                <a:spcPct val="115000"/>
              </a:lnSpc>
              <a:spcBef>
                <a:spcPts val="1200"/>
              </a:spcBef>
              <a:spcAft>
                <a:spcPts val="0"/>
              </a:spcAft>
              <a:buClr>
                <a:schemeClr val="dk1"/>
              </a:buClr>
              <a:buSzPts val="1100"/>
              <a:buFont typeface="Arial"/>
              <a:buNone/>
            </a:pPr>
            <a:r>
              <a:rPr lang="en" sz="1100">
                <a:solidFill>
                  <a:schemeClr val="dk1"/>
                </a:solidFill>
              </a:rPr>
              <a:t>emergency</a:t>
            </a:r>
            <a:endParaRPr sz="1100">
              <a:solidFill>
                <a:schemeClr val="dk1"/>
              </a:solidFill>
            </a:endParaRPr>
          </a:p>
          <a:p>
            <a:pPr indent="0" lvl="0" marL="0" marR="0" rtl="0" algn="l">
              <a:lnSpc>
                <a:spcPct val="115000"/>
              </a:lnSpc>
              <a:spcBef>
                <a:spcPts val="1200"/>
              </a:spcBef>
              <a:spcAft>
                <a:spcPts val="1200"/>
              </a:spcAft>
              <a:buClr>
                <a:schemeClr val="dk1"/>
              </a:buClr>
              <a:buSzPts val="1100"/>
              <a:buFont typeface="Arial"/>
              <a:buNone/>
            </a:pPr>
            <a:r>
              <a:t/>
            </a:r>
            <a:endParaRPr sz="11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7"/>
          <p:cNvSpPr txBox="1"/>
          <p:nvPr/>
        </p:nvSpPr>
        <p:spPr>
          <a:xfrm>
            <a:off x="0" y="0"/>
            <a:ext cx="9210300" cy="54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50" u="none" cap="none" strike="noStrike">
                <a:solidFill>
                  <a:srgbClr val="1A1A1A"/>
                </a:solidFill>
                <a:latin typeface="Arial"/>
                <a:ea typeface="Arial"/>
                <a:cs typeface="Arial"/>
                <a:sym typeface="Arial"/>
              </a:rPr>
              <a:t>I Like (Benchmark Systems) ( Website 1: Millap Org ) ( URL: </a:t>
            </a:r>
            <a:r>
              <a:rPr b="1" i="0" lang="en" sz="1850" u="sng" cap="none" strike="noStrike">
                <a:solidFill>
                  <a:schemeClr val="hlink"/>
                </a:solidFill>
                <a:latin typeface="Arial"/>
                <a:ea typeface="Arial"/>
                <a:cs typeface="Arial"/>
                <a:sym typeface="Arial"/>
                <a:hlinkClick r:id="rId3"/>
              </a:rPr>
              <a:t>https://milaap.org</a:t>
            </a:r>
            <a:r>
              <a:rPr b="1" lang="en" sz="1850">
                <a:solidFill>
                  <a:srgbClr val="1A1A1A"/>
                </a:solidFill>
              </a:rPr>
              <a:t> </a:t>
            </a:r>
            <a:r>
              <a:rPr b="1" i="0" lang="en" sz="1850" u="none" cap="none" strike="noStrike">
                <a:solidFill>
                  <a:srgbClr val="1A1A1A"/>
                </a:solidFill>
                <a:latin typeface="Arial"/>
                <a:ea typeface="Arial"/>
                <a:cs typeface="Arial"/>
                <a:sym typeface="Arial"/>
              </a:rPr>
              <a:t>) </a:t>
            </a:r>
            <a:endParaRPr b="1" i="0" sz="1850" u="none" cap="none" strike="noStrike">
              <a:solidFill>
                <a:srgbClr val="1A1A1A"/>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700" u="none" cap="none" strike="noStrike">
              <a:solidFill>
                <a:srgbClr val="1A1A1A"/>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sp>
        <p:nvSpPr>
          <p:cNvPr id="175" name="Google Shape;175;p37"/>
          <p:cNvSpPr txBox="1"/>
          <p:nvPr/>
        </p:nvSpPr>
        <p:spPr>
          <a:xfrm>
            <a:off x="361800" y="668900"/>
            <a:ext cx="8420400" cy="3618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150"/>
              <a:buFont typeface="Arial"/>
              <a:buNone/>
            </a:pPr>
            <a:r>
              <a:t/>
            </a:r>
            <a:endParaRPr b="0" i="0" sz="1150" u="none" cap="none" strike="noStrike">
              <a:solidFill>
                <a:srgbClr val="111111"/>
              </a:solidFill>
              <a:highlight>
                <a:srgbClr val="FFFFFF"/>
              </a:highlight>
              <a:latin typeface="Arial"/>
              <a:ea typeface="Arial"/>
              <a:cs typeface="Arial"/>
              <a:sym typeface="Arial"/>
            </a:endParaRPr>
          </a:p>
        </p:txBody>
      </p:sp>
      <p:sp>
        <p:nvSpPr>
          <p:cNvPr id="176" name="Google Shape;176;p37"/>
          <p:cNvSpPr txBox="1"/>
          <p:nvPr/>
        </p:nvSpPr>
        <p:spPr>
          <a:xfrm>
            <a:off x="262650" y="628500"/>
            <a:ext cx="8618700" cy="469500"/>
          </a:xfrm>
          <a:prstGeom prst="rect">
            <a:avLst/>
          </a:prstGeom>
          <a:noFill/>
          <a:ln>
            <a:noFill/>
          </a:ln>
        </p:spPr>
        <p:txBody>
          <a:bodyPr anchorCtr="0" anchor="t" bIns="91425" lIns="91425" spcFirstLastPara="1" rIns="91425" wrap="square" tIns="91425">
            <a:spAutoFit/>
          </a:bodyPr>
          <a:lstStyle/>
          <a:p>
            <a:pPr indent="0" lvl="0" marL="111125" marR="0" rtl="0" algn="l">
              <a:lnSpc>
                <a:spcPct val="100000"/>
              </a:lnSpc>
              <a:spcBef>
                <a:spcPts val="0"/>
              </a:spcBef>
              <a:spcAft>
                <a:spcPts val="0"/>
              </a:spcAft>
              <a:buClr>
                <a:srgbClr val="111111"/>
              </a:buClr>
              <a:buSzPts val="1850"/>
              <a:buFont typeface="Arial"/>
              <a:buNone/>
            </a:pPr>
            <a:r>
              <a:t/>
            </a:r>
            <a:endParaRPr b="0" i="0" sz="1850" u="none" cap="none" strike="noStrike">
              <a:solidFill>
                <a:srgbClr val="000000"/>
              </a:solidFill>
              <a:latin typeface="Arial"/>
              <a:ea typeface="Arial"/>
              <a:cs typeface="Arial"/>
              <a:sym typeface="Arial"/>
            </a:endParaRPr>
          </a:p>
        </p:txBody>
      </p:sp>
      <p:sp>
        <p:nvSpPr>
          <p:cNvPr id="177" name="Google Shape;177;p37"/>
          <p:cNvSpPr txBox="1"/>
          <p:nvPr/>
        </p:nvSpPr>
        <p:spPr>
          <a:xfrm>
            <a:off x="212650" y="1030700"/>
            <a:ext cx="6687600" cy="34170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SzPts val="1400"/>
              <a:buChar char="-"/>
            </a:pPr>
            <a:r>
              <a:rPr lang="en"/>
              <a:t>User interface</a:t>
            </a:r>
            <a:endParaRPr/>
          </a:p>
          <a:p>
            <a:pPr indent="0" lvl="0" marL="0" marR="0" rtl="0" algn="l">
              <a:lnSpc>
                <a:spcPct val="100000"/>
              </a:lnSpc>
              <a:spcBef>
                <a:spcPts val="0"/>
              </a:spcBef>
              <a:spcAft>
                <a:spcPts val="0"/>
              </a:spcAft>
              <a:buNone/>
            </a:pPr>
            <a:r>
              <a:t/>
            </a:r>
            <a:endParaRPr/>
          </a:p>
          <a:p>
            <a:pPr indent="-317500" lvl="0" marL="457200" marR="0" rtl="0" algn="l">
              <a:lnSpc>
                <a:spcPct val="100000"/>
              </a:lnSpc>
              <a:spcBef>
                <a:spcPts val="0"/>
              </a:spcBef>
              <a:spcAft>
                <a:spcPts val="0"/>
              </a:spcAft>
              <a:buSzPts val="1400"/>
              <a:buChar char="-"/>
            </a:pPr>
            <a:r>
              <a:rPr lang="en"/>
              <a:t>Option available for different currencies ( INR/USE/CAD)</a:t>
            </a:r>
            <a:endParaRPr/>
          </a:p>
          <a:p>
            <a:pPr indent="0" lvl="0" marL="0" marR="0" rtl="0" algn="l">
              <a:lnSpc>
                <a:spcPct val="100000"/>
              </a:lnSpc>
              <a:spcBef>
                <a:spcPts val="0"/>
              </a:spcBef>
              <a:spcAft>
                <a:spcPts val="0"/>
              </a:spcAft>
              <a:buNone/>
            </a:pPr>
            <a:r>
              <a:t/>
            </a:r>
            <a:endParaRPr/>
          </a:p>
          <a:p>
            <a:pPr indent="-317500" lvl="0" marL="457200" marR="0" rtl="0" algn="l">
              <a:lnSpc>
                <a:spcPct val="100000"/>
              </a:lnSpc>
              <a:spcBef>
                <a:spcPts val="0"/>
              </a:spcBef>
              <a:spcAft>
                <a:spcPts val="0"/>
              </a:spcAft>
              <a:buSzPts val="1400"/>
              <a:buChar char="-"/>
            </a:pPr>
            <a:r>
              <a:rPr lang="en"/>
              <a:t>Asking for only necessary data from users ( name/email/phone no. )</a:t>
            </a:r>
            <a:endParaRPr/>
          </a:p>
          <a:p>
            <a:pPr indent="0" lvl="0" marL="0" marR="0" rtl="0" algn="l">
              <a:lnSpc>
                <a:spcPct val="100000"/>
              </a:lnSpc>
              <a:spcBef>
                <a:spcPts val="0"/>
              </a:spcBef>
              <a:spcAft>
                <a:spcPts val="0"/>
              </a:spcAft>
              <a:buNone/>
            </a:pPr>
            <a:r>
              <a:t/>
            </a:r>
            <a:endParaRPr/>
          </a:p>
          <a:p>
            <a:pPr indent="-317500" lvl="0" marL="457200" marR="0" rtl="0" algn="l">
              <a:lnSpc>
                <a:spcPct val="100000"/>
              </a:lnSpc>
              <a:spcBef>
                <a:spcPts val="0"/>
              </a:spcBef>
              <a:spcAft>
                <a:spcPts val="0"/>
              </a:spcAft>
              <a:buSzPts val="1400"/>
              <a:buChar char="-"/>
            </a:pPr>
            <a:r>
              <a:rPr lang="en"/>
              <a:t>Transparency ( Donor will know how much fund was raised and regular updates regarding the campaign )</a:t>
            </a:r>
            <a:endParaRPr/>
          </a:p>
          <a:p>
            <a:pPr indent="0" lvl="0" marL="0" marR="0" rtl="0" algn="l">
              <a:lnSpc>
                <a:spcPct val="100000"/>
              </a:lnSpc>
              <a:spcBef>
                <a:spcPts val="0"/>
              </a:spcBef>
              <a:spcAft>
                <a:spcPts val="0"/>
              </a:spcAft>
              <a:buNone/>
            </a:pPr>
            <a:r>
              <a:t/>
            </a:r>
            <a:endParaRPr/>
          </a:p>
          <a:p>
            <a:pPr indent="-317500" lvl="0" marL="457200" marR="0" rtl="0" algn="l">
              <a:lnSpc>
                <a:spcPct val="100000"/>
              </a:lnSpc>
              <a:spcBef>
                <a:spcPts val="0"/>
              </a:spcBef>
              <a:spcAft>
                <a:spcPts val="0"/>
              </a:spcAft>
              <a:buSzPts val="1400"/>
              <a:buChar char="-"/>
            </a:pPr>
            <a:r>
              <a:rPr lang="en"/>
              <a:t>No advertisement</a:t>
            </a:r>
            <a:endParaRPr/>
          </a:p>
          <a:p>
            <a:pPr indent="0" lvl="0" marL="0" marR="0" rtl="0" algn="l">
              <a:lnSpc>
                <a:spcPct val="100000"/>
              </a:lnSpc>
              <a:spcBef>
                <a:spcPts val="0"/>
              </a:spcBef>
              <a:spcAft>
                <a:spcPts val="0"/>
              </a:spcAft>
              <a:buNone/>
            </a:pPr>
            <a:r>
              <a:t/>
            </a:r>
            <a:endParaRPr/>
          </a:p>
          <a:p>
            <a:pPr indent="-317500" lvl="0" marL="457200" marR="0" rtl="0" algn="l">
              <a:lnSpc>
                <a:spcPct val="100000"/>
              </a:lnSpc>
              <a:spcBef>
                <a:spcPts val="0"/>
              </a:spcBef>
              <a:spcAft>
                <a:spcPts val="0"/>
              </a:spcAft>
              <a:buSzPts val="1400"/>
              <a:buChar char="-"/>
            </a:pPr>
            <a:r>
              <a:rPr lang="en"/>
              <a:t>Availability</a:t>
            </a:r>
            <a:r>
              <a:rPr lang="en"/>
              <a:t> of Search bar ( donor can search for campaigns in which they are interested or want to donate )</a:t>
            </a:r>
            <a:endParaRPr/>
          </a:p>
          <a:p>
            <a:pPr indent="0" lvl="0" marL="0" marR="0" rtl="0" algn="l">
              <a:lnSpc>
                <a:spcPct val="100000"/>
              </a:lnSpc>
              <a:spcBef>
                <a:spcPts val="0"/>
              </a:spcBef>
              <a:spcAft>
                <a:spcPts val="0"/>
              </a:spcAft>
              <a:buNone/>
            </a:pPr>
            <a:r>
              <a:t/>
            </a:r>
            <a:endParaRPr/>
          </a:p>
          <a:p>
            <a:pPr indent="-317500" lvl="0" marL="457200" marR="0" rtl="0" algn="l">
              <a:lnSpc>
                <a:spcPct val="100000"/>
              </a:lnSpc>
              <a:spcBef>
                <a:spcPts val="0"/>
              </a:spcBef>
              <a:spcAft>
                <a:spcPts val="0"/>
              </a:spcAft>
              <a:buSzPts val="1400"/>
              <a:buChar char="-"/>
            </a:pPr>
            <a:r>
              <a:rPr lang="en"/>
              <a:t>Different payment methods ( Bank transfer / UPI / cards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8"/>
          <p:cNvSpPr txBox="1"/>
          <p:nvPr/>
        </p:nvSpPr>
        <p:spPr>
          <a:xfrm>
            <a:off x="153275" y="1246300"/>
            <a:ext cx="6687600" cy="23397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lang="en"/>
              <a:t>More frequent updates regarding campaign</a:t>
            </a:r>
            <a:endParaRPr/>
          </a:p>
          <a:p>
            <a:pPr indent="0" lvl="0" marL="457200" marR="0" rtl="0" algn="l">
              <a:lnSpc>
                <a:spcPct val="100000"/>
              </a:lnSpc>
              <a:spcBef>
                <a:spcPts val="0"/>
              </a:spcBef>
              <a:spcAft>
                <a:spcPts val="0"/>
              </a:spcAft>
              <a:buNone/>
            </a:pPr>
            <a:r>
              <a:t/>
            </a:r>
            <a:endParaRPr/>
          </a:p>
          <a:p>
            <a:pPr indent="-317500" lvl="0" marL="457200" marR="0" rtl="0" algn="l">
              <a:lnSpc>
                <a:spcPct val="100000"/>
              </a:lnSpc>
              <a:spcBef>
                <a:spcPts val="0"/>
              </a:spcBef>
              <a:spcAft>
                <a:spcPts val="0"/>
              </a:spcAft>
              <a:buSzPts val="1400"/>
              <a:buChar char="-"/>
            </a:pPr>
            <a:r>
              <a:rPr lang="en"/>
              <a:t>Easy communication with organization or campaign leaders</a:t>
            </a:r>
            <a:endParaRPr/>
          </a:p>
          <a:p>
            <a:pPr indent="0" lvl="0" marL="457200" marR="0" rtl="0" algn="l">
              <a:lnSpc>
                <a:spcPct val="100000"/>
              </a:lnSpc>
              <a:spcBef>
                <a:spcPts val="0"/>
              </a:spcBef>
              <a:spcAft>
                <a:spcPts val="0"/>
              </a:spcAft>
              <a:buNone/>
            </a:pPr>
            <a:r>
              <a:t/>
            </a:r>
            <a:endParaRPr/>
          </a:p>
          <a:p>
            <a:pPr indent="-317500" lvl="0" marL="457200" marR="0" rtl="0" algn="l">
              <a:lnSpc>
                <a:spcPct val="100000"/>
              </a:lnSpc>
              <a:spcBef>
                <a:spcPts val="0"/>
              </a:spcBef>
              <a:spcAft>
                <a:spcPts val="0"/>
              </a:spcAft>
              <a:buSzPts val="1400"/>
              <a:buChar char="-"/>
            </a:pPr>
            <a:r>
              <a:rPr lang="en"/>
              <a:t>Dark mode</a:t>
            </a:r>
            <a:endParaRPr/>
          </a:p>
          <a:p>
            <a:pPr indent="0" lvl="0" marL="457200" marR="0" rtl="0" algn="l">
              <a:lnSpc>
                <a:spcPct val="100000"/>
              </a:lnSpc>
              <a:spcBef>
                <a:spcPts val="0"/>
              </a:spcBef>
              <a:spcAft>
                <a:spcPts val="0"/>
              </a:spcAft>
              <a:buNone/>
            </a:pPr>
            <a:r>
              <a:t/>
            </a:r>
            <a:endParaRPr/>
          </a:p>
          <a:p>
            <a:pPr indent="-317500" lvl="0" marL="457200" marR="0" rtl="0" algn="l">
              <a:lnSpc>
                <a:spcPct val="100000"/>
              </a:lnSpc>
              <a:spcBef>
                <a:spcPts val="0"/>
              </a:spcBef>
              <a:spcAft>
                <a:spcPts val="0"/>
              </a:spcAft>
              <a:buSzPts val="1400"/>
              <a:buChar char="-"/>
            </a:pPr>
            <a:r>
              <a:rPr lang="en"/>
              <a:t>Should be more compatible with all the resolutions and environment</a:t>
            </a:r>
            <a:endParaRPr/>
          </a:p>
          <a:p>
            <a:pPr indent="0" lvl="0" marL="457200" marR="0" rtl="0" algn="l">
              <a:lnSpc>
                <a:spcPct val="100000"/>
              </a:lnSpc>
              <a:spcBef>
                <a:spcPts val="0"/>
              </a:spcBef>
              <a:spcAft>
                <a:spcPts val="0"/>
              </a:spcAft>
              <a:buNone/>
            </a:pPr>
            <a:r>
              <a:t/>
            </a:r>
            <a:endParaRPr/>
          </a:p>
          <a:p>
            <a:pPr indent="-317500" lvl="0" marL="457200" marR="0" rtl="0" algn="l">
              <a:lnSpc>
                <a:spcPct val="100000"/>
              </a:lnSpc>
              <a:spcBef>
                <a:spcPts val="0"/>
              </a:spcBef>
              <a:spcAft>
                <a:spcPts val="0"/>
              </a:spcAft>
              <a:buSzPts val="1400"/>
              <a:buChar char="-"/>
            </a:pPr>
            <a:r>
              <a:rPr lang="en"/>
              <a:t>Lack of information on Blood donation campaign and other similar campaigns</a:t>
            </a:r>
            <a:endParaRPr/>
          </a:p>
        </p:txBody>
      </p:sp>
      <p:sp>
        <p:nvSpPr>
          <p:cNvPr id="183" name="Google Shape;183;p38"/>
          <p:cNvSpPr txBox="1"/>
          <p:nvPr/>
        </p:nvSpPr>
        <p:spPr>
          <a:xfrm>
            <a:off x="0" y="0"/>
            <a:ext cx="9210300" cy="54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50" u="none" cap="none" strike="noStrike">
                <a:solidFill>
                  <a:srgbClr val="1A1A1A"/>
                </a:solidFill>
                <a:latin typeface="Arial"/>
                <a:ea typeface="Arial"/>
                <a:cs typeface="Arial"/>
                <a:sym typeface="Arial"/>
              </a:rPr>
              <a:t>I </a:t>
            </a:r>
            <a:r>
              <a:rPr b="1" lang="en" sz="1850">
                <a:solidFill>
                  <a:srgbClr val="1A1A1A"/>
                </a:solidFill>
              </a:rPr>
              <a:t>Wish</a:t>
            </a:r>
            <a:r>
              <a:rPr b="1" i="0" lang="en" sz="1850" u="none" cap="none" strike="noStrike">
                <a:solidFill>
                  <a:srgbClr val="1A1A1A"/>
                </a:solidFill>
                <a:latin typeface="Arial"/>
                <a:ea typeface="Arial"/>
                <a:cs typeface="Arial"/>
                <a:sym typeface="Arial"/>
              </a:rPr>
              <a:t> (Benchmark Systems) ( Website 1: Millap Org ) ( URL: </a:t>
            </a:r>
            <a:r>
              <a:rPr b="1" i="0" lang="en" sz="1850" u="sng" cap="none" strike="noStrike">
                <a:solidFill>
                  <a:schemeClr val="hlink"/>
                </a:solidFill>
                <a:latin typeface="Arial"/>
                <a:ea typeface="Arial"/>
                <a:cs typeface="Arial"/>
                <a:sym typeface="Arial"/>
                <a:hlinkClick r:id="rId3"/>
              </a:rPr>
              <a:t>https://milaap.org</a:t>
            </a:r>
            <a:r>
              <a:rPr b="1" lang="en" sz="1850">
                <a:solidFill>
                  <a:srgbClr val="1A1A1A"/>
                </a:solidFill>
              </a:rPr>
              <a:t> </a:t>
            </a:r>
            <a:r>
              <a:rPr b="1" i="0" lang="en" sz="1850" u="none" cap="none" strike="noStrike">
                <a:solidFill>
                  <a:srgbClr val="1A1A1A"/>
                </a:solidFill>
                <a:latin typeface="Arial"/>
                <a:ea typeface="Arial"/>
                <a:cs typeface="Arial"/>
                <a:sym typeface="Arial"/>
              </a:rPr>
              <a:t>) </a:t>
            </a:r>
            <a:endParaRPr b="1" i="0" sz="1850" u="none" cap="none" strike="noStrike">
              <a:solidFill>
                <a:srgbClr val="1A1A1A"/>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700" u="none" cap="none" strike="noStrike">
              <a:solidFill>
                <a:srgbClr val="1A1A1A"/>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9"/>
          <p:cNvSpPr txBox="1"/>
          <p:nvPr/>
        </p:nvSpPr>
        <p:spPr>
          <a:xfrm>
            <a:off x="197700" y="0"/>
            <a:ext cx="8946300" cy="54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1A1A1A"/>
                </a:solidFill>
                <a:latin typeface="Arial"/>
                <a:ea typeface="Arial"/>
                <a:cs typeface="Arial"/>
                <a:sym typeface="Arial"/>
              </a:rPr>
              <a:t>I Like (Benchmark Systems) (Website 2:) (URL:https://www.ketto.org/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1A1A1A"/>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sp>
        <p:nvSpPr>
          <p:cNvPr id="189" name="Google Shape;189;p39"/>
          <p:cNvSpPr txBox="1"/>
          <p:nvPr/>
        </p:nvSpPr>
        <p:spPr>
          <a:xfrm>
            <a:off x="429000" y="549000"/>
            <a:ext cx="6199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2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39"/>
          <p:cNvSpPr txBox="1"/>
          <p:nvPr/>
        </p:nvSpPr>
        <p:spPr>
          <a:xfrm>
            <a:off x="769500" y="1387525"/>
            <a:ext cx="57831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
                <a:solidFill>
                  <a:schemeClr val="dk1"/>
                </a:solidFill>
              </a:rPr>
              <a:t>Secure  login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Proper information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Multiple currencies available for donation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Proper contact services for customers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Quick response for customers</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Mobile compatibility</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40"/>
          <p:cNvSpPr txBox="1"/>
          <p:nvPr/>
        </p:nvSpPr>
        <p:spPr>
          <a:xfrm>
            <a:off x="264025" y="0"/>
            <a:ext cx="8946300" cy="54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1A1A1A"/>
                </a:solidFill>
                <a:latin typeface="Arial"/>
                <a:ea typeface="Arial"/>
                <a:cs typeface="Arial"/>
                <a:sym typeface="Arial"/>
              </a:rPr>
              <a:t>I Wish (Benchmark Systems)  (Website 2:) </a:t>
            </a:r>
            <a:r>
              <a:rPr b="1" lang="en" sz="1800">
                <a:solidFill>
                  <a:srgbClr val="1A1A1A"/>
                </a:solidFill>
              </a:rPr>
              <a:t>(URL:https://www.ketto.org/ )</a:t>
            </a:r>
            <a:endParaRPr b="1" i="0" sz="1800" u="none" cap="none" strike="noStrike">
              <a:solidFill>
                <a:srgbClr val="000000"/>
              </a:solidFill>
              <a:latin typeface="Arial"/>
              <a:ea typeface="Arial"/>
              <a:cs typeface="Arial"/>
              <a:sym typeface="Arial"/>
            </a:endParaRPr>
          </a:p>
          <a:p>
            <a:pPr indent="0" lvl="0" marL="127000" marR="0" rtl="0" algn="l">
              <a:lnSpc>
                <a:spcPct val="150000"/>
              </a:lnSpc>
              <a:spcBef>
                <a:spcPts val="0"/>
              </a:spcBef>
              <a:spcAft>
                <a:spcPts val="0"/>
              </a:spcAft>
              <a:buClr>
                <a:srgbClr val="000000"/>
              </a:buClr>
              <a:buSzPts val="1600"/>
              <a:buFont typeface="Arial"/>
              <a:buNone/>
            </a:pPr>
            <a:r>
              <a:t/>
            </a:r>
            <a:endParaRPr b="0" i="0" sz="1800" u="none" cap="none" strike="noStrike">
              <a:solidFill>
                <a:srgbClr val="000000"/>
              </a:solidFill>
              <a:latin typeface="Arial"/>
              <a:ea typeface="Arial"/>
              <a:cs typeface="Arial"/>
              <a:sym typeface="Arial"/>
            </a:endParaRPr>
          </a:p>
        </p:txBody>
      </p:sp>
      <p:sp>
        <p:nvSpPr>
          <p:cNvPr id="196" name="Google Shape;196;p40"/>
          <p:cNvSpPr txBox="1"/>
          <p:nvPr/>
        </p:nvSpPr>
        <p:spPr>
          <a:xfrm>
            <a:off x="264025" y="411000"/>
            <a:ext cx="6146700" cy="354000"/>
          </a:xfrm>
          <a:prstGeom prst="rect">
            <a:avLst/>
          </a:prstGeom>
          <a:noFill/>
          <a:ln>
            <a:noFill/>
          </a:ln>
        </p:spPr>
        <p:txBody>
          <a:bodyPr anchorCtr="0" anchor="t" bIns="91425" lIns="91425" spcFirstLastPara="1" rIns="91425" wrap="square" tIns="91425">
            <a:spAutoFit/>
          </a:bodyPr>
          <a:lstStyle/>
          <a:p>
            <a:pPr indent="-228600" lvl="0" marL="254000" marR="0" rtl="0" algn="l">
              <a:lnSpc>
                <a:spcPct val="115000"/>
              </a:lnSpc>
              <a:spcBef>
                <a:spcPts val="1200"/>
              </a:spcBef>
              <a:spcAft>
                <a:spcPts val="120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
        <p:nvSpPr>
          <p:cNvPr id="197" name="Google Shape;197;p40"/>
          <p:cNvSpPr txBox="1"/>
          <p:nvPr/>
        </p:nvSpPr>
        <p:spPr>
          <a:xfrm>
            <a:off x="342900" y="765000"/>
            <a:ext cx="849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98" name="Google Shape;198;p40"/>
          <p:cNvSpPr txBox="1"/>
          <p:nvPr/>
        </p:nvSpPr>
        <p:spPr>
          <a:xfrm>
            <a:off x="729025" y="1205550"/>
            <a:ext cx="57678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Secure login page for donors</a:t>
            </a:r>
            <a:endParaRPr/>
          </a:p>
          <a:p>
            <a:pPr indent="-317500" lvl="0" marL="457200" rtl="0" algn="l">
              <a:spcBef>
                <a:spcPts val="0"/>
              </a:spcBef>
              <a:spcAft>
                <a:spcPts val="0"/>
              </a:spcAft>
              <a:buSzPts val="1400"/>
              <a:buChar char="-"/>
            </a:pPr>
            <a:r>
              <a:rPr lang="en"/>
              <a:t>Easy </a:t>
            </a:r>
            <a:r>
              <a:rPr lang="en"/>
              <a:t>interface for better experience</a:t>
            </a:r>
            <a:endParaRPr/>
          </a:p>
          <a:p>
            <a:pPr indent="-317500" lvl="0" marL="457200" rtl="0" algn="l">
              <a:spcBef>
                <a:spcPts val="0"/>
              </a:spcBef>
              <a:spcAft>
                <a:spcPts val="0"/>
              </a:spcAft>
              <a:buSzPts val="1400"/>
              <a:buChar char="-"/>
            </a:pPr>
            <a:r>
              <a:rPr lang="en"/>
              <a:t>Sharing on social media</a:t>
            </a:r>
            <a:endParaRPr/>
          </a:p>
          <a:p>
            <a:pPr indent="-317500" lvl="0" marL="457200" rtl="0" algn="l">
              <a:spcBef>
                <a:spcPts val="0"/>
              </a:spcBef>
              <a:spcAft>
                <a:spcPts val="0"/>
              </a:spcAft>
              <a:buSzPts val="1400"/>
              <a:buChar char="-"/>
            </a:pPr>
            <a:r>
              <a:rPr lang="en"/>
              <a:t>Adding some more functionalities like deleting an already posted fundraiser</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Donating on a particular category so that website will responsible for donation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9" name="Google Shape;199;p40"/>
          <p:cNvSpPr txBox="1"/>
          <p:nvPr/>
        </p:nvSpPr>
        <p:spPr>
          <a:xfrm>
            <a:off x="2814850" y="2819975"/>
            <a:ext cx="635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41"/>
          <p:cNvSpPr txBox="1"/>
          <p:nvPr/>
        </p:nvSpPr>
        <p:spPr>
          <a:xfrm>
            <a:off x="500400" y="216425"/>
            <a:ext cx="8643600" cy="6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800" u="none" cap="none" strike="noStrike">
                <a:solidFill>
                  <a:srgbClr val="1A1A1A"/>
                </a:solidFill>
                <a:latin typeface="Arial"/>
                <a:ea typeface="Arial"/>
                <a:cs typeface="Arial"/>
                <a:sym typeface="Arial"/>
              </a:rPr>
              <a:t>Identify the Stakeholder of the Product (Persona)</a:t>
            </a:r>
            <a:endParaRPr b="1" i="0" sz="1800" u="none" cap="none" strike="noStrike">
              <a:solidFill>
                <a:srgbClr val="1A1A1A"/>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sp>
        <p:nvSpPr>
          <p:cNvPr id="205" name="Google Shape;205;p41"/>
          <p:cNvSpPr txBox="1"/>
          <p:nvPr/>
        </p:nvSpPr>
        <p:spPr>
          <a:xfrm>
            <a:off x="567700" y="954000"/>
            <a:ext cx="4535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2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41"/>
          <p:cNvSpPr txBox="1"/>
          <p:nvPr/>
        </p:nvSpPr>
        <p:spPr>
          <a:xfrm>
            <a:off x="646600" y="1078450"/>
            <a:ext cx="10253100" cy="3719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Financially stable people.</a:t>
            </a:r>
            <a:endParaRPr/>
          </a:p>
          <a:p>
            <a:pPr indent="-317500" lvl="0" marL="457200" rtl="0" algn="l">
              <a:spcBef>
                <a:spcPts val="0"/>
              </a:spcBef>
              <a:spcAft>
                <a:spcPts val="0"/>
              </a:spcAft>
              <a:buSzPts val="1400"/>
              <a:buChar char="-"/>
            </a:pPr>
            <a:r>
              <a:rPr lang="en"/>
              <a:t>NGOs</a:t>
            </a:r>
            <a:endParaRPr/>
          </a:p>
          <a:p>
            <a:pPr indent="-317500" lvl="0" marL="457200" rtl="0" algn="l">
              <a:spcBef>
                <a:spcPts val="0"/>
              </a:spcBef>
              <a:spcAft>
                <a:spcPts val="0"/>
              </a:spcAft>
              <a:buSzPts val="1400"/>
              <a:buChar char="-"/>
            </a:pPr>
            <a:r>
              <a:rPr lang="en"/>
              <a:t>Youth and student groups</a:t>
            </a:r>
            <a:endParaRPr/>
          </a:p>
          <a:p>
            <a:pPr indent="-317500" lvl="0" marL="457200" rtl="0" algn="l">
              <a:spcBef>
                <a:spcPts val="0"/>
              </a:spcBef>
              <a:spcAft>
                <a:spcPts val="0"/>
              </a:spcAft>
              <a:buSzPts val="1400"/>
              <a:buChar char="-"/>
            </a:pPr>
            <a:r>
              <a:rPr lang="en"/>
              <a:t>MNCs</a:t>
            </a:r>
            <a:endParaRPr/>
          </a:p>
          <a:p>
            <a:pPr indent="-317500" lvl="0" marL="457200" rtl="0" algn="l">
              <a:spcBef>
                <a:spcPts val="0"/>
              </a:spcBef>
              <a:spcAft>
                <a:spcPts val="0"/>
              </a:spcAft>
              <a:buSzPts val="1400"/>
              <a:buChar char="-"/>
            </a:pPr>
            <a:r>
              <a:rPr lang="en"/>
              <a:t>Volunteers</a:t>
            </a:r>
            <a:endParaRPr/>
          </a:p>
          <a:p>
            <a:pPr indent="-317500" lvl="0" marL="457200" rtl="0" algn="l">
              <a:spcBef>
                <a:spcPts val="0"/>
              </a:spcBef>
              <a:spcAft>
                <a:spcPts val="0"/>
              </a:spcAft>
              <a:buSzPts val="1400"/>
              <a:buChar char="-"/>
            </a:pPr>
            <a:r>
              <a:rPr lang="en"/>
              <a:t>Environmental enthusiasts</a:t>
            </a:r>
            <a:endParaRPr/>
          </a:p>
          <a:p>
            <a:pPr indent="-317500" lvl="0" marL="457200" rtl="0" algn="l">
              <a:spcBef>
                <a:spcPts val="0"/>
              </a:spcBef>
              <a:spcAft>
                <a:spcPts val="0"/>
              </a:spcAft>
              <a:buSzPts val="1400"/>
              <a:buChar char="-"/>
            </a:pPr>
            <a:r>
              <a:rPr lang="en"/>
              <a:t>Local communities</a:t>
            </a:r>
            <a:endParaRPr/>
          </a:p>
          <a:p>
            <a:pPr indent="-317500" lvl="0" marL="457200" rtl="0" algn="l">
              <a:spcBef>
                <a:spcPts val="0"/>
              </a:spcBef>
              <a:spcAft>
                <a:spcPts val="0"/>
              </a:spcAft>
              <a:buSzPts val="1400"/>
              <a:buChar char="-"/>
            </a:pPr>
            <a:r>
              <a:rPr lang="en"/>
              <a:t>Medical research enthusiasts</a:t>
            </a:r>
            <a:endParaRPr/>
          </a:p>
          <a:p>
            <a:pPr indent="-317500" lvl="0" marL="457200" rtl="0" algn="l">
              <a:spcBef>
                <a:spcPts val="0"/>
              </a:spcBef>
              <a:spcAft>
                <a:spcPts val="0"/>
              </a:spcAft>
              <a:buSzPts val="1400"/>
              <a:buChar char="-"/>
            </a:pPr>
            <a:r>
              <a:rPr lang="en"/>
              <a:t>Media and promoters</a:t>
            </a:r>
            <a:endParaRPr/>
          </a:p>
          <a:p>
            <a:pPr indent="-317500" lvl="0" marL="457200" rtl="0" algn="l">
              <a:spcBef>
                <a:spcPts val="0"/>
              </a:spcBef>
              <a:spcAft>
                <a:spcPts val="0"/>
              </a:spcAft>
              <a:buSzPts val="1400"/>
              <a:buChar char="-"/>
            </a:pPr>
            <a:r>
              <a:rPr lang="en"/>
              <a:t>Art and culture enthusiasts</a:t>
            </a:r>
            <a:endParaRPr/>
          </a:p>
          <a:p>
            <a:pPr indent="-317500" lvl="0" marL="457200" rtl="0" algn="l">
              <a:spcBef>
                <a:spcPts val="0"/>
              </a:spcBef>
              <a:spcAft>
                <a:spcPts val="0"/>
              </a:spcAft>
              <a:buSzPts val="1400"/>
              <a:buChar char="-"/>
            </a:pPr>
            <a:r>
              <a:rPr lang="en"/>
              <a:t>Beneficiaries</a:t>
            </a:r>
            <a:r>
              <a:rPr lang="en"/>
              <a:t> and recipients</a:t>
            </a:r>
            <a:endParaRPr/>
          </a:p>
          <a:p>
            <a:pPr indent="-317500" lvl="0" marL="457200" rtl="0" algn="l">
              <a:spcBef>
                <a:spcPts val="0"/>
              </a:spcBef>
              <a:spcAft>
                <a:spcPts val="0"/>
              </a:spcAft>
              <a:buSzPts val="1400"/>
              <a:buChar char="-"/>
            </a:pPr>
            <a:r>
              <a:rPr lang="en"/>
              <a:t>People with political background</a:t>
            </a:r>
            <a:endParaRPr/>
          </a:p>
          <a:p>
            <a:pPr indent="-317500" lvl="0" marL="457200" rtl="0" algn="l">
              <a:spcBef>
                <a:spcPts val="0"/>
              </a:spcBef>
              <a:spcAft>
                <a:spcPts val="0"/>
              </a:spcAft>
              <a:buSzPts val="1400"/>
              <a:buChar char="-"/>
            </a:pPr>
            <a:r>
              <a:rPr lang="en"/>
              <a:t>Educational Institutes</a:t>
            </a:r>
            <a:endParaRPr/>
          </a:p>
          <a:p>
            <a:pPr indent="-317500" lvl="0" marL="457200" rtl="0" algn="l">
              <a:spcBef>
                <a:spcPts val="0"/>
              </a:spcBef>
              <a:spcAft>
                <a:spcPts val="0"/>
              </a:spcAft>
              <a:buSzPts val="1400"/>
              <a:buChar char="-"/>
            </a:pPr>
            <a:r>
              <a:rPr lang="en"/>
              <a:t>Religious supporters</a:t>
            </a:r>
            <a:endParaRPr/>
          </a:p>
          <a:p>
            <a:pPr indent="-317500" lvl="0" marL="457200" rtl="0" algn="l">
              <a:spcBef>
                <a:spcPts val="0"/>
              </a:spcBef>
              <a:spcAft>
                <a:spcPts val="0"/>
              </a:spcAft>
              <a:buSzPts val="1400"/>
              <a:buChar char="-"/>
            </a:pPr>
            <a:r>
              <a:rPr lang="en"/>
              <a:t>International supporters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2"/>
          <p:cNvSpPr txBox="1"/>
          <p:nvPr>
            <p:ph type="title"/>
          </p:nvPr>
        </p:nvSpPr>
        <p:spPr>
          <a:xfrm>
            <a:off x="311700" y="331375"/>
            <a:ext cx="8520600" cy="576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High Level Features</a:t>
            </a:r>
            <a:endParaRPr/>
          </a:p>
        </p:txBody>
      </p:sp>
      <p:sp>
        <p:nvSpPr>
          <p:cNvPr id="212" name="Google Shape;212;p42"/>
          <p:cNvSpPr txBox="1"/>
          <p:nvPr>
            <p:ph idx="1" type="body"/>
          </p:nvPr>
        </p:nvSpPr>
        <p:spPr>
          <a:xfrm>
            <a:off x="311700" y="1123800"/>
            <a:ext cx="8520600" cy="36594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SzPts val="1400"/>
              <a:buChar char="-"/>
            </a:pPr>
            <a:r>
              <a:rPr lang="en" sz="1400">
                <a:solidFill>
                  <a:schemeClr val="dk1"/>
                </a:solidFill>
              </a:rPr>
              <a:t>As a User, I should be able to Register and login on the platform.</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 sz="1400">
                <a:solidFill>
                  <a:schemeClr val="dk1"/>
                </a:solidFill>
              </a:rPr>
              <a:t>As a User, I should be able to create/delete/update a profile(register)</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 sz="1400">
                <a:solidFill>
                  <a:schemeClr val="dk1"/>
                </a:solidFill>
              </a:rPr>
              <a:t>As a User, I should be able to find projects aligned with interests and priorities.</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 sz="1400">
                <a:solidFill>
                  <a:schemeClr val="dk1"/>
                </a:solidFill>
              </a:rPr>
              <a:t>As a User, I should be able to access multiple donation options such as one-time donations, recurring donations, and micro-donations and Allow for different payment methods.</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 sz="1400">
                <a:solidFill>
                  <a:schemeClr val="dk1"/>
                </a:solidFill>
              </a:rPr>
              <a:t>As a User, I should be able to get a trustworthy and secure payment gateway</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 sz="1400">
                <a:solidFill>
                  <a:schemeClr val="dk1"/>
                </a:solidFill>
              </a:rPr>
              <a:t>As a User, I should be able to get real-time updates on the progress of projects </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 sz="1400">
                <a:solidFill>
                  <a:schemeClr val="dk1"/>
                </a:solidFill>
              </a:rPr>
              <a:t>As a User, I should be able to share my contributions on social media platforms to encourage others to join in.</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 sz="1400">
                <a:solidFill>
                  <a:schemeClr val="dk1"/>
                </a:solidFill>
              </a:rPr>
              <a:t>As a User, I should get informed about new projects, project milestones, and important updates via email or app notifications.</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 sz="1400">
                <a:solidFill>
                  <a:schemeClr val="dk1"/>
                </a:solidFill>
              </a:rPr>
              <a:t>As a User, I should get multi-language support.</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 sz="1400">
                <a:solidFill>
                  <a:schemeClr val="dk1"/>
                </a:solidFill>
              </a:rPr>
              <a:t>As a User, I should get a support section to assist with any questions or concerns I might have.</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High Level Features</a:t>
            </a:r>
            <a:endParaRPr/>
          </a:p>
        </p:txBody>
      </p:sp>
      <p:sp>
        <p:nvSpPr>
          <p:cNvPr id="218" name="Google Shape;218;p43"/>
          <p:cNvSpPr txBox="1"/>
          <p:nvPr>
            <p:ph idx="1" type="body"/>
          </p:nvPr>
        </p:nvSpPr>
        <p:spPr>
          <a:xfrm>
            <a:off x="311700" y="1152475"/>
            <a:ext cx="8520600" cy="3828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 sz="1400">
                <a:solidFill>
                  <a:schemeClr val="dk1"/>
                </a:solidFill>
              </a:rPr>
              <a:t>As an organisation, we should be able to create detailed project listings, including project descriptions, images, target amounts, and progress updates.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As an organisation, we should be able to categorize projects based on themes like healthcare, education, disaster relief, etc. Add tags like "COVID-19"</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As an organisation we should be  able to view the real time progress.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AS an organisation , we should be able to update the contents of a specific project.</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AS an organisation, we should be able to administrate control panel for managing users, campaigns, and donations.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As an organisation, we should be able to Implement robust security measures to protect user data and financial information.</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As an organisation, we should be able to  send updates and thank-you messages to donors.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As an organisation, we should be able to provide feedback and ratings for organizations and their projects.</a:t>
            </a:r>
            <a:endParaRPr sz="1400">
              <a:solidFill>
                <a:schemeClr val="dk1"/>
              </a:solidFill>
            </a:endParaRPr>
          </a:p>
          <a:p>
            <a:pPr indent="0" lvl="0" marL="457200" rtl="0" algn="l">
              <a:spcBef>
                <a:spcPts val="0"/>
              </a:spcBef>
              <a:spcAft>
                <a:spcPts val="0"/>
              </a:spcAft>
              <a:buNone/>
            </a:pPr>
            <a:r>
              <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6"/>
          <p:cNvSpPr txBox="1"/>
          <p:nvPr/>
        </p:nvSpPr>
        <p:spPr>
          <a:xfrm>
            <a:off x="288950" y="153875"/>
            <a:ext cx="5709000" cy="48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Arial"/>
                <a:ea typeface="Arial"/>
                <a:cs typeface="Arial"/>
                <a:sym typeface="Arial"/>
              </a:rPr>
              <a:t>Abstract Problem</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sp>
        <p:nvSpPr>
          <p:cNvPr id="109" name="Google Shape;109;p26"/>
          <p:cNvSpPr txBox="1"/>
          <p:nvPr/>
        </p:nvSpPr>
        <p:spPr>
          <a:xfrm>
            <a:off x="339275" y="976150"/>
            <a:ext cx="8323500" cy="2493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Amid the peak of the COVID-19 pandemic, individuals who were eager to provide aid and support found themselves in a state of helplessness due to the lack of a suitable avenue for donating or contributing to charitable causes. </a:t>
            </a:r>
            <a:endParaRPr sz="1200">
              <a:solidFill>
                <a:schemeClr val="dk1"/>
              </a:solidFill>
              <a:highlight>
                <a:srgbClr val="FFFFFF"/>
              </a:highlight>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just">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Hence, create a platform where diverse companies or organizations can share their ongoing or upcoming donation initiatives, specifically targeted at the most pressing needs. This platform would empower end-users or donors to easily access these projects, enabling them to search for donation opportunities based on their priorities, such as projects related to the COVID-19 pandemic. Donors can then contribute funds according to their preferences. </a:t>
            </a:r>
            <a:endParaRPr sz="1200">
              <a:solidFill>
                <a:schemeClr val="dk1"/>
              </a:solidFill>
              <a:highlight>
                <a:srgbClr val="FFFFFF"/>
              </a:highlight>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just">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This undertaking not only tackles the obstacles faced during the COVID-19 crisis but also establishes a foundation for a more transparent, responsible, and efficient charitable network. </a:t>
            </a:r>
            <a:endParaRPr sz="1200">
              <a:solidFill>
                <a:schemeClr val="dk1"/>
              </a:solidFill>
              <a:highlight>
                <a:srgbClr val="FFFFFF"/>
              </a:highlight>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4"/>
          <p:cNvSpPr txBox="1"/>
          <p:nvPr/>
        </p:nvSpPr>
        <p:spPr>
          <a:xfrm>
            <a:off x="1991450" y="47300"/>
            <a:ext cx="5020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3111"/>
              <a:buFont typeface="Arial"/>
              <a:buNone/>
            </a:pPr>
            <a:r>
              <a:rPr b="0" i="0" lang="en" sz="2000" u="none" cap="none" strike="noStrike">
                <a:solidFill>
                  <a:schemeClr val="dk1"/>
                </a:solidFill>
                <a:latin typeface="Arial"/>
                <a:ea typeface="Arial"/>
                <a:cs typeface="Arial"/>
                <a:sym typeface="Arial"/>
              </a:rPr>
              <a:t>Microservices Decomposition</a:t>
            </a:r>
            <a:endParaRPr b="0" i="0" sz="600" u="none" cap="none" strike="noStrike">
              <a:solidFill>
                <a:srgbClr val="000000"/>
              </a:solidFill>
              <a:latin typeface="Arial"/>
              <a:ea typeface="Arial"/>
              <a:cs typeface="Arial"/>
              <a:sym typeface="Arial"/>
            </a:endParaRPr>
          </a:p>
        </p:txBody>
      </p:sp>
      <p:sp>
        <p:nvSpPr>
          <p:cNvPr id="224" name="Google Shape;224;p44"/>
          <p:cNvSpPr txBox="1"/>
          <p:nvPr/>
        </p:nvSpPr>
        <p:spPr>
          <a:xfrm>
            <a:off x="4873250" y="2196875"/>
            <a:ext cx="42912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25" name="Google Shape;225;p44"/>
          <p:cNvGraphicFramePr/>
          <p:nvPr/>
        </p:nvGraphicFramePr>
        <p:xfrm>
          <a:off x="1460130" y="765650"/>
          <a:ext cx="3000000" cy="3000000"/>
        </p:xfrm>
        <a:graphic>
          <a:graphicData uri="http://schemas.openxmlformats.org/drawingml/2006/table">
            <a:tbl>
              <a:tblPr>
                <a:noFill/>
                <a:tableStyleId>{91D2B9B6-5D31-4B0A-B216-31F7074EE99A}</a:tableStyleId>
              </a:tblPr>
              <a:tblGrid>
                <a:gridCol w="2530875"/>
                <a:gridCol w="2400750"/>
              </a:tblGrid>
              <a:tr h="281275">
                <a:tc>
                  <a:txBody>
                    <a:bodyPr/>
                    <a:lstStyle/>
                    <a:p>
                      <a:pPr indent="0" lvl="0" marL="0" marR="0" rtl="0" algn="ctr">
                        <a:lnSpc>
                          <a:spcPct val="100000"/>
                        </a:lnSpc>
                        <a:spcBef>
                          <a:spcPts val="0"/>
                        </a:spcBef>
                        <a:spcAft>
                          <a:spcPts val="0"/>
                        </a:spcAft>
                        <a:buClr>
                          <a:srgbClr val="000000"/>
                        </a:buClr>
                        <a:buSzPts val="1400"/>
                        <a:buFont typeface="Arial"/>
                        <a:buNone/>
                      </a:pPr>
                      <a:r>
                        <a:rPr lang="en" sz="1000" u="none" cap="none" strike="noStrike"/>
                        <a:t>Microservices</a:t>
                      </a:r>
                      <a:endParaRPr sz="10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000" u="none" cap="none" strike="noStrike"/>
                        <a:t>Database</a:t>
                      </a:r>
                      <a:endParaRPr sz="1000" u="none" cap="none" strike="noStrike"/>
                    </a:p>
                  </a:txBody>
                  <a:tcPr marT="91425" marB="91425" marR="91425" marL="91425"/>
                </a:tc>
              </a:tr>
              <a:tr h="281275">
                <a:tc>
                  <a:txBody>
                    <a:bodyPr/>
                    <a:lstStyle/>
                    <a:p>
                      <a:pPr indent="0" lvl="0" marL="0" marR="0" rtl="0" algn="l">
                        <a:lnSpc>
                          <a:spcPct val="150000"/>
                        </a:lnSpc>
                        <a:spcBef>
                          <a:spcPts val="0"/>
                        </a:spcBef>
                        <a:spcAft>
                          <a:spcPts val="0"/>
                        </a:spcAft>
                        <a:buClr>
                          <a:srgbClr val="000000"/>
                        </a:buClr>
                        <a:buSzPts val="1400"/>
                        <a:buFont typeface="Arial"/>
                        <a:buNone/>
                      </a:pPr>
                      <a:r>
                        <a:rPr lang="en" sz="1000" u="none" cap="none" strike="noStrike">
                          <a:solidFill>
                            <a:schemeClr val="dk1"/>
                          </a:solidFill>
                        </a:rPr>
                        <a:t>Authentication-Service</a:t>
                      </a:r>
                      <a:endParaRPr sz="1000" u="none" cap="none" strike="noStrike">
                        <a:solidFill>
                          <a:schemeClr val="dk1"/>
                        </a:solidFill>
                      </a:endParaRPr>
                    </a:p>
                  </a:txBody>
                  <a:tcPr marT="91425" marB="91425" marR="91425" marL="91425"/>
                </a:tc>
                <a:tc>
                  <a:txBody>
                    <a:bodyPr/>
                    <a:lstStyle/>
                    <a:p>
                      <a:pPr indent="0" lvl="0" marL="457200" marR="0" rtl="0" algn="l">
                        <a:lnSpc>
                          <a:spcPct val="150000"/>
                        </a:lnSpc>
                        <a:spcBef>
                          <a:spcPts val="0"/>
                        </a:spcBef>
                        <a:spcAft>
                          <a:spcPts val="0"/>
                        </a:spcAft>
                        <a:buClr>
                          <a:srgbClr val="000000"/>
                        </a:buClr>
                        <a:buSzPts val="1400"/>
                        <a:buFont typeface="Arial"/>
                        <a:buNone/>
                      </a:pPr>
                      <a:r>
                        <a:rPr lang="en" sz="1000" u="none" cap="none" strike="noStrike">
                          <a:solidFill>
                            <a:schemeClr val="dk1"/>
                          </a:solidFill>
                        </a:rPr>
                        <a:t>MySQL </a:t>
                      </a:r>
                      <a:endParaRPr sz="1000" u="none" cap="none" strike="noStrike">
                        <a:solidFill>
                          <a:schemeClr val="dk1"/>
                        </a:solidFill>
                      </a:endParaRPr>
                    </a:p>
                  </a:txBody>
                  <a:tcPr marT="91425" marB="91425" marR="91425" marL="91425"/>
                </a:tc>
              </a:tr>
              <a:tr h="281275">
                <a:tc>
                  <a:txBody>
                    <a:bodyPr/>
                    <a:lstStyle/>
                    <a:p>
                      <a:pPr indent="0" lvl="0" marL="0" rtl="0" algn="l">
                        <a:spcBef>
                          <a:spcPts val="0"/>
                        </a:spcBef>
                        <a:spcAft>
                          <a:spcPts val="0"/>
                        </a:spcAft>
                        <a:buClr>
                          <a:schemeClr val="dk1"/>
                        </a:buClr>
                        <a:buSzPts val="1000"/>
                        <a:buFont typeface="Arial"/>
                        <a:buNone/>
                      </a:pPr>
                      <a:r>
                        <a:rPr lang="en" sz="1000">
                          <a:solidFill>
                            <a:schemeClr val="dk1"/>
                          </a:solidFill>
                        </a:rPr>
                        <a:t>User-Service</a:t>
                      </a:r>
                      <a:endParaRPr sz="1000" u="none" cap="none" strike="noStrike">
                        <a:solidFill>
                          <a:schemeClr val="dk1"/>
                        </a:solidFill>
                      </a:endParaRPr>
                    </a:p>
                  </a:txBody>
                  <a:tcPr marT="91425" marB="91425" marR="91425" marL="91425"/>
                </a:tc>
                <a:tc>
                  <a:txBody>
                    <a:bodyPr/>
                    <a:lstStyle/>
                    <a:p>
                      <a:pPr indent="0" lvl="0" marL="457200" marR="0" rtl="0" algn="l">
                        <a:lnSpc>
                          <a:spcPct val="150000"/>
                        </a:lnSpc>
                        <a:spcBef>
                          <a:spcPts val="0"/>
                        </a:spcBef>
                        <a:spcAft>
                          <a:spcPts val="0"/>
                        </a:spcAft>
                        <a:buClr>
                          <a:srgbClr val="000000"/>
                        </a:buClr>
                        <a:buSzPts val="1400"/>
                        <a:buFont typeface="Arial"/>
                        <a:buNone/>
                      </a:pPr>
                      <a:r>
                        <a:rPr lang="en" sz="1000">
                          <a:solidFill>
                            <a:schemeClr val="dk1"/>
                          </a:solidFill>
                        </a:rPr>
                        <a:t>MongoDB</a:t>
                      </a:r>
                      <a:endParaRPr sz="1000" u="none" cap="none" strike="noStrike">
                        <a:solidFill>
                          <a:schemeClr val="dk1"/>
                        </a:solidFill>
                      </a:endParaRPr>
                    </a:p>
                  </a:txBody>
                  <a:tcPr marT="91425" marB="91425" marR="91425" marL="91425"/>
                </a:tc>
              </a:tr>
              <a:tr h="281275">
                <a:tc>
                  <a:txBody>
                    <a:bodyPr/>
                    <a:lstStyle/>
                    <a:p>
                      <a:pPr indent="0" lvl="0" marL="0" marR="0" rtl="0" algn="l">
                        <a:lnSpc>
                          <a:spcPct val="150000"/>
                        </a:lnSpc>
                        <a:spcBef>
                          <a:spcPts val="0"/>
                        </a:spcBef>
                        <a:spcAft>
                          <a:spcPts val="0"/>
                        </a:spcAft>
                        <a:buClr>
                          <a:srgbClr val="000000"/>
                        </a:buClr>
                        <a:buSzPts val="1400"/>
                        <a:buFont typeface="Arial"/>
                        <a:buNone/>
                      </a:pPr>
                      <a:r>
                        <a:rPr lang="en" sz="1000">
                          <a:solidFill>
                            <a:schemeClr val="dk1"/>
                          </a:solidFill>
                        </a:rPr>
                        <a:t>Donation-Service</a:t>
                      </a:r>
                      <a:endParaRPr sz="1000" u="none" cap="none" strike="noStrike">
                        <a:solidFill>
                          <a:schemeClr val="dk1"/>
                        </a:solidFill>
                      </a:endParaRPr>
                    </a:p>
                  </a:txBody>
                  <a:tcPr marT="91425" marB="91425" marR="91425" marL="91425"/>
                </a:tc>
                <a:tc>
                  <a:txBody>
                    <a:bodyPr/>
                    <a:lstStyle/>
                    <a:p>
                      <a:pPr indent="0" lvl="0" marL="457200" marR="0" rtl="0" algn="l">
                        <a:lnSpc>
                          <a:spcPct val="150000"/>
                        </a:lnSpc>
                        <a:spcBef>
                          <a:spcPts val="0"/>
                        </a:spcBef>
                        <a:spcAft>
                          <a:spcPts val="0"/>
                        </a:spcAft>
                        <a:buClr>
                          <a:srgbClr val="000000"/>
                        </a:buClr>
                        <a:buSzPts val="1400"/>
                        <a:buFont typeface="Arial"/>
                        <a:buNone/>
                      </a:pPr>
                      <a:r>
                        <a:rPr lang="en" sz="1000">
                          <a:solidFill>
                            <a:schemeClr val="dk1"/>
                          </a:solidFill>
                        </a:rPr>
                        <a:t>ElasticSearch</a:t>
                      </a:r>
                      <a:endParaRPr sz="1000" u="none" cap="none" strike="noStrike">
                        <a:solidFill>
                          <a:schemeClr val="dk1"/>
                        </a:solidFill>
                      </a:endParaRPr>
                    </a:p>
                  </a:txBody>
                  <a:tcPr marT="91425" marB="91425" marR="91425" marL="91425"/>
                </a:tc>
              </a:tr>
              <a:tr h="281275">
                <a:tc>
                  <a:txBody>
                    <a:bodyPr/>
                    <a:lstStyle/>
                    <a:p>
                      <a:pPr indent="0" lvl="0" marL="0" marR="0" rtl="0" algn="l">
                        <a:lnSpc>
                          <a:spcPct val="150000"/>
                        </a:lnSpc>
                        <a:spcBef>
                          <a:spcPts val="0"/>
                        </a:spcBef>
                        <a:spcAft>
                          <a:spcPts val="0"/>
                        </a:spcAft>
                        <a:buClr>
                          <a:srgbClr val="000000"/>
                        </a:buClr>
                        <a:buSzPts val="1400"/>
                        <a:buFont typeface="Arial"/>
                        <a:buNone/>
                      </a:pPr>
                      <a:r>
                        <a:t/>
                      </a:r>
                      <a:endParaRPr sz="1000" u="none" cap="none" strike="noStrike">
                        <a:solidFill>
                          <a:schemeClr val="dk1"/>
                        </a:solidFill>
                      </a:endParaRPr>
                    </a:p>
                  </a:txBody>
                  <a:tcPr marT="91425" marB="91425" marR="91425" marL="91425"/>
                </a:tc>
                <a:tc>
                  <a:txBody>
                    <a:bodyPr/>
                    <a:lstStyle/>
                    <a:p>
                      <a:pPr indent="0" lvl="0" marL="457200" marR="0" rtl="0" algn="l">
                        <a:lnSpc>
                          <a:spcPct val="150000"/>
                        </a:lnSpc>
                        <a:spcBef>
                          <a:spcPts val="0"/>
                        </a:spcBef>
                        <a:spcAft>
                          <a:spcPts val="0"/>
                        </a:spcAft>
                        <a:buClr>
                          <a:srgbClr val="000000"/>
                        </a:buClr>
                        <a:buSzPts val="1400"/>
                        <a:buFont typeface="Arial"/>
                        <a:buNone/>
                      </a:pPr>
                      <a:r>
                        <a:t/>
                      </a:r>
                      <a:endParaRPr sz="1000" u="none" cap="none" strike="noStrike">
                        <a:solidFill>
                          <a:schemeClr val="dk1"/>
                        </a:solidFill>
                      </a:endParaRPr>
                    </a:p>
                  </a:txBody>
                  <a:tcPr marT="91425" marB="91425" marR="91425" marL="91425"/>
                </a:tc>
              </a:tr>
              <a:tr h="281275">
                <a:tc>
                  <a:txBody>
                    <a:bodyPr/>
                    <a:lstStyle/>
                    <a:p>
                      <a:pPr indent="0" lvl="0" marL="0" marR="0" rtl="0" algn="l">
                        <a:lnSpc>
                          <a:spcPct val="100000"/>
                        </a:lnSpc>
                        <a:spcBef>
                          <a:spcPts val="0"/>
                        </a:spcBef>
                        <a:spcAft>
                          <a:spcPts val="0"/>
                        </a:spcAft>
                        <a:buClr>
                          <a:srgbClr val="000000"/>
                        </a:buClr>
                        <a:buSzPts val="1400"/>
                        <a:buFont typeface="Arial"/>
                        <a:buNone/>
                      </a:pPr>
                      <a:r>
                        <a:rPr lang="en" sz="1000"/>
                        <a:t>Email-Service (SMTP PROTOCOL)</a:t>
                      </a:r>
                      <a:endParaRPr sz="1000" u="none" cap="none" strike="noStrike"/>
                    </a:p>
                  </a:txBody>
                  <a:tcPr marT="91425" marB="91425" marR="91425" marL="91425"/>
                </a:tc>
                <a:tc>
                  <a:txBody>
                    <a:bodyPr/>
                    <a:lstStyle/>
                    <a:p>
                      <a:pPr indent="0" lvl="0" marL="457200" marR="0" rtl="0" algn="l">
                        <a:lnSpc>
                          <a:spcPct val="150000"/>
                        </a:lnSpc>
                        <a:spcBef>
                          <a:spcPts val="0"/>
                        </a:spcBef>
                        <a:spcAft>
                          <a:spcPts val="0"/>
                        </a:spcAft>
                        <a:buClr>
                          <a:srgbClr val="000000"/>
                        </a:buClr>
                        <a:buSzPts val="1400"/>
                        <a:buFont typeface="Arial"/>
                        <a:buNone/>
                      </a:pPr>
                      <a:r>
                        <a:t/>
                      </a:r>
                      <a:endParaRPr sz="800" u="none" cap="none" strike="noStrike">
                        <a:solidFill>
                          <a:schemeClr val="dk1"/>
                        </a:solidFill>
                      </a:endParaRPr>
                    </a:p>
                  </a:txBody>
                  <a:tcPr marT="91425" marB="91425" marR="91425" marL="91425"/>
                </a:tc>
              </a:tr>
              <a:tr h="281275">
                <a:tc>
                  <a:txBody>
                    <a:bodyPr/>
                    <a:lstStyle/>
                    <a:p>
                      <a:pPr indent="0" lvl="0" marL="0" marR="0" rtl="0" algn="l">
                        <a:lnSpc>
                          <a:spcPct val="100000"/>
                        </a:lnSpc>
                        <a:spcBef>
                          <a:spcPts val="0"/>
                        </a:spcBef>
                        <a:spcAft>
                          <a:spcPts val="0"/>
                        </a:spcAft>
                        <a:buClr>
                          <a:srgbClr val="000000"/>
                        </a:buClr>
                        <a:buSzPts val="1000"/>
                        <a:buFont typeface="Arial"/>
                        <a:buNone/>
                      </a:pPr>
                      <a:r>
                        <a:rPr lang="en" sz="1000"/>
                        <a:t>Recommendation-</a:t>
                      </a:r>
                      <a:r>
                        <a:rPr lang="en" sz="1000"/>
                        <a:t>Service</a:t>
                      </a:r>
                      <a:endParaRPr sz="1000" u="none" cap="none" strike="noStrike"/>
                    </a:p>
                  </a:txBody>
                  <a:tcPr marT="91425" marB="91425" marR="91425" marL="91425"/>
                </a:tc>
                <a:tc>
                  <a:txBody>
                    <a:bodyPr/>
                    <a:lstStyle/>
                    <a:p>
                      <a:pPr indent="0" lvl="0" marL="457200" marR="0" rtl="0" algn="l">
                        <a:lnSpc>
                          <a:spcPct val="150000"/>
                        </a:lnSpc>
                        <a:spcBef>
                          <a:spcPts val="0"/>
                        </a:spcBef>
                        <a:spcAft>
                          <a:spcPts val="0"/>
                        </a:spcAft>
                        <a:buClr>
                          <a:srgbClr val="000000"/>
                        </a:buClr>
                        <a:buSzPts val="1000"/>
                        <a:buFont typeface="Arial"/>
                        <a:buNone/>
                      </a:pPr>
                      <a:r>
                        <a:rPr lang="en" sz="1000">
                          <a:solidFill>
                            <a:schemeClr val="dk1"/>
                          </a:solidFill>
                        </a:rPr>
                        <a:t>Neo4J</a:t>
                      </a:r>
                      <a:endParaRPr sz="1000" u="none" cap="none" strike="noStrike">
                        <a:solidFill>
                          <a:schemeClr val="dk1"/>
                        </a:solidFill>
                      </a:endParaRPr>
                    </a:p>
                  </a:txBody>
                  <a:tcPr marT="91425" marB="91425" marR="91425" marL="91425"/>
                </a:tc>
              </a:tr>
              <a:tr h="281275">
                <a:tc>
                  <a:txBody>
                    <a:bodyPr/>
                    <a:lstStyle/>
                    <a:p>
                      <a:pPr indent="0" lvl="0" marL="0" marR="0" rtl="0" algn="l">
                        <a:lnSpc>
                          <a:spcPct val="100000"/>
                        </a:lnSpc>
                        <a:spcBef>
                          <a:spcPts val="0"/>
                        </a:spcBef>
                        <a:spcAft>
                          <a:spcPts val="0"/>
                        </a:spcAft>
                        <a:buClr>
                          <a:srgbClr val="000000"/>
                        </a:buClr>
                        <a:buSzPts val="1000"/>
                        <a:buFont typeface="Arial"/>
                        <a:buNone/>
                      </a:pPr>
                      <a:r>
                        <a:rPr lang="en" sz="1000"/>
                        <a:t>Payment-Service</a:t>
                      </a:r>
                      <a:endParaRPr sz="1000" u="none" cap="none" strike="noStrike"/>
                    </a:p>
                  </a:txBody>
                  <a:tcPr marT="91425" marB="91425" marR="91425" marL="91425"/>
                </a:tc>
                <a:tc>
                  <a:txBody>
                    <a:bodyPr/>
                    <a:lstStyle/>
                    <a:p>
                      <a:pPr indent="0" lvl="0" marL="0" marR="0" rtl="0" algn="l">
                        <a:lnSpc>
                          <a:spcPct val="150000"/>
                        </a:lnSpc>
                        <a:spcBef>
                          <a:spcPts val="0"/>
                        </a:spcBef>
                        <a:spcAft>
                          <a:spcPts val="0"/>
                        </a:spcAft>
                        <a:buClr>
                          <a:srgbClr val="000000"/>
                        </a:buClr>
                        <a:buSzPts val="1000"/>
                        <a:buFont typeface="Arial"/>
                        <a:buNone/>
                      </a:pPr>
                      <a:r>
                        <a:rPr lang="en" sz="1000">
                          <a:solidFill>
                            <a:schemeClr val="dk1"/>
                          </a:solidFill>
                        </a:rPr>
                        <a:t>             MongoDB</a:t>
                      </a:r>
                      <a:endParaRPr sz="1000" u="none" cap="none" strike="noStrike">
                        <a:solidFill>
                          <a:schemeClr val="dk1"/>
                        </a:solidFill>
                      </a:endParaRPr>
                    </a:p>
                  </a:txBody>
                  <a:tcPr marT="91425" marB="91425" marR="91425" marL="91425"/>
                </a:tc>
              </a:tr>
              <a:tr h="281275">
                <a:tc>
                  <a:txBody>
                    <a:bodyPr/>
                    <a:lstStyle/>
                    <a:p>
                      <a:pPr indent="0" lvl="0" marL="0" marR="0" rtl="0" algn="l">
                        <a:lnSpc>
                          <a:spcPct val="100000"/>
                        </a:lnSpc>
                        <a:spcBef>
                          <a:spcPts val="0"/>
                        </a:spcBef>
                        <a:spcAft>
                          <a:spcPts val="0"/>
                        </a:spcAft>
                        <a:buClr>
                          <a:srgbClr val="000000"/>
                        </a:buClr>
                        <a:buSzPts val="1000"/>
                        <a:buFont typeface="Arial"/>
                        <a:buNone/>
                      </a:pPr>
                      <a:r>
                        <a:rPr lang="en" sz="1000">
                          <a:solidFill>
                            <a:schemeClr val="dk1"/>
                          </a:solidFill>
                          <a:highlight>
                            <a:srgbClr val="F7F7F8"/>
                          </a:highlight>
                        </a:rPr>
                        <a:t>Feedback-Service</a:t>
                      </a:r>
                      <a:endParaRPr sz="800" u="none" cap="none" strike="noStrike"/>
                    </a:p>
                  </a:txBody>
                  <a:tcPr marT="91425" marB="91425" marR="91425" marL="91425"/>
                </a:tc>
                <a:tc>
                  <a:txBody>
                    <a:bodyPr/>
                    <a:lstStyle/>
                    <a:p>
                      <a:pPr indent="0" lvl="0" marL="457200" marR="0" rtl="0" algn="l">
                        <a:lnSpc>
                          <a:spcPct val="150000"/>
                        </a:lnSpc>
                        <a:spcBef>
                          <a:spcPts val="0"/>
                        </a:spcBef>
                        <a:spcAft>
                          <a:spcPts val="0"/>
                        </a:spcAft>
                        <a:buClr>
                          <a:srgbClr val="000000"/>
                        </a:buClr>
                        <a:buSzPts val="1000"/>
                        <a:buFont typeface="Arial"/>
                        <a:buNone/>
                      </a:pPr>
                      <a:r>
                        <a:rPr lang="en" sz="1000">
                          <a:solidFill>
                            <a:schemeClr val="dk1"/>
                          </a:solidFill>
                        </a:rPr>
                        <a:t>MongoDB</a:t>
                      </a:r>
                      <a:endParaRPr sz="1000" u="none" cap="none" strike="noStrike">
                        <a:solidFill>
                          <a:schemeClr val="dk1"/>
                        </a:solidFill>
                      </a:endParaRPr>
                    </a:p>
                  </a:txBody>
                  <a:tcPr marT="91425" marB="91425" marR="91425" marL="91425"/>
                </a:tc>
              </a:tr>
              <a:tr h="281275">
                <a:tc>
                  <a:txBody>
                    <a:bodyPr/>
                    <a:lstStyle/>
                    <a:p>
                      <a:pPr indent="0" lvl="0" marL="0" marR="0" rtl="0" algn="l">
                        <a:lnSpc>
                          <a:spcPct val="100000"/>
                        </a:lnSpc>
                        <a:spcBef>
                          <a:spcPts val="0"/>
                        </a:spcBef>
                        <a:spcAft>
                          <a:spcPts val="0"/>
                        </a:spcAft>
                        <a:buClr>
                          <a:srgbClr val="000000"/>
                        </a:buClr>
                        <a:buSzPts val="1000"/>
                        <a:buFont typeface="Arial"/>
                        <a:buNone/>
                      </a:pPr>
                      <a:r>
                        <a:rPr lang="en" sz="1000"/>
                        <a:t>Support-Service</a:t>
                      </a:r>
                      <a:endParaRPr sz="1000" u="none" cap="none" strike="noStrike"/>
                    </a:p>
                  </a:txBody>
                  <a:tcPr marT="91425" marB="91425" marR="91425" marL="91425"/>
                </a:tc>
                <a:tc>
                  <a:txBody>
                    <a:bodyPr/>
                    <a:lstStyle/>
                    <a:p>
                      <a:pPr indent="0" lvl="0" marL="0" marR="0" rtl="0" algn="l">
                        <a:lnSpc>
                          <a:spcPct val="150000"/>
                        </a:lnSpc>
                        <a:spcBef>
                          <a:spcPts val="0"/>
                        </a:spcBef>
                        <a:spcAft>
                          <a:spcPts val="0"/>
                        </a:spcAft>
                        <a:buClr>
                          <a:srgbClr val="000000"/>
                        </a:buClr>
                        <a:buSzPts val="1000"/>
                        <a:buFont typeface="Arial"/>
                        <a:buNone/>
                      </a:pPr>
                      <a:r>
                        <a:rPr lang="en" sz="1000">
                          <a:solidFill>
                            <a:schemeClr val="dk1"/>
                          </a:solidFill>
                        </a:rPr>
                        <a:t>             MongoDB</a:t>
                      </a:r>
                      <a:endParaRPr sz="1000" u="none" cap="none" strike="noStrike">
                        <a:solidFill>
                          <a:schemeClr val="dk1"/>
                        </a:solidFill>
                      </a:endParaRPr>
                    </a:p>
                  </a:txBody>
                  <a:tcPr marT="91425" marB="91425" marR="91425" marL="91425"/>
                </a:tc>
              </a:tr>
              <a:tr h="281275">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91425" marB="91425" marR="91425" marL="91425"/>
                </a:tc>
                <a:tc>
                  <a:txBody>
                    <a:bodyPr/>
                    <a:lstStyle/>
                    <a:p>
                      <a:pPr indent="0" lvl="0" marL="0" marR="0" rtl="0" algn="l">
                        <a:lnSpc>
                          <a:spcPct val="150000"/>
                        </a:lnSpc>
                        <a:spcBef>
                          <a:spcPts val="0"/>
                        </a:spcBef>
                        <a:spcAft>
                          <a:spcPts val="0"/>
                        </a:spcAft>
                        <a:buClr>
                          <a:srgbClr val="000000"/>
                        </a:buClr>
                        <a:buSzPts val="1000"/>
                        <a:buFont typeface="Arial"/>
                        <a:buNone/>
                      </a:pPr>
                      <a:r>
                        <a:t/>
                      </a:r>
                      <a:endParaRPr sz="1000" u="none" cap="none" strike="noStrike">
                        <a:solidFill>
                          <a:schemeClr val="dk1"/>
                        </a:solidFill>
                      </a:endParaRPr>
                    </a:p>
                  </a:txBody>
                  <a:tcPr marT="91425" marB="91425" marR="91425" marL="91425"/>
                </a:tc>
              </a:tr>
              <a:tr h="281275">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91425" marB="91425" marR="91425" marL="91425"/>
                </a:tc>
                <a:tc>
                  <a:txBody>
                    <a:bodyPr/>
                    <a:lstStyle/>
                    <a:p>
                      <a:pPr indent="0" lvl="0" marL="457200" marR="0" rtl="0" algn="l">
                        <a:lnSpc>
                          <a:spcPct val="150000"/>
                        </a:lnSpc>
                        <a:spcBef>
                          <a:spcPts val="0"/>
                        </a:spcBef>
                        <a:spcAft>
                          <a:spcPts val="0"/>
                        </a:spcAft>
                        <a:buClr>
                          <a:srgbClr val="000000"/>
                        </a:buClr>
                        <a:buSzPts val="1000"/>
                        <a:buFont typeface="Arial"/>
                        <a:buNone/>
                      </a:pPr>
                      <a:r>
                        <a:t/>
                      </a:r>
                      <a:endParaRPr sz="1000" u="none" cap="none" strike="noStrike">
                        <a:solidFill>
                          <a:schemeClr val="dk1"/>
                        </a:solidFill>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5"/>
          <p:cNvSpPr txBox="1"/>
          <p:nvPr>
            <p:ph type="title"/>
          </p:nvPr>
        </p:nvSpPr>
        <p:spPr>
          <a:xfrm>
            <a:off x="395625" y="21500"/>
            <a:ext cx="8520600" cy="3084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chemeClr val="dk1"/>
              </a:buClr>
              <a:buSzPct val="95000"/>
              <a:buFont typeface="Arial"/>
              <a:buNone/>
            </a:pPr>
            <a:r>
              <a:rPr b="1" lang="en" sz="1900" u="sng">
                <a:solidFill>
                  <a:srgbClr val="1A1A1A"/>
                </a:solidFill>
              </a:rPr>
              <a:t>Architecture Diagram (Example)</a:t>
            </a:r>
            <a:endParaRPr b="1" sz="1900" u="sng">
              <a:solidFill>
                <a:srgbClr val="1A1A1A"/>
              </a:solidFill>
            </a:endParaRPr>
          </a:p>
        </p:txBody>
      </p:sp>
      <p:pic>
        <p:nvPicPr>
          <p:cNvPr id="231" name="Google Shape;231;p45"/>
          <p:cNvPicPr preferRelativeResize="0"/>
          <p:nvPr/>
        </p:nvPicPr>
        <p:blipFill rotWithShape="1">
          <a:blip r:embed="rId3">
            <a:alphaModFix/>
          </a:blip>
          <a:srcRect b="0" l="0" r="0" t="0"/>
          <a:stretch/>
        </p:blipFill>
        <p:spPr>
          <a:xfrm>
            <a:off x="169275" y="427725"/>
            <a:ext cx="8974725" cy="47491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6"/>
          <p:cNvSpPr txBox="1"/>
          <p:nvPr>
            <p:ph type="title"/>
          </p:nvPr>
        </p:nvSpPr>
        <p:spPr>
          <a:xfrm>
            <a:off x="395625" y="21500"/>
            <a:ext cx="8520600" cy="3084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chemeClr val="dk1"/>
              </a:buClr>
              <a:buSzPct val="95000"/>
              <a:buFont typeface="Arial"/>
              <a:buNone/>
            </a:pPr>
            <a:r>
              <a:rPr b="1" lang="en" sz="1900" u="sng">
                <a:solidFill>
                  <a:srgbClr val="1A1A1A"/>
                </a:solidFill>
              </a:rPr>
              <a:t>Architecture Diagram</a:t>
            </a:r>
            <a:endParaRPr b="1" sz="1900" u="sng">
              <a:solidFill>
                <a:srgbClr val="1A1A1A"/>
              </a:solidFill>
            </a:endParaRPr>
          </a:p>
        </p:txBody>
      </p:sp>
      <p:pic>
        <p:nvPicPr>
          <p:cNvPr id="237" name="Google Shape;237;p46"/>
          <p:cNvPicPr preferRelativeResize="0"/>
          <p:nvPr/>
        </p:nvPicPr>
        <p:blipFill>
          <a:blip r:embed="rId3">
            <a:alphaModFix/>
          </a:blip>
          <a:stretch>
            <a:fillRect/>
          </a:stretch>
        </p:blipFill>
        <p:spPr>
          <a:xfrm>
            <a:off x="395625" y="445425"/>
            <a:ext cx="8302124" cy="4612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7"/>
          <p:cNvSpPr txBox="1"/>
          <p:nvPr>
            <p:ph type="title"/>
          </p:nvPr>
        </p:nvSpPr>
        <p:spPr>
          <a:xfrm>
            <a:off x="362525" y="1077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000"/>
              <a:buNone/>
            </a:pPr>
            <a:r>
              <a:rPr lang="en"/>
              <a:t>Data Flow Diagram (Example)</a:t>
            </a:r>
            <a:endParaRPr/>
          </a:p>
          <a:p>
            <a:pPr indent="0" lvl="0" marL="0" rtl="0" algn="l">
              <a:lnSpc>
                <a:spcPct val="100000"/>
              </a:lnSpc>
              <a:spcBef>
                <a:spcPts val="0"/>
              </a:spcBef>
              <a:spcAft>
                <a:spcPts val="0"/>
              </a:spcAft>
              <a:buSzPct val="111000"/>
              <a:buNone/>
            </a:pPr>
            <a:r>
              <a:t/>
            </a:r>
            <a:endParaRPr/>
          </a:p>
        </p:txBody>
      </p:sp>
      <p:sp>
        <p:nvSpPr>
          <p:cNvPr id="243" name="Google Shape;243;p4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p>
        </p:txBody>
      </p:sp>
      <p:pic>
        <p:nvPicPr>
          <p:cNvPr id="244" name="Google Shape;244;p47"/>
          <p:cNvPicPr preferRelativeResize="0"/>
          <p:nvPr/>
        </p:nvPicPr>
        <p:blipFill rotWithShape="1">
          <a:blip r:embed="rId3">
            <a:alphaModFix/>
          </a:blip>
          <a:srcRect b="0" l="0" r="0" t="0"/>
          <a:stretch/>
        </p:blipFill>
        <p:spPr>
          <a:xfrm>
            <a:off x="260875" y="778638"/>
            <a:ext cx="8622251" cy="4164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8"/>
          <p:cNvSpPr txBox="1"/>
          <p:nvPr>
            <p:ph type="title"/>
          </p:nvPr>
        </p:nvSpPr>
        <p:spPr>
          <a:xfrm>
            <a:off x="2986725" y="74150"/>
            <a:ext cx="30018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chemeClr val="dk1"/>
              </a:buClr>
              <a:buSzPct val="111000"/>
              <a:buFont typeface="Arial"/>
              <a:buNone/>
            </a:pPr>
            <a:r>
              <a:rPr lang="en"/>
              <a:t>Data Flow Diagram</a:t>
            </a:r>
            <a:endParaRPr/>
          </a:p>
        </p:txBody>
      </p:sp>
      <p:pic>
        <p:nvPicPr>
          <p:cNvPr id="250" name="Google Shape;250;p48"/>
          <p:cNvPicPr preferRelativeResize="0"/>
          <p:nvPr/>
        </p:nvPicPr>
        <p:blipFill>
          <a:blip r:embed="rId3">
            <a:alphaModFix/>
          </a:blip>
          <a:stretch>
            <a:fillRect/>
          </a:stretch>
        </p:blipFill>
        <p:spPr>
          <a:xfrm>
            <a:off x="194425" y="808950"/>
            <a:ext cx="8811276" cy="43108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9"/>
          <p:cNvSpPr txBox="1"/>
          <p:nvPr>
            <p:ph type="title"/>
          </p:nvPr>
        </p:nvSpPr>
        <p:spPr>
          <a:xfrm>
            <a:off x="311700" y="292625"/>
            <a:ext cx="7978500" cy="4497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797"/>
              <a:buNone/>
            </a:pPr>
            <a:r>
              <a:rPr lang="en" sz="2120"/>
              <a:t>Product Names</a:t>
            </a:r>
            <a:endParaRPr sz="2120"/>
          </a:p>
          <a:p>
            <a:pPr indent="0" lvl="0" marL="0" rtl="0" algn="l">
              <a:lnSpc>
                <a:spcPct val="100000"/>
              </a:lnSpc>
              <a:spcBef>
                <a:spcPts val="0"/>
              </a:spcBef>
              <a:spcAft>
                <a:spcPts val="0"/>
              </a:spcAft>
              <a:buSzPts val="2797"/>
              <a:buNone/>
            </a:pPr>
            <a:r>
              <a:t/>
            </a:r>
            <a:endParaRPr sz="1400"/>
          </a:p>
          <a:p>
            <a:pPr indent="0" lvl="0" marL="0" rtl="0" algn="l">
              <a:lnSpc>
                <a:spcPct val="100000"/>
              </a:lnSpc>
              <a:spcBef>
                <a:spcPts val="0"/>
              </a:spcBef>
              <a:spcAft>
                <a:spcPts val="0"/>
              </a:spcAft>
              <a:buSzPts val="2797"/>
              <a:buNone/>
            </a:pPr>
            <a:r>
              <a:rPr lang="en" sz="1400"/>
              <a:t>@swayamshreeta ray</a:t>
            </a:r>
            <a:endParaRPr sz="1400"/>
          </a:p>
          <a:p>
            <a:pPr indent="0" lvl="0" marL="0" rtl="0" algn="l">
              <a:lnSpc>
                <a:spcPct val="100000"/>
              </a:lnSpc>
              <a:spcBef>
                <a:spcPts val="0"/>
              </a:spcBef>
              <a:spcAft>
                <a:spcPts val="0"/>
              </a:spcAft>
              <a:buSzPts val="2797"/>
              <a:buNone/>
            </a:pPr>
            <a:r>
              <a:t/>
            </a:r>
            <a:endParaRPr sz="1400"/>
          </a:p>
          <a:p>
            <a:pPr indent="-317500" lvl="0" marL="457200" rtl="0" algn="l">
              <a:lnSpc>
                <a:spcPct val="100000"/>
              </a:lnSpc>
              <a:spcBef>
                <a:spcPts val="0"/>
              </a:spcBef>
              <a:spcAft>
                <a:spcPts val="0"/>
              </a:spcAft>
              <a:buSzPts val="1400"/>
              <a:buChar char="-"/>
            </a:pPr>
            <a:r>
              <a:rPr lang="en" sz="1400"/>
              <a:t>Fundlytics</a:t>
            </a:r>
            <a:endParaRPr sz="1400"/>
          </a:p>
          <a:p>
            <a:pPr indent="-317500" lvl="0" marL="457200" rtl="0" algn="l">
              <a:lnSpc>
                <a:spcPct val="100000"/>
              </a:lnSpc>
              <a:spcBef>
                <a:spcPts val="0"/>
              </a:spcBef>
              <a:spcAft>
                <a:spcPts val="0"/>
              </a:spcAft>
              <a:buSzPts val="1400"/>
              <a:buChar char="-"/>
            </a:pPr>
            <a:r>
              <a:rPr lang="en" sz="1400">
                <a:highlight>
                  <a:srgbClr val="FFFF00"/>
                </a:highlight>
              </a:rPr>
              <a:t>Philanthrolink</a:t>
            </a:r>
            <a:endParaRPr sz="1400">
              <a:highlight>
                <a:srgbClr val="FFFF00"/>
              </a:highlight>
            </a:endParaRPr>
          </a:p>
          <a:p>
            <a:pPr indent="0" lvl="0" marL="0" rtl="0" algn="l">
              <a:lnSpc>
                <a:spcPct val="100000"/>
              </a:lnSpc>
              <a:spcBef>
                <a:spcPts val="0"/>
              </a:spcBef>
              <a:spcAft>
                <a:spcPts val="0"/>
              </a:spcAft>
              <a:buSzPts val="2797"/>
              <a:buNone/>
            </a:pPr>
            <a:r>
              <a:t/>
            </a:r>
            <a:endParaRPr sz="1400"/>
          </a:p>
          <a:p>
            <a:pPr indent="0" lvl="0" marL="0" rtl="0" algn="l">
              <a:lnSpc>
                <a:spcPct val="100000"/>
              </a:lnSpc>
              <a:spcBef>
                <a:spcPts val="0"/>
              </a:spcBef>
              <a:spcAft>
                <a:spcPts val="0"/>
              </a:spcAft>
              <a:buSzPts val="2797"/>
              <a:buNone/>
            </a:pPr>
            <a:r>
              <a:t/>
            </a:r>
            <a:endParaRPr sz="1400"/>
          </a:p>
          <a:p>
            <a:pPr indent="0" lvl="0" marL="0" rtl="0" algn="l">
              <a:lnSpc>
                <a:spcPct val="100000"/>
              </a:lnSpc>
              <a:spcBef>
                <a:spcPts val="0"/>
              </a:spcBef>
              <a:spcAft>
                <a:spcPts val="0"/>
              </a:spcAft>
              <a:buSzPts val="2797"/>
              <a:buNone/>
            </a:pPr>
            <a:r>
              <a:t/>
            </a:r>
            <a:endParaRPr sz="1400"/>
          </a:p>
          <a:p>
            <a:pPr indent="0" lvl="0" marL="0" rtl="0" algn="l">
              <a:lnSpc>
                <a:spcPct val="100000"/>
              </a:lnSpc>
              <a:spcBef>
                <a:spcPts val="0"/>
              </a:spcBef>
              <a:spcAft>
                <a:spcPts val="0"/>
              </a:spcAft>
              <a:buSzPts val="2797"/>
              <a:buNone/>
            </a:pPr>
            <a:r>
              <a:t/>
            </a:r>
            <a:endParaRPr sz="1400"/>
          </a:p>
          <a:p>
            <a:pPr indent="0" lvl="0" marL="0" rtl="0" algn="l">
              <a:lnSpc>
                <a:spcPct val="100000"/>
              </a:lnSpc>
              <a:spcBef>
                <a:spcPts val="0"/>
              </a:spcBef>
              <a:spcAft>
                <a:spcPts val="0"/>
              </a:spcAft>
              <a:buSzPts val="2797"/>
              <a:buNone/>
            </a:pPr>
            <a:r>
              <a:t/>
            </a:r>
            <a:endParaRPr sz="1400"/>
          </a:p>
          <a:p>
            <a:pPr indent="0" lvl="0" marL="0" rtl="0" algn="l">
              <a:lnSpc>
                <a:spcPct val="100000"/>
              </a:lnSpc>
              <a:spcBef>
                <a:spcPts val="0"/>
              </a:spcBef>
              <a:spcAft>
                <a:spcPts val="0"/>
              </a:spcAft>
              <a:buSzPts val="2797"/>
              <a:buNone/>
            </a:pPr>
            <a:r>
              <a:t/>
            </a:r>
            <a:endParaRPr sz="1400"/>
          </a:p>
          <a:p>
            <a:pPr indent="0" lvl="0" marL="0" rtl="0" algn="l">
              <a:lnSpc>
                <a:spcPct val="100000"/>
              </a:lnSpc>
              <a:spcBef>
                <a:spcPts val="0"/>
              </a:spcBef>
              <a:spcAft>
                <a:spcPts val="0"/>
              </a:spcAft>
              <a:buSzPts val="2797"/>
              <a:buNone/>
            </a:pPr>
            <a:r>
              <a:rPr lang="en" sz="1400"/>
              <a:t>@Rama Chandra Varma</a:t>
            </a:r>
            <a:endParaRPr sz="1400"/>
          </a:p>
          <a:p>
            <a:pPr indent="-317500" lvl="0" marL="457200" rtl="0" algn="l">
              <a:lnSpc>
                <a:spcPct val="100000"/>
              </a:lnSpc>
              <a:spcBef>
                <a:spcPts val="0"/>
              </a:spcBef>
              <a:spcAft>
                <a:spcPts val="0"/>
              </a:spcAft>
              <a:buSzPts val="1400"/>
              <a:buChar char="-"/>
            </a:pPr>
            <a:r>
              <a:rPr lang="en" sz="1400"/>
              <a:t>"DonorFusion: The Giving Nexus"</a:t>
            </a:r>
            <a:endParaRPr sz="1400"/>
          </a:p>
          <a:p>
            <a:pPr indent="-317500" lvl="0" marL="457200" rtl="0" algn="l">
              <a:lnSpc>
                <a:spcPct val="100000"/>
              </a:lnSpc>
              <a:spcBef>
                <a:spcPts val="0"/>
              </a:spcBef>
              <a:spcAft>
                <a:spcPts val="0"/>
              </a:spcAft>
              <a:buSzPts val="1400"/>
              <a:buChar char="-"/>
            </a:pPr>
            <a:r>
              <a:rPr lang="en" sz="1400"/>
              <a:t>"CharityHub: Connect &amp; Care"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@Satyam Kumar Singh</a:t>
            </a:r>
            <a:endParaRPr sz="1400"/>
          </a:p>
          <a:p>
            <a:pPr indent="0" lvl="0" marL="0" rtl="0" algn="l">
              <a:lnSpc>
                <a:spcPct val="100000"/>
              </a:lnSpc>
              <a:spcBef>
                <a:spcPts val="0"/>
              </a:spcBef>
              <a:spcAft>
                <a:spcPts val="0"/>
              </a:spcAft>
              <a:buNone/>
            </a:pPr>
            <a:r>
              <a:rPr lang="en" sz="1400"/>
              <a:t>  - ElevateCharity</a:t>
            </a:r>
            <a:endParaRPr sz="1400"/>
          </a:p>
        </p:txBody>
      </p:sp>
      <p:sp>
        <p:nvSpPr>
          <p:cNvPr id="256" name="Google Shape;256;p49"/>
          <p:cNvSpPr txBox="1"/>
          <p:nvPr/>
        </p:nvSpPr>
        <p:spPr>
          <a:xfrm>
            <a:off x="427175" y="1924500"/>
            <a:ext cx="2295600" cy="6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@DivyanshuSingh</a:t>
            </a:r>
            <a:endParaRPr/>
          </a:p>
          <a:p>
            <a:pPr indent="-317500" lvl="0" marL="457200" rtl="0" algn="l">
              <a:spcBef>
                <a:spcPts val="0"/>
              </a:spcBef>
              <a:spcAft>
                <a:spcPts val="0"/>
              </a:spcAft>
              <a:buSzPts val="1400"/>
              <a:buChar char="-"/>
            </a:pPr>
            <a:r>
              <a:rPr lang="en"/>
              <a:t>LetsDonate</a:t>
            </a:r>
            <a:endParaRPr/>
          </a:p>
          <a:p>
            <a:pPr indent="-317500" lvl="0" marL="457200" rtl="0" algn="l">
              <a:spcBef>
                <a:spcPts val="0"/>
              </a:spcBef>
              <a:spcAft>
                <a:spcPts val="0"/>
              </a:spcAft>
              <a:buSzPts val="1400"/>
              <a:buChar char="-"/>
            </a:pPr>
            <a:r>
              <a:t/>
            </a:r>
            <a:endParaRPr/>
          </a:p>
        </p:txBody>
      </p:sp>
      <p:sp>
        <p:nvSpPr>
          <p:cNvPr id="257" name="Google Shape;257;p49"/>
          <p:cNvSpPr txBox="1"/>
          <p:nvPr/>
        </p:nvSpPr>
        <p:spPr>
          <a:xfrm>
            <a:off x="4417475" y="1015550"/>
            <a:ext cx="2295600" cy="6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@Pranav</a:t>
            </a:r>
            <a:endParaRPr/>
          </a:p>
          <a:p>
            <a:pPr indent="-317500" lvl="0" marL="457200" rtl="0" algn="l">
              <a:spcBef>
                <a:spcPts val="0"/>
              </a:spcBef>
              <a:spcAft>
                <a:spcPts val="0"/>
              </a:spcAft>
              <a:buSzPts val="1400"/>
              <a:buChar char="-"/>
            </a:pPr>
            <a:r>
              <a:rPr lang="en">
                <a:highlight>
                  <a:srgbClr val="FFFF00"/>
                </a:highlight>
              </a:rPr>
              <a:t>Good Cause Portal</a:t>
            </a:r>
            <a:endParaRPr>
              <a:highlight>
                <a:srgbClr val="FFFF00"/>
              </a:highlight>
            </a:endParaRPr>
          </a:p>
          <a:p>
            <a:pPr indent="-317500" lvl="0" marL="457200" rtl="0" algn="l">
              <a:spcBef>
                <a:spcPts val="0"/>
              </a:spcBef>
              <a:spcAft>
                <a:spcPts val="0"/>
              </a:spcAft>
              <a:buSzPts val="1400"/>
              <a:buChar char="-"/>
            </a:pPr>
            <a:r>
              <a:t/>
            </a:r>
            <a:endParaRPr/>
          </a:p>
        </p:txBody>
      </p:sp>
      <p:sp>
        <p:nvSpPr>
          <p:cNvPr id="258" name="Google Shape;258;p49"/>
          <p:cNvSpPr txBox="1"/>
          <p:nvPr/>
        </p:nvSpPr>
        <p:spPr>
          <a:xfrm>
            <a:off x="4427475" y="1969100"/>
            <a:ext cx="2553900" cy="82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@Giri Prasad</a:t>
            </a:r>
            <a:endParaRPr/>
          </a:p>
          <a:p>
            <a:pPr indent="-317500" lvl="0" marL="457200" rtl="0" algn="l">
              <a:spcBef>
                <a:spcPts val="0"/>
              </a:spcBef>
              <a:spcAft>
                <a:spcPts val="0"/>
              </a:spcAft>
              <a:buSzPts val="1400"/>
              <a:buChar char="-"/>
            </a:pPr>
            <a:r>
              <a:rPr lang="en"/>
              <a:t>CompassionCrew</a:t>
            </a:r>
            <a:endParaRPr/>
          </a:p>
          <a:p>
            <a:pPr indent="-317500" lvl="0" marL="457200" rtl="0" algn="l">
              <a:spcBef>
                <a:spcPts val="0"/>
              </a:spcBef>
              <a:spcAft>
                <a:spcPts val="0"/>
              </a:spcAft>
              <a:buSzPts val="1400"/>
              <a:buChar char="-"/>
            </a:pPr>
            <a:r>
              <a:rPr lang="en"/>
              <a:t>HelpingHandsHub</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50"/>
          <p:cNvSpPr txBox="1"/>
          <p:nvPr/>
        </p:nvSpPr>
        <p:spPr>
          <a:xfrm>
            <a:off x="402325" y="173725"/>
            <a:ext cx="5384100" cy="44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1A1A1A"/>
                </a:solidFill>
                <a:latin typeface="Arial"/>
                <a:ea typeface="Arial"/>
                <a:cs typeface="Arial"/>
                <a:sym typeface="Arial"/>
              </a:rPr>
              <a:t>Data Model</a:t>
            </a:r>
            <a:endParaRPr b="1" i="0" sz="1800" u="none" cap="none" strike="noStrike">
              <a:solidFill>
                <a:srgbClr val="1A1A1A"/>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sp>
        <p:nvSpPr>
          <p:cNvPr id="264" name="Google Shape;264;p50"/>
          <p:cNvSpPr txBox="1"/>
          <p:nvPr/>
        </p:nvSpPr>
        <p:spPr>
          <a:xfrm>
            <a:off x="4300800" y="-71100"/>
            <a:ext cx="4647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65" name="Google Shape;265;p50"/>
          <p:cNvSpPr txBox="1"/>
          <p:nvPr/>
        </p:nvSpPr>
        <p:spPr>
          <a:xfrm>
            <a:off x="1078125" y="1834300"/>
            <a:ext cx="4312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https://docs.google.com/document/d/1wA1xXQsYuQ9_wHvNpP-SbEUnj0wKzSaMLJhDIgOtdrA/edit?usp=sharing</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9" name="Shape 269"/>
        <p:cNvGrpSpPr/>
        <p:nvPr/>
      </p:nvGrpSpPr>
      <p:grpSpPr>
        <a:xfrm>
          <a:off x="0" y="0"/>
          <a:ext cx="0" cy="0"/>
          <a:chOff x="0" y="0"/>
          <a:chExt cx="0" cy="0"/>
        </a:xfrm>
      </p:grpSpPr>
      <p:pic>
        <p:nvPicPr>
          <p:cNvPr id="270" name="Google Shape;270;p51"/>
          <p:cNvPicPr preferRelativeResize="0"/>
          <p:nvPr/>
        </p:nvPicPr>
        <p:blipFill rotWithShape="1">
          <a:blip r:embed="rId3">
            <a:alphaModFix/>
          </a:blip>
          <a:srcRect b="0" l="0" r="0" t="0"/>
          <a:stretch/>
        </p:blipFill>
        <p:spPr>
          <a:xfrm>
            <a:off x="-300090" y="484043"/>
            <a:ext cx="3983816" cy="3983816"/>
          </a:xfrm>
          <a:prstGeom prst="rect">
            <a:avLst/>
          </a:prstGeom>
          <a:noFill/>
          <a:ln>
            <a:noFill/>
          </a:ln>
        </p:spPr>
      </p:pic>
      <p:sp>
        <p:nvSpPr>
          <p:cNvPr id="271" name="Google Shape;271;p51"/>
          <p:cNvSpPr txBox="1"/>
          <p:nvPr/>
        </p:nvSpPr>
        <p:spPr>
          <a:xfrm>
            <a:off x="4254204" y="2187300"/>
            <a:ext cx="3315900" cy="76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900"/>
              <a:buFont typeface="Arial"/>
              <a:buNone/>
            </a:pPr>
            <a:r>
              <a:rPr b="1" i="0" lang="en" sz="3600" u="none" cap="none" strike="noStrike">
                <a:solidFill>
                  <a:srgbClr val="FFFFFF"/>
                </a:solidFill>
                <a:latin typeface="Arial"/>
                <a:ea typeface="Arial"/>
                <a:cs typeface="Arial"/>
                <a:sym typeface="Arial"/>
              </a:rPr>
              <a:t>Thank You</a:t>
            </a:r>
            <a:endParaRPr b="1" i="0" sz="3600" u="none" cap="none" strike="noStrike">
              <a:solidFill>
                <a:srgbClr val="FFFFFF"/>
              </a:solidFill>
              <a:latin typeface="Arial"/>
              <a:ea typeface="Arial"/>
              <a:cs typeface="Arial"/>
              <a:sym typeface="Arial"/>
            </a:endParaRPr>
          </a:p>
        </p:txBody>
      </p:sp>
      <p:sp>
        <p:nvSpPr>
          <p:cNvPr id="272" name="Google Shape;272;p51"/>
          <p:cNvSpPr txBox="1"/>
          <p:nvPr/>
        </p:nvSpPr>
        <p:spPr>
          <a:xfrm>
            <a:off x="6187575" y="4736850"/>
            <a:ext cx="25686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EEEEEE"/>
                </a:solidFill>
                <a:latin typeface="Arial"/>
                <a:ea typeface="Arial"/>
                <a:cs typeface="Arial"/>
                <a:sym typeface="Arial"/>
              </a:rPr>
              <a:t>© NIIT-StackRoute 2023-2024 </a:t>
            </a:r>
            <a:endParaRPr b="0" i="0" sz="1000" u="none" cap="none" strike="noStrike">
              <a:solidFill>
                <a:srgbClr val="EEEEEE"/>
              </a:solidFill>
              <a:latin typeface="Arial"/>
              <a:ea typeface="Arial"/>
              <a:cs typeface="Arial"/>
              <a:sym typeface="Arial"/>
            </a:endParaRPr>
          </a:p>
        </p:txBody>
      </p:sp>
      <p:sp>
        <p:nvSpPr>
          <p:cNvPr id="273" name="Google Shape;273;p51"/>
          <p:cNvSpPr/>
          <p:nvPr/>
        </p:nvSpPr>
        <p:spPr>
          <a:xfrm>
            <a:off x="8239035" y="95794"/>
            <a:ext cx="783000" cy="10449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74" name="Google Shape;274;p51"/>
          <p:cNvSpPr/>
          <p:nvPr/>
        </p:nvSpPr>
        <p:spPr>
          <a:xfrm>
            <a:off x="-1150476" y="4246330"/>
            <a:ext cx="56847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Geo"/>
                <a:ea typeface="Geo"/>
                <a:cs typeface="Geo"/>
                <a:sym typeface="Geo"/>
              </a:rPr>
              <a:t>#</a:t>
            </a:r>
            <a:r>
              <a:rPr b="0" i="0" lang="en" sz="1400" u="none" cap="none" strike="noStrike">
                <a:solidFill>
                  <a:srgbClr val="FFFFFF"/>
                </a:solidFill>
                <a:latin typeface="Geo"/>
                <a:ea typeface="Geo"/>
                <a:cs typeface="Geo"/>
                <a:sym typeface="Geo"/>
              </a:rPr>
              <a:t>FullStackFuture</a:t>
            </a:r>
            <a:endParaRPr b="0" i="0" sz="1100" u="none" cap="none" strike="noStrike">
              <a:solidFill>
                <a:srgbClr val="FFFFFF"/>
              </a:solidFill>
              <a:latin typeface="Geo"/>
              <a:ea typeface="Geo"/>
              <a:cs typeface="Geo"/>
              <a:sym typeface="Ge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7"/>
          <p:cNvSpPr txBox="1"/>
          <p:nvPr/>
        </p:nvSpPr>
        <p:spPr>
          <a:xfrm>
            <a:off x="172200" y="282450"/>
            <a:ext cx="8504400" cy="47727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900"/>
              <a:buFont typeface="Arial"/>
              <a:buNone/>
            </a:pPr>
            <a:r>
              <a:rPr b="1" i="0" lang="en" sz="1800" u="none" cap="none" strike="noStrike">
                <a:solidFill>
                  <a:srgbClr val="000000"/>
                </a:solidFill>
                <a:latin typeface="Arial"/>
                <a:ea typeface="Arial"/>
                <a:cs typeface="Arial"/>
                <a:sym typeface="Arial"/>
              </a:rPr>
              <a:t>Pain Points</a:t>
            </a:r>
            <a:endParaRPr b="1" i="0" sz="18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900"/>
              <a:buFont typeface="Arial"/>
              <a:buNone/>
            </a:pPr>
            <a:r>
              <a:rPr b="0" i="0" lang="en" sz="1400" u="none" cap="none" strike="noStrike">
                <a:solidFill>
                  <a:srgbClr val="000000"/>
                </a:solidFill>
                <a:latin typeface="Arial"/>
                <a:ea typeface="Arial"/>
                <a:cs typeface="Arial"/>
                <a:sym typeface="Arial"/>
              </a:rPr>
              <a:t>                       </a:t>
            </a:r>
            <a:endParaRPr sz="1350"/>
          </a:p>
          <a:p>
            <a:pPr indent="0" lvl="0" marL="457200" marR="0" rtl="0" algn="just">
              <a:lnSpc>
                <a:spcPct val="115000"/>
              </a:lnSpc>
              <a:spcBef>
                <a:spcPts val="0"/>
              </a:spcBef>
              <a:spcAft>
                <a:spcPts val="0"/>
              </a:spcAft>
              <a:buClr>
                <a:srgbClr val="000000"/>
              </a:buClr>
              <a:buSzPts val="1350"/>
              <a:buFont typeface="Arial"/>
              <a:buNone/>
            </a:pPr>
            <a:r>
              <a:t/>
            </a:r>
            <a:endParaRPr sz="1300"/>
          </a:p>
          <a:p>
            <a:pPr indent="-311150" lvl="0" marL="457200" marR="0" rtl="0" algn="l">
              <a:lnSpc>
                <a:spcPct val="115000"/>
              </a:lnSpc>
              <a:spcBef>
                <a:spcPts val="0"/>
              </a:spcBef>
              <a:spcAft>
                <a:spcPts val="0"/>
              </a:spcAft>
              <a:buSzPts val="1300"/>
              <a:buChar char="-"/>
            </a:pPr>
            <a:r>
              <a:rPr b="1" lang="en" sz="1300">
                <a:highlight>
                  <a:schemeClr val="lt1"/>
                </a:highlight>
              </a:rPr>
              <a:t>Lack of payment options</a:t>
            </a:r>
            <a:r>
              <a:rPr lang="en" sz="1300">
                <a:highlight>
                  <a:schemeClr val="lt1"/>
                </a:highlight>
              </a:rPr>
              <a:t> : User might face payment issues if difference payment option is not available</a:t>
            </a:r>
            <a:endParaRPr sz="1300">
              <a:highlight>
                <a:schemeClr val="lt1"/>
              </a:highlight>
            </a:endParaRPr>
          </a:p>
          <a:p>
            <a:pPr indent="-311150" lvl="0" marL="457200" marR="0" rtl="0" algn="l">
              <a:lnSpc>
                <a:spcPct val="115000"/>
              </a:lnSpc>
              <a:spcBef>
                <a:spcPts val="0"/>
              </a:spcBef>
              <a:spcAft>
                <a:spcPts val="0"/>
              </a:spcAft>
              <a:buSzPts val="1300"/>
              <a:buChar char="-"/>
            </a:pPr>
            <a:r>
              <a:rPr b="1" lang="en" sz="1300">
                <a:highlight>
                  <a:schemeClr val="lt1"/>
                </a:highlight>
              </a:rPr>
              <a:t>Unnecessary advertisements : </a:t>
            </a:r>
            <a:r>
              <a:rPr lang="en" sz="1300">
                <a:highlight>
                  <a:schemeClr val="lt1"/>
                </a:highlight>
              </a:rPr>
              <a:t>User might face issues while surfing through site because of unnecessary advertisements</a:t>
            </a:r>
            <a:endParaRPr sz="1300">
              <a:highlight>
                <a:schemeClr val="lt1"/>
              </a:highlight>
            </a:endParaRPr>
          </a:p>
          <a:p>
            <a:pPr indent="-311150" lvl="0" marL="457200" marR="0" rtl="0" algn="l">
              <a:lnSpc>
                <a:spcPct val="115000"/>
              </a:lnSpc>
              <a:spcBef>
                <a:spcPts val="0"/>
              </a:spcBef>
              <a:spcAft>
                <a:spcPts val="0"/>
              </a:spcAft>
              <a:buSzPts val="1300"/>
              <a:buChar char="-"/>
            </a:pPr>
            <a:r>
              <a:rPr b="1" lang="en" sz="1300">
                <a:highlight>
                  <a:schemeClr val="lt1"/>
                </a:highlight>
              </a:rPr>
              <a:t>Environmental</a:t>
            </a:r>
            <a:r>
              <a:rPr b="1" lang="en" sz="1300">
                <a:highlight>
                  <a:schemeClr val="lt1"/>
                </a:highlight>
              </a:rPr>
              <a:t> issue : </a:t>
            </a:r>
            <a:r>
              <a:rPr lang="en" sz="1300">
                <a:highlight>
                  <a:schemeClr val="lt1"/>
                </a:highlight>
              </a:rPr>
              <a:t>We </a:t>
            </a:r>
            <a:r>
              <a:rPr lang="en" sz="1300">
                <a:highlight>
                  <a:schemeClr val="lt1"/>
                </a:highlight>
              </a:rPr>
              <a:t>don't</a:t>
            </a:r>
            <a:r>
              <a:rPr lang="en" sz="1300">
                <a:highlight>
                  <a:schemeClr val="lt1"/>
                </a:highlight>
              </a:rPr>
              <a:t> know from which platform user or organization will use the website, so we need to build all-platform friendly website so that it can work on Mobile/Tablet/Computers etc.</a:t>
            </a:r>
            <a:endParaRPr sz="1300">
              <a:highlight>
                <a:schemeClr val="lt1"/>
              </a:highlight>
            </a:endParaRPr>
          </a:p>
          <a:p>
            <a:pPr indent="-311150" lvl="0" marL="457200" marR="0" rtl="0" algn="l">
              <a:lnSpc>
                <a:spcPct val="115000"/>
              </a:lnSpc>
              <a:spcBef>
                <a:spcPts val="0"/>
              </a:spcBef>
              <a:spcAft>
                <a:spcPts val="0"/>
              </a:spcAft>
              <a:buSzPts val="1300"/>
              <a:buChar char="-"/>
            </a:pPr>
            <a:r>
              <a:rPr b="1" lang="en" sz="1300">
                <a:highlight>
                  <a:schemeClr val="lt1"/>
                </a:highlight>
              </a:rPr>
              <a:t>Unavailability</a:t>
            </a:r>
            <a:r>
              <a:rPr b="1" lang="en" sz="1300">
                <a:highlight>
                  <a:schemeClr val="lt1"/>
                </a:highlight>
              </a:rPr>
              <a:t> of important features : </a:t>
            </a:r>
            <a:r>
              <a:rPr lang="en" sz="1300">
                <a:highlight>
                  <a:schemeClr val="lt1"/>
                </a:highlight>
              </a:rPr>
              <a:t>Important features such as search bar, donation type drop down menu, etc should be available so that user (donator) can make choice of their own and not face any issue while doing so</a:t>
            </a:r>
            <a:endParaRPr sz="1300">
              <a:highlight>
                <a:schemeClr val="lt1"/>
              </a:highlight>
            </a:endParaRPr>
          </a:p>
          <a:p>
            <a:pPr indent="-311150" lvl="0" marL="457200" marR="0" rtl="0" algn="l">
              <a:lnSpc>
                <a:spcPct val="115000"/>
              </a:lnSpc>
              <a:spcBef>
                <a:spcPts val="0"/>
              </a:spcBef>
              <a:spcAft>
                <a:spcPts val="0"/>
              </a:spcAft>
              <a:buSzPts val="1300"/>
              <a:buChar char="-"/>
            </a:pPr>
            <a:r>
              <a:rPr b="1" lang="en" sz="1300">
                <a:highlight>
                  <a:schemeClr val="lt1"/>
                </a:highlight>
              </a:rPr>
              <a:t>Transparency</a:t>
            </a:r>
            <a:r>
              <a:rPr b="1" lang="en" sz="1300">
                <a:highlight>
                  <a:schemeClr val="lt1"/>
                </a:highlight>
              </a:rPr>
              <a:t> for both Organizations and </a:t>
            </a:r>
            <a:r>
              <a:rPr b="1" lang="en" sz="1300">
                <a:highlight>
                  <a:schemeClr val="lt1"/>
                </a:highlight>
              </a:rPr>
              <a:t>donors</a:t>
            </a:r>
            <a:r>
              <a:rPr lang="en" sz="1300">
                <a:highlight>
                  <a:schemeClr val="lt1"/>
                </a:highlight>
              </a:rPr>
              <a:t> : Platform/website should be transparent enough so that donator will know where there money is going and organization will know who is donating and then can target their target audience</a:t>
            </a:r>
            <a:endParaRPr sz="1300">
              <a:highlight>
                <a:schemeClr val="lt1"/>
              </a:highlight>
            </a:endParaRPr>
          </a:p>
          <a:p>
            <a:pPr indent="0" lvl="0" marL="0" rtl="0" algn="l">
              <a:spcBef>
                <a:spcPts val="0"/>
              </a:spcBef>
              <a:spcAft>
                <a:spcPts val="0"/>
              </a:spcAft>
              <a:buNone/>
            </a:pPr>
            <a:r>
              <a:t/>
            </a:r>
            <a:endParaRPr sz="1200">
              <a:highlight>
                <a:schemeClr val="lt1"/>
              </a:highlight>
            </a:endParaRPr>
          </a:p>
          <a:p>
            <a:pPr indent="0" lvl="0" marL="0" marR="0" rtl="0" algn="just">
              <a:lnSpc>
                <a:spcPct val="115000"/>
              </a:lnSpc>
              <a:spcBef>
                <a:spcPts val="0"/>
              </a:spcBef>
              <a:spcAft>
                <a:spcPts val="0"/>
              </a:spcAft>
              <a:buClr>
                <a:srgbClr val="000000"/>
              </a:buClr>
              <a:buSzPts val="1850"/>
              <a:buFont typeface="Arial"/>
              <a:buNone/>
            </a:pPr>
            <a:r>
              <a:t/>
            </a:r>
            <a:endParaRPr b="0" i="0" sz="185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8"/>
          <p:cNvSpPr txBox="1"/>
          <p:nvPr/>
        </p:nvSpPr>
        <p:spPr>
          <a:xfrm>
            <a:off x="277025" y="277025"/>
            <a:ext cx="8323200" cy="4866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900"/>
              <a:buFont typeface="Arial"/>
              <a:buNone/>
            </a:pPr>
            <a:r>
              <a:rPr b="1" lang="en" sz="1800">
                <a:solidFill>
                  <a:schemeClr val="dk1"/>
                </a:solidFill>
              </a:rPr>
              <a:t>Pain Points</a:t>
            </a:r>
            <a:endParaRPr b="1" i="0" sz="13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900"/>
              <a:buFont typeface="Arial"/>
              <a:buNone/>
            </a:pPr>
            <a:r>
              <a:rPr b="0" i="0" lang="en" sz="900" u="none" cap="none" strike="noStrike">
                <a:solidFill>
                  <a:srgbClr val="000000"/>
                </a:solidFill>
                <a:latin typeface="Arial"/>
                <a:ea typeface="Arial"/>
                <a:cs typeface="Arial"/>
                <a:sym typeface="Arial"/>
              </a:rPr>
              <a:t>                                       </a:t>
            </a:r>
            <a:endParaRPr b="0" i="0" sz="900" u="none" cap="none" strike="noStrike">
              <a:solidFill>
                <a:srgbClr val="000000"/>
              </a:solidFill>
              <a:latin typeface="Arial"/>
              <a:ea typeface="Arial"/>
              <a:cs typeface="Arial"/>
              <a:sym typeface="Arial"/>
            </a:endParaRPr>
          </a:p>
          <a:p>
            <a:pPr indent="0" lvl="0" marL="0" marR="0" rtl="0" algn="just">
              <a:lnSpc>
                <a:spcPct val="100000"/>
              </a:lnSpc>
              <a:spcBef>
                <a:spcPts val="1200"/>
              </a:spcBef>
              <a:spcAft>
                <a:spcPts val="0"/>
              </a:spcAft>
              <a:buClr>
                <a:schemeClr val="dk1"/>
              </a:buClr>
              <a:buSzPts val="1100"/>
              <a:buFont typeface="Arial"/>
              <a:buNone/>
            </a:pPr>
            <a:r>
              <a:t/>
            </a:r>
            <a:endParaRPr b="0" i="0" sz="9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1" i="0" sz="900" u="none" cap="none" strike="noStrike">
              <a:solidFill>
                <a:srgbClr val="000000"/>
              </a:solidFill>
              <a:latin typeface="Arial"/>
              <a:ea typeface="Arial"/>
              <a:cs typeface="Arial"/>
              <a:sym typeface="Arial"/>
            </a:endParaRPr>
          </a:p>
        </p:txBody>
      </p:sp>
      <p:sp>
        <p:nvSpPr>
          <p:cNvPr id="120" name="Google Shape;120;p28"/>
          <p:cNvSpPr txBox="1"/>
          <p:nvPr/>
        </p:nvSpPr>
        <p:spPr>
          <a:xfrm>
            <a:off x="452425" y="609850"/>
            <a:ext cx="7332300" cy="4865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sz="1300"/>
          </a:p>
          <a:p>
            <a:pPr indent="0" lvl="0" marL="0" marR="0" rtl="0" algn="l">
              <a:lnSpc>
                <a:spcPct val="100000"/>
              </a:lnSpc>
              <a:spcBef>
                <a:spcPts val="0"/>
              </a:spcBef>
              <a:spcAft>
                <a:spcPts val="0"/>
              </a:spcAft>
              <a:buClr>
                <a:schemeClr val="dk1"/>
              </a:buClr>
              <a:buSzPts val="1100"/>
              <a:buFont typeface="Arial"/>
              <a:buNone/>
            </a:pPr>
            <a:r>
              <a:rPr b="1" lang="en" sz="1300"/>
              <a:t>Lack</a:t>
            </a:r>
            <a:r>
              <a:rPr lang="en" sz="1300"/>
              <a:t> </a:t>
            </a:r>
            <a:r>
              <a:rPr b="1" lang="en" sz="1300"/>
              <a:t>of</a:t>
            </a:r>
            <a:r>
              <a:rPr lang="en" sz="1300"/>
              <a:t> </a:t>
            </a:r>
            <a:r>
              <a:rPr b="1" lang="en" sz="1300"/>
              <a:t>Information</a:t>
            </a:r>
            <a:r>
              <a:rPr lang="en" sz="1300"/>
              <a:t>: Donors had difficulty finding up-to-date and accurate information about ongoing donation initiatives, leading to uncertainty about where to contribute.</a:t>
            </a:r>
            <a:endParaRPr sz="1300"/>
          </a:p>
          <a:p>
            <a:pPr indent="0" lvl="0" marL="0" marR="0" rtl="0" algn="l">
              <a:lnSpc>
                <a:spcPct val="100000"/>
              </a:lnSpc>
              <a:spcBef>
                <a:spcPts val="0"/>
              </a:spcBef>
              <a:spcAft>
                <a:spcPts val="0"/>
              </a:spcAft>
              <a:buClr>
                <a:schemeClr val="dk1"/>
              </a:buClr>
              <a:buSzPts val="1100"/>
              <a:buFont typeface="Arial"/>
              <a:buNone/>
            </a:pPr>
            <a:r>
              <a:t/>
            </a:r>
            <a:endParaRPr sz="1300"/>
          </a:p>
          <a:p>
            <a:pPr indent="0" lvl="0" marL="0" marR="0" rtl="0" algn="l">
              <a:lnSpc>
                <a:spcPct val="100000"/>
              </a:lnSpc>
              <a:spcBef>
                <a:spcPts val="0"/>
              </a:spcBef>
              <a:spcAft>
                <a:spcPts val="0"/>
              </a:spcAft>
              <a:buClr>
                <a:schemeClr val="dk1"/>
              </a:buClr>
              <a:buSzPts val="1100"/>
              <a:buFont typeface="Arial"/>
              <a:buNone/>
            </a:pPr>
            <a:r>
              <a:rPr b="1" lang="en" sz="1300"/>
              <a:t>Risk of Scams:</a:t>
            </a:r>
            <a:r>
              <a:rPr lang="en" sz="1300"/>
              <a:t> The absence of a reputable platform exposed donors to the risk of contributing to fraudulent or scam initiatives, causing </a:t>
            </a:r>
            <a:r>
              <a:rPr lang="en" sz="1300"/>
              <a:t>distrust</a:t>
            </a:r>
            <a:r>
              <a:rPr lang="en" sz="1300"/>
              <a:t> in the donation process.</a:t>
            </a:r>
            <a:endParaRPr sz="1300"/>
          </a:p>
          <a:p>
            <a:pPr indent="0" lvl="0" marL="0" marR="0" rtl="0" algn="l">
              <a:lnSpc>
                <a:spcPct val="100000"/>
              </a:lnSpc>
              <a:spcBef>
                <a:spcPts val="0"/>
              </a:spcBef>
              <a:spcAft>
                <a:spcPts val="0"/>
              </a:spcAft>
              <a:buClr>
                <a:schemeClr val="dk1"/>
              </a:buClr>
              <a:buSzPts val="1100"/>
              <a:buFont typeface="Arial"/>
              <a:buNone/>
            </a:pPr>
            <a:r>
              <a:t/>
            </a:r>
            <a:endParaRPr sz="1300"/>
          </a:p>
          <a:p>
            <a:pPr indent="0" lvl="0" marL="0" marR="0" rtl="0" algn="l">
              <a:lnSpc>
                <a:spcPct val="100000"/>
              </a:lnSpc>
              <a:spcBef>
                <a:spcPts val="0"/>
              </a:spcBef>
              <a:spcAft>
                <a:spcPts val="0"/>
              </a:spcAft>
              <a:buClr>
                <a:schemeClr val="dk1"/>
              </a:buClr>
              <a:buSzPts val="1100"/>
              <a:buFont typeface="Arial"/>
              <a:buNone/>
            </a:pPr>
            <a:r>
              <a:rPr b="1" lang="en" sz="1300"/>
              <a:t>Unclear Impact: </a:t>
            </a:r>
            <a:r>
              <a:rPr lang="en" sz="1300"/>
              <a:t>Donors were left unaware of the real impact of their contributions due to the absence of progress updates and success stories.</a:t>
            </a:r>
            <a:endParaRPr sz="1300"/>
          </a:p>
          <a:p>
            <a:pPr indent="0" lvl="0" marL="0" marR="0" rtl="0" algn="l">
              <a:lnSpc>
                <a:spcPct val="100000"/>
              </a:lnSpc>
              <a:spcBef>
                <a:spcPts val="0"/>
              </a:spcBef>
              <a:spcAft>
                <a:spcPts val="0"/>
              </a:spcAft>
              <a:buClr>
                <a:schemeClr val="dk1"/>
              </a:buClr>
              <a:buSzPts val="1100"/>
              <a:buFont typeface="Arial"/>
              <a:buNone/>
            </a:pPr>
            <a:r>
              <a:t/>
            </a:r>
            <a:endParaRPr sz="1300"/>
          </a:p>
          <a:p>
            <a:pPr indent="0" lvl="0" marL="0" marR="0" rtl="0" algn="l">
              <a:lnSpc>
                <a:spcPct val="100000"/>
              </a:lnSpc>
              <a:spcBef>
                <a:spcPts val="0"/>
              </a:spcBef>
              <a:spcAft>
                <a:spcPts val="0"/>
              </a:spcAft>
              <a:buClr>
                <a:schemeClr val="dk1"/>
              </a:buClr>
              <a:buSzPts val="1100"/>
              <a:buFont typeface="Arial"/>
              <a:buNone/>
            </a:pPr>
            <a:r>
              <a:rPr b="1" lang="en" sz="1300"/>
              <a:t>Inefficient Resource Allocation: </a:t>
            </a:r>
            <a:r>
              <a:rPr lang="en" sz="1300"/>
              <a:t>Organizations struggled to allocate resources effectively as they lacked insights into donor priorities and preferences.</a:t>
            </a:r>
            <a:endParaRPr sz="1300"/>
          </a:p>
          <a:p>
            <a:pPr indent="0" lvl="0" marL="0" marR="0" rtl="0" algn="l">
              <a:lnSpc>
                <a:spcPct val="100000"/>
              </a:lnSpc>
              <a:spcBef>
                <a:spcPts val="0"/>
              </a:spcBef>
              <a:spcAft>
                <a:spcPts val="0"/>
              </a:spcAft>
              <a:buClr>
                <a:schemeClr val="dk1"/>
              </a:buClr>
              <a:buSzPts val="1100"/>
              <a:buFont typeface="Arial"/>
              <a:buNone/>
            </a:pPr>
            <a:r>
              <a:t/>
            </a:r>
            <a:endParaRPr b="1" sz="1300"/>
          </a:p>
          <a:p>
            <a:pPr indent="0" lvl="0" marL="0" marR="0" rtl="0" algn="l">
              <a:lnSpc>
                <a:spcPct val="100000"/>
              </a:lnSpc>
              <a:spcBef>
                <a:spcPts val="0"/>
              </a:spcBef>
              <a:spcAft>
                <a:spcPts val="0"/>
              </a:spcAft>
              <a:buClr>
                <a:srgbClr val="000000"/>
              </a:buClr>
              <a:buSzPts val="1400"/>
              <a:buFont typeface="Arial"/>
              <a:buNone/>
            </a:pPr>
            <a:r>
              <a:rPr b="1" lang="en" sz="1300"/>
              <a:t>Communication Challenges</a:t>
            </a:r>
            <a:r>
              <a:rPr lang="en" sz="1300"/>
              <a:t>: Donors and organizations faced difficulties in effectively communicating and coordinating their efforts.</a:t>
            </a:r>
            <a:endParaRPr sz="1300"/>
          </a:p>
          <a:p>
            <a:pPr indent="0" lvl="0" marL="0" marR="0" rtl="0" algn="l">
              <a:lnSpc>
                <a:spcPct val="100000"/>
              </a:lnSpc>
              <a:spcBef>
                <a:spcPts val="0"/>
              </a:spcBef>
              <a:spcAft>
                <a:spcPts val="0"/>
              </a:spcAft>
              <a:buClr>
                <a:srgbClr val="000000"/>
              </a:buClr>
              <a:buSzPts val="1400"/>
              <a:buFont typeface="Arial"/>
              <a:buNone/>
            </a:pPr>
            <a:r>
              <a:t/>
            </a:r>
            <a:endParaRPr sz="1300"/>
          </a:p>
          <a:p>
            <a:pPr indent="0" lvl="0" marL="0" rtl="0" algn="l">
              <a:spcBef>
                <a:spcPts val="0"/>
              </a:spcBef>
              <a:spcAft>
                <a:spcPts val="0"/>
              </a:spcAft>
              <a:buClr>
                <a:schemeClr val="dk1"/>
              </a:buClr>
              <a:buSzPts val="1100"/>
              <a:buFont typeface="Arial"/>
              <a:buNone/>
            </a:pPr>
            <a:r>
              <a:rPr b="1" lang="en" sz="1300">
                <a:solidFill>
                  <a:schemeClr val="dk1"/>
                </a:solidFill>
              </a:rPr>
              <a:t>Trust :</a:t>
            </a:r>
            <a:r>
              <a:rPr lang="en" sz="1300">
                <a:solidFill>
                  <a:schemeClr val="dk1"/>
                </a:solidFill>
              </a:rPr>
              <a:t> Gaining the trust of both donors and charitable organizations can be challenging.</a:t>
            </a:r>
            <a:endParaRPr sz="1300">
              <a:solidFill>
                <a:schemeClr val="dk1"/>
              </a:solidFill>
            </a:endParaRPr>
          </a:p>
          <a:p>
            <a:pPr indent="0" lvl="0" marL="0" rtl="0" algn="l">
              <a:spcBef>
                <a:spcPts val="0"/>
              </a:spcBef>
              <a:spcAft>
                <a:spcPts val="0"/>
              </a:spcAft>
              <a:buClr>
                <a:schemeClr val="dk1"/>
              </a:buClr>
              <a:buSzPts val="1100"/>
              <a:buFont typeface="Arial"/>
              <a:buNone/>
            </a:pPr>
            <a:r>
              <a:t/>
            </a:r>
            <a:endParaRPr sz="1300">
              <a:solidFill>
                <a:schemeClr val="dk1"/>
              </a:solidFill>
            </a:endParaRPr>
          </a:p>
          <a:p>
            <a:pPr indent="0" lvl="0" marL="0" rtl="0" algn="l">
              <a:lnSpc>
                <a:spcPct val="105000"/>
              </a:lnSpc>
              <a:spcBef>
                <a:spcPts val="0"/>
              </a:spcBef>
              <a:spcAft>
                <a:spcPts val="0"/>
              </a:spcAft>
              <a:buClr>
                <a:schemeClr val="dk1"/>
              </a:buClr>
              <a:buSzPts val="852"/>
              <a:buFont typeface="Arial"/>
              <a:buNone/>
            </a:pPr>
            <a:r>
              <a:rPr b="1" lang="en">
                <a:solidFill>
                  <a:schemeClr val="dk1"/>
                </a:solidFill>
              </a:rPr>
              <a:t>Difficulty in Verifying Legitimacy: </a:t>
            </a:r>
            <a:r>
              <a:rPr lang="en">
                <a:solidFill>
                  <a:schemeClr val="dk1"/>
                </a:solidFill>
              </a:rPr>
              <a:t>Especially during crises, fraudulent organizations may take advantage of people's willingness to help. Donors need a reliable way to verify the authenticity of charitable initiatives.</a:t>
            </a:r>
            <a:endParaRPr>
              <a:solidFill>
                <a:schemeClr val="dk1"/>
              </a:solidFill>
            </a:endParaRPr>
          </a:p>
          <a:p>
            <a:pPr indent="0" lvl="0" marL="0" rtl="0" algn="l">
              <a:spcBef>
                <a:spcPts val="0"/>
              </a:spcBef>
              <a:spcAft>
                <a:spcPts val="0"/>
              </a:spcAft>
              <a:buClr>
                <a:schemeClr val="dk1"/>
              </a:buClr>
              <a:buSzPts val="1100"/>
              <a:buFont typeface="Arial"/>
              <a:buNone/>
            </a:pPr>
            <a:r>
              <a:t/>
            </a:r>
            <a:endParaRPr sz="1300">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Pain Points</a:t>
            </a:r>
            <a:endParaRPr/>
          </a:p>
        </p:txBody>
      </p:sp>
      <p:sp>
        <p:nvSpPr>
          <p:cNvPr id="126" name="Google Shape;126;p29"/>
          <p:cNvSpPr txBox="1"/>
          <p:nvPr>
            <p:ph idx="1" type="body"/>
          </p:nvPr>
        </p:nvSpPr>
        <p:spPr>
          <a:xfrm>
            <a:off x="311700" y="1152475"/>
            <a:ext cx="8520600" cy="3923700"/>
          </a:xfrm>
          <a:prstGeom prst="rect">
            <a:avLst/>
          </a:prstGeom>
        </p:spPr>
        <p:txBody>
          <a:bodyPr anchorCtr="0" anchor="t" bIns="91425" lIns="91425" spcFirstLastPara="1" rIns="91425" wrap="square" tIns="91425">
            <a:normAutofit fontScale="92500" lnSpcReduction="10000"/>
          </a:bodyPr>
          <a:lstStyle/>
          <a:p>
            <a:pPr indent="0" lvl="0" marL="0" rtl="0" algn="l">
              <a:lnSpc>
                <a:spcPct val="105000"/>
              </a:lnSpc>
              <a:spcBef>
                <a:spcPts val="0"/>
              </a:spcBef>
              <a:spcAft>
                <a:spcPts val="0"/>
              </a:spcAft>
              <a:buClr>
                <a:schemeClr val="dk1"/>
              </a:buClr>
              <a:buSzPct val="60892"/>
              <a:buFont typeface="Arial"/>
              <a:buNone/>
            </a:pPr>
            <a:r>
              <a:rPr lang="en" sz="1400">
                <a:solidFill>
                  <a:schemeClr val="dk1"/>
                </a:solidFill>
              </a:rPr>
              <a:t> </a:t>
            </a:r>
            <a:r>
              <a:rPr b="1" lang="en" sz="1400">
                <a:solidFill>
                  <a:schemeClr val="dk1"/>
                </a:solidFill>
              </a:rPr>
              <a:t>Donor Engagement and Feedback: </a:t>
            </a:r>
            <a:r>
              <a:rPr lang="en" sz="1400">
                <a:solidFill>
                  <a:schemeClr val="dk1"/>
                </a:solidFill>
              </a:rPr>
              <a:t>Donors appreciate being kept in the loop about the progress of the projects they support. Without a dedicated platform, maintaining donor engagement and gathering feedback can be challenging.</a:t>
            </a:r>
            <a:endParaRPr sz="1400">
              <a:solidFill>
                <a:schemeClr val="dk1"/>
              </a:solidFill>
            </a:endParaRPr>
          </a:p>
          <a:p>
            <a:pPr indent="0" lvl="0" marL="0" rtl="0" algn="l">
              <a:lnSpc>
                <a:spcPct val="105000"/>
              </a:lnSpc>
              <a:spcBef>
                <a:spcPts val="0"/>
              </a:spcBef>
              <a:spcAft>
                <a:spcPts val="0"/>
              </a:spcAft>
              <a:buClr>
                <a:schemeClr val="dk1"/>
              </a:buClr>
              <a:buSzPct val="60892"/>
              <a:buFont typeface="Arial"/>
              <a:buNone/>
            </a:pPr>
            <a:r>
              <a:rPr lang="en" sz="1400">
                <a:solidFill>
                  <a:schemeClr val="dk1"/>
                </a:solidFill>
              </a:rPr>
              <a:t> </a:t>
            </a:r>
            <a:endParaRPr sz="1400">
              <a:solidFill>
                <a:schemeClr val="dk1"/>
              </a:solidFill>
            </a:endParaRPr>
          </a:p>
          <a:p>
            <a:pPr indent="0" lvl="0" marL="0" rtl="0" algn="l">
              <a:lnSpc>
                <a:spcPct val="105000"/>
              </a:lnSpc>
              <a:spcBef>
                <a:spcPts val="0"/>
              </a:spcBef>
              <a:spcAft>
                <a:spcPts val="0"/>
              </a:spcAft>
              <a:buClr>
                <a:schemeClr val="dk1"/>
              </a:buClr>
              <a:buSzPct val="60892"/>
              <a:buFont typeface="Arial"/>
              <a:buNone/>
            </a:pPr>
            <a:r>
              <a:rPr b="1" lang="en" sz="1400">
                <a:solidFill>
                  <a:schemeClr val="dk1"/>
                </a:solidFill>
              </a:rPr>
              <a:t>Complex Donation Processes: </a:t>
            </a:r>
            <a:r>
              <a:rPr lang="en" sz="1400">
                <a:solidFill>
                  <a:schemeClr val="dk1"/>
                </a:solidFill>
              </a:rPr>
              <a:t>Cumbersome donation procedures can discourage potential donors. A user-friendly platform can simplify the donation process and encourage more people to contribute.</a:t>
            </a:r>
            <a:endParaRPr sz="1400">
              <a:solidFill>
                <a:schemeClr val="dk1"/>
              </a:solidFill>
            </a:endParaRPr>
          </a:p>
          <a:p>
            <a:pPr indent="0" lvl="0" marL="0" rtl="0" algn="l">
              <a:lnSpc>
                <a:spcPct val="105000"/>
              </a:lnSpc>
              <a:spcBef>
                <a:spcPts val="0"/>
              </a:spcBef>
              <a:spcAft>
                <a:spcPts val="0"/>
              </a:spcAft>
              <a:buClr>
                <a:schemeClr val="dk1"/>
              </a:buClr>
              <a:buSzPct val="60892"/>
              <a:buFont typeface="Arial"/>
              <a:buNone/>
            </a:pPr>
            <a:r>
              <a:rPr b="1" lang="en" sz="1400">
                <a:solidFill>
                  <a:schemeClr val="dk1"/>
                </a:solidFill>
              </a:rPr>
              <a:t> </a:t>
            </a:r>
            <a:endParaRPr b="1" sz="1400">
              <a:solidFill>
                <a:schemeClr val="dk1"/>
              </a:solidFill>
            </a:endParaRPr>
          </a:p>
          <a:p>
            <a:pPr indent="0" lvl="0" marL="0" rtl="0" algn="l">
              <a:lnSpc>
                <a:spcPct val="105000"/>
              </a:lnSpc>
              <a:spcBef>
                <a:spcPts val="0"/>
              </a:spcBef>
              <a:spcAft>
                <a:spcPts val="0"/>
              </a:spcAft>
              <a:buClr>
                <a:schemeClr val="dk1"/>
              </a:buClr>
              <a:buSzPct val="60892"/>
              <a:buFont typeface="Arial"/>
              <a:buNone/>
            </a:pPr>
            <a:r>
              <a:rPr b="1" lang="en" sz="1400">
                <a:solidFill>
                  <a:schemeClr val="dk1"/>
                </a:solidFill>
              </a:rPr>
              <a:t>Limited Accountability: </a:t>
            </a:r>
            <a:r>
              <a:rPr lang="en" sz="1400">
                <a:solidFill>
                  <a:schemeClr val="dk1"/>
                </a:solidFill>
              </a:rPr>
              <a:t>Donors want to ensure that their contributions are making a real impact. However, without proper transparency and accountability, it's hard to track how their funds are being utilized.</a:t>
            </a:r>
            <a:endParaRPr sz="1400">
              <a:solidFill>
                <a:schemeClr val="dk1"/>
              </a:solidFill>
            </a:endParaRPr>
          </a:p>
          <a:p>
            <a:pPr indent="0" lvl="0" marL="0" rtl="0" algn="l">
              <a:lnSpc>
                <a:spcPct val="105000"/>
              </a:lnSpc>
              <a:spcBef>
                <a:spcPts val="0"/>
              </a:spcBef>
              <a:spcAft>
                <a:spcPts val="0"/>
              </a:spcAft>
              <a:buClr>
                <a:schemeClr val="dk1"/>
              </a:buClr>
              <a:buSzPct val="60892"/>
              <a:buFont typeface="Arial"/>
              <a:buNone/>
            </a:pPr>
            <a:r>
              <a:rPr lang="en" sz="1400">
                <a:solidFill>
                  <a:schemeClr val="dk1"/>
                </a:solidFill>
              </a:rPr>
              <a:t> </a:t>
            </a:r>
            <a:endParaRPr sz="1400">
              <a:solidFill>
                <a:schemeClr val="dk1"/>
              </a:solidFill>
            </a:endParaRPr>
          </a:p>
          <a:p>
            <a:pPr indent="0" lvl="0" marL="0" rtl="0" algn="l">
              <a:lnSpc>
                <a:spcPct val="105000"/>
              </a:lnSpc>
              <a:spcBef>
                <a:spcPts val="0"/>
              </a:spcBef>
              <a:spcAft>
                <a:spcPts val="0"/>
              </a:spcAft>
              <a:buClr>
                <a:schemeClr val="dk1"/>
              </a:buClr>
              <a:buSzPct val="60892"/>
              <a:buFont typeface="Arial"/>
              <a:buNone/>
            </a:pPr>
            <a:r>
              <a:rPr b="1" lang="en" sz="1400">
                <a:solidFill>
                  <a:schemeClr val="dk1"/>
                </a:solidFill>
              </a:rPr>
              <a:t>Limited Awareness: </a:t>
            </a:r>
            <a:r>
              <a:rPr lang="en" sz="1400">
                <a:solidFill>
                  <a:schemeClr val="dk1"/>
                </a:solidFill>
              </a:rPr>
              <a:t>Some worthwhile initiatives struggle to gain visibility, preventing them from reaching potential supporters. A platform could help bring attention to lesser-known causes.</a:t>
            </a:r>
            <a:endParaRPr sz="1400">
              <a:solidFill>
                <a:schemeClr val="dk1"/>
              </a:solidFill>
            </a:endParaRPr>
          </a:p>
          <a:p>
            <a:pPr indent="0" lvl="0" marL="0" rtl="0" algn="l">
              <a:lnSpc>
                <a:spcPct val="105000"/>
              </a:lnSpc>
              <a:spcBef>
                <a:spcPts val="0"/>
              </a:spcBef>
              <a:spcAft>
                <a:spcPts val="0"/>
              </a:spcAft>
              <a:buClr>
                <a:schemeClr val="dk1"/>
              </a:buClr>
              <a:buSzPct val="60892"/>
              <a:buFont typeface="Arial"/>
              <a:buNone/>
            </a:pPr>
            <a:r>
              <a:t/>
            </a:r>
            <a:endParaRPr sz="1400">
              <a:solidFill>
                <a:schemeClr val="dk1"/>
              </a:solidFill>
            </a:endParaRPr>
          </a:p>
          <a:p>
            <a:pPr indent="0" lvl="0" marL="0" rtl="0" algn="l">
              <a:lnSpc>
                <a:spcPct val="105000"/>
              </a:lnSpc>
              <a:spcBef>
                <a:spcPts val="0"/>
              </a:spcBef>
              <a:spcAft>
                <a:spcPts val="0"/>
              </a:spcAft>
              <a:buClr>
                <a:schemeClr val="dk1"/>
              </a:buClr>
              <a:buSzPct val="84615"/>
              <a:buFont typeface="Arial"/>
              <a:buNone/>
            </a:pPr>
            <a:r>
              <a:rPr b="1" lang="en" sz="1300">
                <a:solidFill>
                  <a:schemeClr val="dk1"/>
                </a:solidFill>
              </a:rPr>
              <a:t>Underrepresented Causes</a:t>
            </a:r>
            <a:r>
              <a:rPr lang="en" sz="1300">
                <a:solidFill>
                  <a:schemeClr val="dk1"/>
                </a:solidFill>
              </a:rPr>
              <a:t>: Smaller and lesser-known causes might struggle to gain visibility and attract funding.</a:t>
            </a:r>
            <a:endParaRPr sz="1300">
              <a:solidFill>
                <a:schemeClr val="dk1"/>
              </a:solidFill>
            </a:endParaRPr>
          </a:p>
          <a:p>
            <a:pPr indent="0" lvl="0" marL="457200" rtl="0" algn="l">
              <a:lnSpc>
                <a:spcPct val="105000"/>
              </a:lnSpc>
              <a:spcBef>
                <a:spcPts val="0"/>
              </a:spcBef>
              <a:spcAft>
                <a:spcPts val="0"/>
              </a:spcAft>
              <a:buClr>
                <a:schemeClr val="dk1"/>
              </a:buClr>
              <a:buSzPct val="84615"/>
              <a:buFont typeface="Arial"/>
              <a:buNone/>
            </a:pPr>
            <a:r>
              <a:t/>
            </a:r>
            <a:endParaRPr sz="1300">
              <a:solidFill>
                <a:schemeClr val="dk1"/>
              </a:solidFill>
            </a:endParaRPr>
          </a:p>
          <a:p>
            <a:pPr indent="0" lvl="0" marL="0" rtl="0" algn="l">
              <a:lnSpc>
                <a:spcPct val="105000"/>
              </a:lnSpc>
              <a:spcBef>
                <a:spcPts val="0"/>
              </a:spcBef>
              <a:spcAft>
                <a:spcPts val="0"/>
              </a:spcAft>
              <a:buClr>
                <a:schemeClr val="dk1"/>
              </a:buClr>
              <a:buSzPct val="84615"/>
              <a:buFont typeface="Arial"/>
              <a:buNone/>
            </a:pPr>
            <a:r>
              <a:rPr b="1" lang="en" sz="1300">
                <a:solidFill>
                  <a:schemeClr val="dk1"/>
                </a:solidFill>
              </a:rPr>
              <a:t>Limited Engagement </a:t>
            </a:r>
            <a:r>
              <a:rPr lang="en" sz="1300">
                <a:solidFill>
                  <a:schemeClr val="dk1"/>
                </a:solidFill>
              </a:rPr>
              <a:t>: Donors may want to stay connected with the causes they support beyond making donations, but they lack avenues for ongoing engagement.</a:t>
            </a:r>
            <a:endParaRPr sz="1300">
              <a:solidFill>
                <a:schemeClr val="dk1"/>
              </a:solidFill>
            </a:endParaRPr>
          </a:p>
          <a:p>
            <a:pPr indent="0" lvl="0" marL="457200" rtl="0" algn="l">
              <a:lnSpc>
                <a:spcPct val="105000"/>
              </a:lnSpc>
              <a:spcBef>
                <a:spcPts val="0"/>
              </a:spcBef>
              <a:spcAft>
                <a:spcPts val="0"/>
              </a:spcAft>
              <a:buClr>
                <a:schemeClr val="dk1"/>
              </a:buClr>
              <a:buSzPct val="84615"/>
              <a:buFont typeface="Arial"/>
              <a:buNone/>
            </a:pPr>
            <a:r>
              <a:t/>
            </a:r>
            <a:endParaRPr sz="1300">
              <a:solidFill>
                <a:schemeClr val="dk1"/>
              </a:solidFill>
            </a:endParaRPr>
          </a:p>
          <a:p>
            <a:pPr indent="0" lvl="0" marL="0" rtl="0" algn="l">
              <a:lnSpc>
                <a:spcPct val="105000"/>
              </a:lnSpc>
              <a:spcBef>
                <a:spcPts val="0"/>
              </a:spcBef>
              <a:spcAft>
                <a:spcPts val="0"/>
              </a:spcAft>
              <a:buClr>
                <a:schemeClr val="dk1"/>
              </a:buClr>
              <a:buSzPct val="60892"/>
              <a:buFont typeface="Arial"/>
              <a:buNone/>
            </a:pPr>
            <a:r>
              <a:t/>
            </a:r>
            <a:endParaRPr sz="1400">
              <a:solidFill>
                <a:schemeClr val="dk1"/>
              </a:solidFill>
            </a:endParaRPr>
          </a:p>
          <a:p>
            <a:pPr indent="0" lvl="0" marL="0" rtl="0" algn="l">
              <a:lnSpc>
                <a:spcPct val="105000"/>
              </a:lnSpc>
              <a:spcBef>
                <a:spcPts val="0"/>
              </a:spcBef>
              <a:spcAft>
                <a:spcPts val="0"/>
              </a:spcAft>
              <a:buSzPct val="61111"/>
              <a:buNone/>
            </a:pPr>
            <a:r>
              <a:t/>
            </a:r>
            <a:endParaRPr sz="1395">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30"/>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Pain Points</a:t>
            </a:r>
            <a:endParaRPr/>
          </a:p>
        </p:txBody>
      </p:sp>
      <p:sp>
        <p:nvSpPr>
          <p:cNvPr id="132" name="Google Shape;132;p30"/>
          <p:cNvSpPr txBox="1"/>
          <p:nvPr>
            <p:ph idx="1" type="body"/>
          </p:nvPr>
        </p:nvSpPr>
        <p:spPr>
          <a:xfrm>
            <a:off x="97325" y="811250"/>
            <a:ext cx="8735100" cy="4454700"/>
          </a:xfrm>
          <a:prstGeom prst="rect">
            <a:avLst/>
          </a:prstGeom>
        </p:spPr>
        <p:txBody>
          <a:bodyPr anchorCtr="0" anchor="t" bIns="91425" lIns="91425" spcFirstLastPara="1" rIns="91425" wrap="square" tIns="91425">
            <a:normAutofit lnSpcReduction="10000"/>
          </a:bodyPr>
          <a:lstStyle/>
          <a:p>
            <a:pPr indent="0" lvl="0" marL="0" rtl="0" algn="l">
              <a:lnSpc>
                <a:spcPct val="105000"/>
              </a:lnSpc>
              <a:spcBef>
                <a:spcPts val="0"/>
              </a:spcBef>
              <a:spcAft>
                <a:spcPts val="0"/>
              </a:spcAft>
              <a:buNone/>
            </a:pPr>
            <a:r>
              <a:rPr b="1" lang="en" sz="1300">
                <a:solidFill>
                  <a:schemeClr val="dk1"/>
                </a:solidFill>
              </a:rPr>
              <a:t>Privacy Concerns </a:t>
            </a:r>
            <a:r>
              <a:rPr lang="en" sz="1300">
                <a:solidFill>
                  <a:schemeClr val="dk1"/>
                </a:solidFill>
              </a:rPr>
              <a:t>: Donors may hesitate to provide personal information due to concerns about privacy and data security.</a:t>
            </a:r>
            <a:endParaRPr sz="1300">
              <a:solidFill>
                <a:schemeClr val="dk1"/>
              </a:solidFill>
            </a:endParaRPr>
          </a:p>
          <a:p>
            <a:pPr indent="0" lvl="0" marL="457200" rtl="0" algn="l">
              <a:lnSpc>
                <a:spcPct val="105000"/>
              </a:lnSpc>
              <a:spcBef>
                <a:spcPts val="0"/>
              </a:spcBef>
              <a:spcAft>
                <a:spcPts val="0"/>
              </a:spcAft>
              <a:buNone/>
            </a:pPr>
            <a:r>
              <a:t/>
            </a:r>
            <a:endParaRPr sz="1300">
              <a:solidFill>
                <a:schemeClr val="dk1"/>
              </a:solidFill>
            </a:endParaRPr>
          </a:p>
          <a:p>
            <a:pPr indent="0" lvl="0" marL="0" rtl="0" algn="l">
              <a:lnSpc>
                <a:spcPct val="105000"/>
              </a:lnSpc>
              <a:spcBef>
                <a:spcPts val="0"/>
              </a:spcBef>
              <a:spcAft>
                <a:spcPts val="0"/>
              </a:spcAft>
              <a:buNone/>
            </a:pPr>
            <a:r>
              <a:rPr b="1" lang="en" sz="1300">
                <a:solidFill>
                  <a:schemeClr val="dk1"/>
                </a:solidFill>
              </a:rPr>
              <a:t>Unbanked Populations </a:t>
            </a:r>
            <a:r>
              <a:rPr lang="en" sz="1300">
                <a:solidFill>
                  <a:schemeClr val="dk1"/>
                </a:solidFill>
              </a:rPr>
              <a:t>: Some potential donors, especially in developing regions, might lack access to traditional banking systems for online donations.</a:t>
            </a:r>
            <a:endParaRPr sz="1300">
              <a:solidFill>
                <a:schemeClr val="dk1"/>
              </a:solidFill>
            </a:endParaRPr>
          </a:p>
          <a:p>
            <a:pPr indent="0" lvl="0" marL="457200" rtl="0" algn="l">
              <a:lnSpc>
                <a:spcPct val="105000"/>
              </a:lnSpc>
              <a:spcBef>
                <a:spcPts val="0"/>
              </a:spcBef>
              <a:spcAft>
                <a:spcPts val="0"/>
              </a:spcAft>
              <a:buNone/>
            </a:pPr>
            <a:r>
              <a:t/>
            </a:r>
            <a:endParaRPr sz="1300">
              <a:solidFill>
                <a:schemeClr val="dk1"/>
              </a:solidFill>
            </a:endParaRPr>
          </a:p>
          <a:p>
            <a:pPr indent="0" lvl="0" marL="0" rtl="0" algn="l">
              <a:lnSpc>
                <a:spcPct val="105000"/>
              </a:lnSpc>
              <a:spcBef>
                <a:spcPts val="0"/>
              </a:spcBef>
              <a:spcAft>
                <a:spcPts val="0"/>
              </a:spcAft>
              <a:buNone/>
            </a:pPr>
            <a:r>
              <a:rPr b="1" lang="en" sz="1300">
                <a:solidFill>
                  <a:schemeClr val="dk1"/>
                </a:solidFill>
              </a:rPr>
              <a:t>Lack of Micro-Donation Options </a:t>
            </a:r>
            <a:r>
              <a:rPr lang="en" sz="1300">
                <a:solidFill>
                  <a:schemeClr val="dk1"/>
                </a:solidFill>
              </a:rPr>
              <a:t>: Not all donors can afford large donations, and micro-donation options might not be readily available.</a:t>
            </a:r>
            <a:endParaRPr sz="1300">
              <a:solidFill>
                <a:schemeClr val="dk1"/>
              </a:solidFill>
            </a:endParaRPr>
          </a:p>
          <a:p>
            <a:pPr indent="0" lvl="0" marL="0" rtl="0" algn="l">
              <a:spcBef>
                <a:spcPts val="0"/>
              </a:spcBef>
              <a:spcAft>
                <a:spcPts val="0"/>
              </a:spcAft>
              <a:buClr>
                <a:schemeClr val="dk1"/>
              </a:buClr>
              <a:buSzPts val="1100"/>
              <a:buFont typeface="Arial"/>
              <a:buNone/>
            </a:pPr>
            <a:r>
              <a:t/>
            </a:r>
            <a:endParaRPr sz="1300"/>
          </a:p>
          <a:p>
            <a:pPr indent="0" lvl="0" marL="0" rtl="0" algn="l">
              <a:spcBef>
                <a:spcPts val="0"/>
              </a:spcBef>
              <a:spcAft>
                <a:spcPts val="0"/>
              </a:spcAft>
              <a:buClr>
                <a:schemeClr val="dk1"/>
              </a:buClr>
              <a:buSzPts val="1100"/>
              <a:buFont typeface="Arial"/>
              <a:buNone/>
            </a:pPr>
            <a:r>
              <a:rPr b="1" lang="en" sz="1300">
                <a:solidFill>
                  <a:schemeClr val="dk1"/>
                </a:solidFill>
              </a:rPr>
              <a:t>Hard to Donate</a:t>
            </a:r>
            <a:r>
              <a:rPr lang="en" sz="1300">
                <a:solidFill>
                  <a:schemeClr val="dk1"/>
                </a:solidFill>
              </a:rPr>
              <a:t>: During COVID-19, people struggled to find a way to donate to charity, leaving them feeling helpless.</a:t>
            </a:r>
            <a:endParaRPr sz="1300">
              <a:solidFill>
                <a:schemeClr val="dk1"/>
              </a:solidFill>
            </a:endParaRPr>
          </a:p>
          <a:p>
            <a:pPr indent="0" lvl="0" marL="0" rtl="0" algn="l">
              <a:spcBef>
                <a:spcPts val="0"/>
              </a:spcBef>
              <a:spcAft>
                <a:spcPts val="0"/>
              </a:spcAft>
              <a:buClr>
                <a:schemeClr val="dk1"/>
              </a:buClr>
              <a:buSzPts val="1100"/>
              <a:buFont typeface="Arial"/>
              <a:buNone/>
            </a:pPr>
            <a:r>
              <a:t/>
            </a:r>
            <a:endParaRPr sz="1300">
              <a:solidFill>
                <a:schemeClr val="dk1"/>
              </a:solidFill>
            </a:endParaRPr>
          </a:p>
          <a:p>
            <a:pPr indent="0" lvl="0" marL="0" rtl="0" algn="l">
              <a:spcBef>
                <a:spcPts val="0"/>
              </a:spcBef>
              <a:spcAft>
                <a:spcPts val="0"/>
              </a:spcAft>
              <a:buClr>
                <a:schemeClr val="dk1"/>
              </a:buClr>
              <a:buSzPts val="1100"/>
              <a:buFont typeface="Arial"/>
              <a:buNone/>
            </a:pPr>
            <a:r>
              <a:rPr b="1" lang="en" sz="1300">
                <a:solidFill>
                  <a:schemeClr val="dk1"/>
                </a:solidFill>
              </a:rPr>
              <a:t>Difficulty in Finding Relevant Donation Opportunities</a:t>
            </a:r>
            <a:r>
              <a:rPr lang="en" sz="1300">
                <a:solidFill>
                  <a:schemeClr val="dk1"/>
                </a:solidFill>
              </a:rPr>
              <a:t>:donors faced challenges in identifying ongoing or upcoming donation initiatives that aligned with their priorities.</a:t>
            </a:r>
            <a:endParaRPr sz="1300">
              <a:solidFill>
                <a:schemeClr val="dk1"/>
              </a:solidFill>
            </a:endParaRPr>
          </a:p>
          <a:p>
            <a:pPr indent="0" lvl="0" marL="0" rtl="0" algn="l">
              <a:spcBef>
                <a:spcPts val="0"/>
              </a:spcBef>
              <a:spcAft>
                <a:spcPts val="0"/>
              </a:spcAft>
              <a:buClr>
                <a:schemeClr val="dk1"/>
              </a:buClr>
              <a:buSzPts val="1100"/>
              <a:buFont typeface="Arial"/>
              <a:buNone/>
            </a:pPr>
            <a:r>
              <a:t/>
            </a:r>
            <a:endParaRPr sz="1300">
              <a:solidFill>
                <a:schemeClr val="dk1"/>
              </a:solidFill>
            </a:endParaRPr>
          </a:p>
          <a:p>
            <a:pPr indent="0" lvl="0" marL="0" rtl="0" algn="l">
              <a:spcBef>
                <a:spcPts val="0"/>
              </a:spcBef>
              <a:spcAft>
                <a:spcPts val="0"/>
              </a:spcAft>
              <a:buNone/>
            </a:pPr>
            <a:r>
              <a:rPr b="1" lang="en" sz="1300">
                <a:solidFill>
                  <a:schemeClr val="dk1"/>
                </a:solidFill>
              </a:rPr>
              <a:t>Not Sure Where Money Goes</a:t>
            </a:r>
            <a:r>
              <a:rPr lang="en" sz="1300">
                <a:solidFill>
                  <a:schemeClr val="dk1"/>
                </a:solidFill>
              </a:rPr>
              <a:t>: People couldn't see where their donations were going, making them unsure about supporting causes.</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Clr>
                <a:schemeClr val="dk1"/>
              </a:buClr>
              <a:buSzPts val="1100"/>
              <a:buFont typeface="Arial"/>
              <a:buNone/>
            </a:pPr>
            <a:r>
              <a:rPr b="1" lang="en" sz="1300">
                <a:solidFill>
                  <a:schemeClr val="dk1"/>
                </a:solidFill>
              </a:rPr>
              <a:t>Missed Chances to Help</a:t>
            </a:r>
            <a:r>
              <a:rPr lang="en" sz="1300">
                <a:solidFill>
                  <a:schemeClr val="dk1"/>
                </a:solidFill>
              </a:rPr>
              <a:t>: Many who wanted to help couldn't, due to the lack of a clear platform to donate effectively.</a:t>
            </a:r>
            <a:endParaRPr sz="1300">
              <a:solidFill>
                <a:schemeClr val="dk1"/>
              </a:solidFill>
            </a:endParaRPr>
          </a:p>
          <a:p>
            <a:pPr indent="0" lvl="0" marL="0" rtl="0" algn="l">
              <a:lnSpc>
                <a:spcPct val="105000"/>
              </a:lnSpc>
              <a:spcBef>
                <a:spcPts val="0"/>
              </a:spcBef>
              <a:spcAft>
                <a:spcPts val="0"/>
              </a:spcAft>
              <a:buClr>
                <a:schemeClr val="dk1"/>
              </a:buClr>
              <a:buSzPts val="852"/>
              <a:buFont typeface="Arial"/>
              <a:buNone/>
            </a:pPr>
            <a:r>
              <a:t/>
            </a:r>
            <a:endParaRPr sz="1395">
              <a:solidFill>
                <a:schemeClr val="dk1"/>
              </a:solidFill>
            </a:endParaRPr>
          </a:p>
          <a:p>
            <a:pPr indent="0" lvl="0" marL="0" rtl="0" algn="l">
              <a:lnSpc>
                <a:spcPct val="105000"/>
              </a:lnSpc>
              <a:spcBef>
                <a:spcPts val="0"/>
              </a:spcBef>
              <a:spcAft>
                <a:spcPts val="0"/>
              </a:spcAft>
              <a:buClr>
                <a:schemeClr val="dk1"/>
              </a:buClr>
              <a:buSzPts val="852"/>
              <a:buFont typeface="Arial"/>
              <a:buNone/>
            </a:pPr>
            <a:r>
              <a:t/>
            </a:r>
            <a:endParaRPr sz="1395">
              <a:solidFill>
                <a:schemeClr val="dk1"/>
              </a:solidFill>
            </a:endParaRPr>
          </a:p>
          <a:p>
            <a:pPr indent="0" lvl="0" marL="0" rtl="0" algn="l">
              <a:lnSpc>
                <a:spcPct val="105000"/>
              </a:lnSpc>
              <a:spcBef>
                <a:spcPts val="0"/>
              </a:spcBef>
              <a:spcAft>
                <a:spcPts val="0"/>
              </a:spcAft>
              <a:buSzPts val="852"/>
              <a:buNone/>
            </a:pPr>
            <a:r>
              <a:t/>
            </a:r>
            <a:endParaRPr sz="1395">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Pain Points</a:t>
            </a:r>
            <a:endParaRPr/>
          </a:p>
        </p:txBody>
      </p:sp>
      <p:sp>
        <p:nvSpPr>
          <p:cNvPr id="138" name="Google Shape;138;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t/>
            </a:r>
            <a:endParaRPr/>
          </a:p>
          <a:p>
            <a:pPr indent="0" lvl="0" marL="0" rtl="0" algn="l">
              <a:spcBef>
                <a:spcPts val="0"/>
              </a:spcBef>
              <a:spcAft>
                <a:spcPts val="0"/>
              </a:spcAft>
              <a:buNone/>
            </a:pPr>
            <a:r>
              <a:rPr b="1" lang="en" sz="1500">
                <a:solidFill>
                  <a:schemeClr val="dk1"/>
                </a:solidFill>
              </a:rPr>
              <a:t>Spam mails and messages : </a:t>
            </a:r>
            <a:r>
              <a:rPr lang="en" sz="1500">
                <a:solidFill>
                  <a:schemeClr val="dk1"/>
                </a:solidFill>
              </a:rPr>
              <a:t>some time when the user logs in to such websites, the user starts getting spam mails and messages that may lead to different types of frauds.</a:t>
            </a:r>
            <a:endParaRPr sz="1500">
              <a:solidFill>
                <a:schemeClr val="dk1"/>
              </a:solidFill>
            </a:endParaRPr>
          </a:p>
          <a:p>
            <a:pPr indent="0" lvl="0" marL="45720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b="1" lang="en" sz="1500">
                <a:solidFill>
                  <a:schemeClr val="dk1"/>
                </a:solidFill>
              </a:rPr>
              <a:t>Unnecessary information : </a:t>
            </a:r>
            <a:r>
              <a:rPr lang="en" sz="1500">
                <a:solidFill>
                  <a:schemeClr val="dk1"/>
                </a:solidFill>
              </a:rPr>
              <a:t>Some time this websites may take different type of unnecessary informations, which are hectic to fill and may let to other risks.</a:t>
            </a:r>
            <a:endParaRPr sz="1500">
              <a:solidFill>
                <a:schemeClr val="dk1"/>
              </a:solidFill>
            </a:endParaRPr>
          </a:p>
          <a:p>
            <a:pPr indent="0" lvl="0" marL="45720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b="1" lang="en" sz="1500">
                <a:solidFill>
                  <a:schemeClr val="dk1"/>
                </a:solidFill>
              </a:rPr>
              <a:t>Good Customer services information: </a:t>
            </a:r>
            <a:r>
              <a:rPr lang="en" sz="1500">
                <a:solidFill>
                  <a:schemeClr val="dk1"/>
                </a:solidFill>
              </a:rPr>
              <a:t>Sometimes the user faces some technical problems during donating an amount of money, but were unable to receive any help due to poor or outdated informations provided in the website</a:t>
            </a:r>
            <a:endParaRPr sz="1500">
              <a:solidFill>
                <a:schemeClr val="dk1"/>
              </a:solidFill>
            </a:endParaRPr>
          </a:p>
          <a:p>
            <a:pPr indent="0" lvl="0" marL="45720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b="1" lang="en" sz="1500">
                <a:solidFill>
                  <a:schemeClr val="dk1"/>
                </a:solidFill>
              </a:rPr>
              <a:t>Transparency with the money donated : </a:t>
            </a:r>
            <a:r>
              <a:rPr lang="en" sz="1500">
                <a:solidFill>
                  <a:schemeClr val="dk1"/>
                </a:solidFill>
              </a:rPr>
              <a:t>Sometimes when donated through this websites proper information regarding the payment and not provided. Proper receipt or other means should be provided to the donor for a clearer view </a:t>
            </a:r>
            <a:endParaRPr sz="1500">
              <a:solidFill>
                <a:schemeClr val="dk1"/>
              </a:solidFill>
            </a:endParaRPr>
          </a:p>
          <a:p>
            <a:pPr indent="0" lvl="0" marL="0" rtl="0" algn="l">
              <a:spcBef>
                <a:spcPts val="0"/>
              </a:spcBef>
              <a:spcAft>
                <a:spcPts val="0"/>
              </a:spcAft>
              <a:buNone/>
            </a:pPr>
            <a:r>
              <a:t/>
            </a:r>
            <a:endParaRPr sz="2100"/>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2"/>
          <p:cNvSpPr txBox="1"/>
          <p:nvPr/>
        </p:nvSpPr>
        <p:spPr>
          <a:xfrm>
            <a:off x="289500" y="262700"/>
            <a:ext cx="8613600" cy="455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Arial"/>
                <a:ea typeface="Arial"/>
                <a:cs typeface="Arial"/>
                <a:sym typeface="Arial"/>
              </a:rPr>
              <a:t>Core Problem</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sz="1800"/>
          </a:p>
          <a:p>
            <a:pPr indent="0" lvl="0" marL="0" marR="0" rtl="0" algn="l">
              <a:lnSpc>
                <a:spcPct val="100000"/>
              </a:lnSpc>
              <a:spcBef>
                <a:spcPts val="0"/>
              </a:spcBef>
              <a:spcAft>
                <a:spcPts val="0"/>
              </a:spcAft>
              <a:buClr>
                <a:srgbClr val="000000"/>
              </a:buClr>
              <a:buSzPts val="1800"/>
              <a:buFont typeface="Arial"/>
              <a:buNone/>
            </a:pPr>
            <a:r>
              <a:t/>
            </a:r>
            <a:endParaRPr b="1" sz="1800"/>
          </a:p>
          <a:p>
            <a:pPr indent="0" lvl="0" marL="0" marR="0" rtl="0" algn="l">
              <a:lnSpc>
                <a:spcPct val="100000"/>
              </a:lnSpc>
              <a:spcBef>
                <a:spcPts val="0"/>
              </a:spcBef>
              <a:spcAft>
                <a:spcPts val="0"/>
              </a:spcAft>
              <a:buClr>
                <a:srgbClr val="000000"/>
              </a:buClr>
              <a:buSzPts val="1800"/>
              <a:buFont typeface="Arial"/>
              <a:buNone/>
            </a:pPr>
            <a:r>
              <a:rPr lang="en"/>
              <a:t>We need a public fundraising website (platform) on which organizations can post about their campaigns for their </a:t>
            </a:r>
            <a:r>
              <a:rPr lang="en"/>
              <a:t>targeted</a:t>
            </a:r>
            <a:r>
              <a:rPr lang="en"/>
              <a:t> audience and users (donators here) can donate in fundraising campaigns in which they are interested.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3"/>
          <p:cNvSpPr txBox="1"/>
          <p:nvPr>
            <p:ph type="title"/>
          </p:nvPr>
        </p:nvSpPr>
        <p:spPr>
          <a:xfrm>
            <a:off x="171450" y="305725"/>
            <a:ext cx="8520600" cy="824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222"/>
              <a:buFont typeface="Arial"/>
              <a:buNone/>
            </a:pPr>
            <a:r>
              <a:rPr b="1" lang="en" sz="1800">
                <a:solidFill>
                  <a:srgbClr val="1A1A1A"/>
                </a:solidFill>
                <a:latin typeface="Arial"/>
                <a:ea typeface="Arial"/>
                <a:cs typeface="Arial"/>
                <a:sym typeface="Arial"/>
              </a:rPr>
              <a:t>User Experience (What can constitute bad experience? Why won’t a user visit again? (Non-</a:t>
            </a:r>
            <a:r>
              <a:rPr b="1" i="1" lang="en" sz="1800">
                <a:solidFill>
                  <a:srgbClr val="1A1A1A"/>
                </a:solidFill>
              </a:rPr>
              <a:t>Technical</a:t>
            </a:r>
            <a:r>
              <a:rPr b="1" lang="en" sz="1800">
                <a:solidFill>
                  <a:srgbClr val="1A1A1A"/>
                </a:solidFill>
                <a:latin typeface="Arial"/>
                <a:ea typeface="Arial"/>
                <a:cs typeface="Arial"/>
                <a:sym typeface="Arial"/>
              </a:rPr>
              <a:t>)</a:t>
            </a:r>
            <a:endParaRPr b="1" sz="1800">
              <a:solidFill>
                <a:srgbClr val="1A1A1A"/>
              </a:solidFill>
              <a:latin typeface="Arial"/>
              <a:ea typeface="Arial"/>
              <a:cs typeface="Arial"/>
              <a:sym typeface="Arial"/>
            </a:endParaRPr>
          </a:p>
        </p:txBody>
      </p:sp>
      <p:sp>
        <p:nvSpPr>
          <p:cNvPr id="149" name="Google Shape;149;p33"/>
          <p:cNvSpPr txBox="1"/>
          <p:nvPr/>
        </p:nvSpPr>
        <p:spPr>
          <a:xfrm>
            <a:off x="853750" y="1082625"/>
            <a:ext cx="89619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120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
        <p:nvSpPr>
          <p:cNvPr id="150" name="Google Shape;150;p33"/>
          <p:cNvSpPr txBox="1"/>
          <p:nvPr/>
        </p:nvSpPr>
        <p:spPr>
          <a:xfrm>
            <a:off x="503625" y="1082625"/>
            <a:ext cx="6885000" cy="4279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Unavailability</a:t>
            </a:r>
            <a:r>
              <a:rPr lang="en"/>
              <a:t> of different payment options and online platforms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Lack of transparency for donators and not auditing the campaigns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Unnecessary advertisements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Hidden fees that is not mentioned in base donation</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Lack of different currency option as audience will belong to different countries and will donate in different currency so </a:t>
            </a:r>
            <a:r>
              <a:rPr lang="en"/>
              <a:t>unavailability</a:t>
            </a:r>
            <a:r>
              <a:rPr lang="en"/>
              <a:t> of different currency option will be an issue</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Long forms and taking </a:t>
            </a:r>
            <a:r>
              <a:rPr lang="en"/>
              <a:t>unnecessary</a:t>
            </a:r>
            <a:r>
              <a:rPr lang="en"/>
              <a:t> personal data</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Wrong information or outdated information about the campaign ( weak </a:t>
            </a:r>
            <a:r>
              <a:rPr lang="en"/>
              <a:t>communication</a:t>
            </a:r>
            <a:r>
              <a:rPr lang="en"/>
              <a:t> bridge between company/organization and donator</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