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Tahoma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Tahoma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Tahoma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Tahoma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1" d="100"/>
          <a:sy n="71" d="100"/>
        </p:scale>
        <p:origin x="1356" y="7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84373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282989820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940348382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097845527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94430614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0552576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9095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50433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87302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FDE0ED-DD73-7325-9A91-E03B446B0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5110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3025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63437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6E8CF9-BD98-4142-E42B-3FE7A65EFA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1626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0737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57346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E9A947-9D5A-7DAE-7401-F09FE55482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416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5803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7698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977E4-7FCB-62B6-C19B-67008F59888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064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8636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90939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48CE06-E03B-9419-9F62-0A5629130A1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7249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46825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61210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175163-08F7-3ECE-0C9C-877E5FAFE5A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1609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46414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300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8E626-4D40-CD84-7DF5-A5767DF9970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9048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40225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2775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6F2BE1-5894-FFE6-2EED-703A3F39A6A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7328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9515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8150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227DA-0D9A-DB73-FF3F-90F1C1D17A2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6013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74765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9647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D5E0BA-B903-D2EA-74A4-16EA56212C2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655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18393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13892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0EAFE-2E0B-F425-A512-747D12A7E97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8923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88876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2736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AA1EB-C284-7A8F-6780-FFC33542851F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8084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5636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4227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656292-BA9A-1A69-D6E2-639C8F223CD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58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6363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40131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A9282A-5B7B-3F85-2765-BAC0F787A09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3043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6978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14200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30010-9C7B-AE8D-4B48-C7BE8559EA8D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9163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69851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83836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261777-E234-B5DD-5F16-F8444721274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9620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2213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7573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8F131D-0500-6F44-F94B-F5277EBBB4C6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7326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87581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88080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276317-D44E-127F-C130-3E0740AAA84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1793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42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9057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D075EA-E4AD-122F-9E18-E58C330DF07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9580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04293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51885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7293D-BBDE-B24B-BB20-29FB42B485D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0834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6364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49932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3B5035-A2EB-7467-B82D-919ECDEFE3A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70769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15963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3405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75087-E702-2595-4A86-7A6F99E673C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0699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3738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6912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3F483B-E0B1-6EDC-FA8B-1591FFF8AFA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1205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6091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3040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80A3F-D13E-3D66-8BEC-4E948FC1B04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5403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95530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30723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C24331-984E-1E2F-2C00-57EA2D6A10F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132860" name="Rectangle 2"/>
          <p:cNvSpPr>
            <a:spLocks noChangeArrowheads="1" noGrp="1"/>
          </p:cNvSpPr>
          <p:nvPr>
            <p:ph type="ctrTitle" sz="quarter"/>
          </p:nvPr>
        </p:nvSpPr>
        <p:spPr bwMode="auto"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66987419" name="Rectangle 3"/>
          <p:cNvSpPr>
            <a:spLocks noChangeArrowheads="1" noGrp="1"/>
          </p:cNvSpPr>
          <p:nvPr>
            <p:ph type="subTitle" sz="quarter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Font typeface="Wingdings"/>
              <a:buNone/>
              <a:defRPr/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42517611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201594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825954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28BC4-2150-4CEC-946B-C3733AEF550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881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4874682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74663586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7535298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1131221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D979-3543-4296-9402-07B3F7250B2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15281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381000"/>
            <a:ext cx="2057400" cy="5715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9101618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381000"/>
            <a:ext cx="6019800" cy="5715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3830364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6474197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4793309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FD5B-9D68-4316-B5BE-064B079743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2553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22344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4566007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198957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5520330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60703-4B9D-4701-AE8F-61EA242F4F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079548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214181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3517255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782362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8294381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2CB34-FD95-4522-BF53-049318C291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8868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2191539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7033467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59423766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506091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500461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B8A1-8D42-4385-9915-2C502568CC2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453425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5349156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0813498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1101178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0527803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6080420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0367750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362463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4E9E-39CE-42F1-9401-17890887CAF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713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2279761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00518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7753434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0EBB5-50A4-4180-9F81-519AC93E4B4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373217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2633528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556978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6B0A-E91F-4B01-82C7-BABDDAF0275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74724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8837042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0449317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93366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179422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3616298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89D1-869A-4922-BA33-30FE721C9CE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159180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45904188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10083980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9718841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8891221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1454459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EAC8A-AD0C-4792-991A-4906F1C46A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duotone>
              <a:schemeClr val="bg1"/>
              <a:srgbClr val="FFFFFF"/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808991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48115849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83082507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3402646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ctr">
              <a:defRPr sz="14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878307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E5421926-C2F8-4753-80FA-A5BC7143600D}" type="slidenum">
              <a:rPr lang="en-US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folHlink"/>
        </a:buClr>
        <a:buSzPct val="65000"/>
        <a:buFont typeface="Wingdings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lr>
          <a:schemeClr val="fol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6496885" name="Picture 5" descr="t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52142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Schedule</a:t>
            </a:r>
            <a:endParaRPr/>
          </a:p>
        </p:txBody>
      </p:sp>
      <p:sp>
        <p:nvSpPr>
          <p:cNvPr id="63450499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981200"/>
            <a:ext cx="8229600" cy="14478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endParaRPr/>
          </a:p>
          <a:p>
            <a:pPr>
              <a:buFont typeface="Wingdings"/>
              <a:buNone/>
              <a:defRPr/>
            </a:pPr>
            <a:endParaRPr lang="en-US"/>
          </a:p>
        </p:txBody>
      </p:sp>
      <p:sp>
        <p:nvSpPr>
          <p:cNvPr id="9999937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pic>
        <p:nvPicPr>
          <p:cNvPr id="16942939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858962"/>
            <a:ext cx="9221996" cy="4268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428296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486868512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800"/>
            <a:ext cx="7620000" cy="2590800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2114015131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14399" y="2111374"/>
            <a:ext cx="7250074" cy="38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373808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240155508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181688470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04874" y="2047874"/>
            <a:ext cx="7472324" cy="32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752989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687753306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2059467308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858874" y="2209799"/>
            <a:ext cx="7027824" cy="27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248199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928613948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974208542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5800" y="2270124"/>
            <a:ext cx="7110449" cy="25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873777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097068628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140378467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557249" y="2209799"/>
            <a:ext cx="7253249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809407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776630011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63708605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5799" y="2095499"/>
            <a:ext cx="7124699" cy="31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448307" name="Rectangle 583"/>
          <p:cNvSpPr>
            <a:spLocks noChangeArrowheads="1" noGrp="1"/>
          </p:cNvSpPr>
          <p:nvPr>
            <p:ph type="title"/>
          </p:nvPr>
        </p:nvSpPr>
        <p:spPr bwMode="auto">
          <a:xfrm>
            <a:off x="380999" y="5715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/>
              <a:t>Logical Model/Class Diagram</a:t>
            </a:r>
            <a:endParaRPr/>
          </a:p>
        </p:txBody>
      </p:sp>
      <p:sp>
        <p:nvSpPr>
          <p:cNvPr id="637493361" name="Rectangle 585"/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pic>
        <p:nvPicPr>
          <p:cNvPr id="768590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6498" y="770334"/>
            <a:ext cx="7556499" cy="613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1976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187773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5284" y="256138"/>
            <a:ext cx="7009071" cy="6345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651933" name="Rectangle 5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831546511" name="Rectangle 6"/>
          <p:cNvSpPr>
            <a:spLocks noChangeArrowheads="1"/>
          </p:cNvSpPr>
          <p:nvPr/>
        </p:nvSpPr>
        <p:spPr bwMode="auto">
          <a:xfrm>
            <a:off x="0" y="50815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697268678" name="Rectangle 8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3810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/>
              <a:t>Entity-Relationship Diagram</a:t>
            </a:r>
            <a:endParaRPr/>
          </a:p>
        </p:txBody>
      </p:sp>
      <p:pic>
        <p:nvPicPr>
          <p:cNvPr id="748830902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6874" y="1254124"/>
            <a:ext cx="8778874" cy="53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576226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09600" y="1066800"/>
            <a:ext cx="8001000" cy="2743200"/>
          </a:xfrm>
        </p:spPr>
        <p:txBody>
          <a:bodyPr anchor="t"/>
          <a:lstStyle/>
          <a:p>
            <a:pPr>
              <a:defRPr/>
            </a:pPr>
            <a:r>
              <a:rPr lang="en-US" sz="5900"/>
              <a:t>NLP </a:t>
            </a:r>
            <a:r>
              <a:rPr lang="en-US" sz="5900"/>
              <a:t>Chatbot Development Using dialogflow</a:t>
            </a:r>
            <a:endParaRPr/>
          </a:p>
        </p:txBody>
      </p:sp>
      <p:pic>
        <p:nvPicPr>
          <p:cNvPr id="849459682" name="Picture 6" descr="C:\Users\usman.waheed\Desktop\vulogo.jp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810000" y="5029200"/>
            <a:ext cx="2014538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892432" name="Rectangle 5"/>
          <p:cNvSpPr>
            <a:spLocks noChangeArrowheads="1" noGrp="1"/>
          </p:cNvSpPr>
          <p:nvPr>
            <p:ph type="ctrTitle"/>
          </p:nvPr>
        </p:nvSpPr>
        <p:spPr bwMode="auto">
          <a:xfrm>
            <a:off x="6096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/>
              <a:t>Database Diagram</a:t>
            </a:r>
            <a:endParaRPr/>
          </a:p>
        </p:txBody>
      </p:sp>
      <p:pic>
        <p:nvPicPr>
          <p:cNvPr id="128871626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8974" y="1127124"/>
            <a:ext cx="7613649" cy="56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9868576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85799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/>
              <a:t>User Interfaces</a:t>
            </a:r>
            <a:endParaRPr/>
          </a:p>
        </p:txBody>
      </p:sp>
      <p:sp>
        <p:nvSpPr>
          <p:cNvPr id="753775726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371600" y="2895600"/>
            <a:ext cx="6400800" cy="17525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51672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9455" y="1512950"/>
            <a:ext cx="8765089" cy="4621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773954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85798" y="457200"/>
            <a:ext cx="7772400" cy="838198"/>
          </a:xfrm>
        </p:spPr>
        <p:txBody>
          <a:bodyPr/>
          <a:lstStyle/>
          <a:p>
            <a:pPr>
              <a:defRPr/>
            </a:pPr>
            <a:r>
              <a:rPr lang="en-US" sz="4000"/>
              <a:t>User Interfaces</a:t>
            </a:r>
            <a:endParaRPr/>
          </a:p>
        </p:txBody>
      </p:sp>
      <p:sp>
        <p:nvSpPr>
          <p:cNvPr id="218427640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371600" y="2895598"/>
            <a:ext cx="6400800" cy="1752598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18965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0870" y="1671781"/>
            <a:ext cx="8255486" cy="4603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373444" name="Rectangle 2"/>
          <p:cNvSpPr>
            <a:spLocks noChangeArrowheads="1" noGrp="1"/>
          </p:cNvSpPr>
          <p:nvPr>
            <p:ph type="ctrTitle"/>
          </p:nvPr>
        </p:nvSpPr>
        <p:spPr bwMode="auto">
          <a:xfrm flipH="0" flipV="0">
            <a:off x="-647700" y="2253342"/>
            <a:ext cx="4894522" cy="1460763"/>
          </a:xfrm>
        </p:spPr>
        <p:txBody>
          <a:bodyPr/>
          <a:lstStyle/>
          <a:p>
            <a:pPr>
              <a:defRPr/>
            </a:pPr>
            <a:r>
              <a:rPr lang="en-US" sz="4000"/>
              <a:t>User Interfaces</a:t>
            </a:r>
            <a:endParaRPr/>
          </a:p>
        </p:txBody>
      </p:sp>
      <p:pic>
        <p:nvPicPr>
          <p:cNvPr id="5152682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46821" y="69396"/>
            <a:ext cx="4803321" cy="681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614901" name="Rectangle 2"/>
          <p:cNvSpPr>
            <a:spLocks noChangeArrowheads="1" noGrp="1"/>
          </p:cNvSpPr>
          <p:nvPr>
            <p:ph type="ctrTitle"/>
          </p:nvPr>
        </p:nvSpPr>
        <p:spPr bwMode="auto">
          <a:xfrm flipH="0" flipV="0">
            <a:off x="2373084" y="8164"/>
            <a:ext cx="4894522" cy="1460763"/>
          </a:xfrm>
        </p:spPr>
        <p:txBody>
          <a:bodyPr/>
          <a:lstStyle/>
          <a:p>
            <a:pPr>
              <a:defRPr/>
            </a:pPr>
            <a:r>
              <a:rPr lang="en-US" sz="4000"/>
              <a:t>User Interfaces</a:t>
            </a:r>
            <a:endParaRPr/>
          </a:p>
        </p:txBody>
      </p:sp>
      <p:pic>
        <p:nvPicPr>
          <p:cNvPr id="14129666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6892" y="1947585"/>
            <a:ext cx="8790213" cy="4464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40561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Tools</a:t>
            </a:r>
            <a:endParaRPr/>
          </a:p>
        </p:txBody>
      </p:sp>
      <p:sp>
        <p:nvSpPr>
          <p:cNvPr id="200004055" name="Rectangle 3"/>
          <p:cNvSpPr>
            <a:spLocks noChangeArrowheads="1" noGrp="1"/>
          </p:cNvSpPr>
          <p:nvPr>
            <p:ph type="body" idx="1"/>
          </p:nvPr>
        </p:nvSpPr>
        <p:spPr bwMode="auto">
          <a:xfrm flipH="0" flipV="0">
            <a:off x="457200" y="1981199"/>
            <a:ext cx="8229600" cy="4416424"/>
          </a:xfrm>
        </p:spPr>
        <p:txBody>
          <a:bodyPr/>
          <a:lstStyle/>
          <a:p>
            <a:pPr marL="0" indent="0">
              <a:buClr>
                <a:schemeClr val="hlink"/>
              </a:buClr>
              <a:buSzPct val="65000"/>
              <a:buFont typeface="Wingdings"/>
              <a:buNone/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Development &amp; NLP Tools: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Dialogflow – For designing and training the NLP chatbot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PHP – Backend scripting and server-side logic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HTML/CSS/JavaScript – Frontend development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MySQL – Database management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VS Code – Code editor/IDE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XAMPP – Local server environment for PHP and MySQL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sz="1700" b="0" i="0" u="none" strike="noStrike" cap="none" spc="0">
                <a:solidFill>
                  <a:schemeClr val="tx1"/>
                </a:solidFill>
                <a:latin typeface="Tahoma"/>
                <a:cs typeface="Tahoma"/>
              </a:rPr>
              <a:t>Admin LTE templates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marL="0" indent="0">
              <a:buClr>
                <a:schemeClr val="hlink"/>
              </a:buClr>
              <a:buSzPct val="65000"/>
              <a:buFont typeface="Wingdings"/>
              <a:buNone/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buFont typeface="Wingdings"/>
              <a:buNone/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Dialogflow Testing Console – To simulate and test user interactions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992494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5900"/>
              <a:t>My Introduction</a:t>
            </a:r>
            <a:endParaRPr/>
          </a:p>
        </p:txBody>
      </p:sp>
      <p:sp>
        <p:nvSpPr>
          <p:cNvPr id="176732613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2514598"/>
            <a:ext cx="8296918" cy="3993239"/>
          </a:xfrm>
        </p:spPr>
        <p:txBody>
          <a:bodyPr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/>
              <a:t>Assalam o alaikum !</a:t>
            </a:r>
            <a:endParaRPr lang="en-US"/>
          </a:p>
          <a:p>
            <a:pPr>
              <a:buFont typeface="Wingdings"/>
              <a:buNone/>
              <a:defRPr/>
            </a:pPr>
            <a:endParaRPr lang="en-US"/>
          </a:p>
          <a:p>
            <a:pPr>
              <a:buFont typeface="Wingdings"/>
              <a:buNone/>
              <a:defRPr/>
            </a:pPr>
            <a:r>
              <a:rPr lang="en-US"/>
              <a:t>I am Imtanan Ahnaf, full-time student of BSSE and presenting you here my Final Year Project.</a:t>
            </a:r>
            <a:endParaRPr lang="en-US"/>
          </a:p>
          <a:p>
            <a:pPr>
              <a:buFont typeface="Wingdings"/>
              <a:buNone/>
              <a:defRPr/>
            </a:pPr>
            <a:endParaRPr lang="en-US"/>
          </a:p>
          <a:p>
            <a:pPr algn="ctr">
              <a:buFont typeface="Wingdings"/>
              <a:buNone/>
              <a:defRPr/>
            </a:pPr>
            <a:r>
              <a:rPr lang="en-US"/>
              <a:t>Group ID: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F24PROJECT9A4A9</a:t>
            </a:r>
            <a:endParaRPr lang="en-US" sz="32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algn="ctr">
              <a:buFont typeface="Wingdings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Student ID: BC200401263</a:t>
            </a:r>
            <a:endParaRPr lang="en-US" sz="32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218470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761999" y="165099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1722102440" name="Rectangle 5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/>
          </a:p>
        </p:txBody>
      </p:sp>
      <p:pic>
        <p:nvPicPr>
          <p:cNvPr id="276092219" name="Picture 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0829472" name="Text Box 9"/>
          <p:cNvSpPr txBox="1">
            <a:spLocks noChangeArrowheads="1"/>
          </p:cNvSpPr>
          <p:nvPr/>
        </p:nvSpPr>
        <p:spPr bwMode="auto">
          <a:xfrm flipH="0" flipV="0">
            <a:off x="74704" y="2158999"/>
            <a:ext cx="9008139" cy="4358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This project aims to develop an intelligent chatbot using Dialogflow that automates and enhances customer support for a training company. The chatbot will handle tasks like answering course-related queries, managing student registrations, and providing timely information about schedules and services. By integrating Natural Language Processing (NLP), the system offers human-like interaction, improves user experience, and reduces the manual workload of administrative staff.</a:t>
            </a:r>
            <a:endParaRPr/>
          </a:p>
          <a:p>
            <a:pPr>
              <a:spcBef>
                <a:spcPts val="0"/>
              </a:spcBef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86243" name="Text Box 47"/>
          <p:cNvSpPr txBox="1">
            <a:spLocks noChangeArrowheads="1"/>
          </p:cNvSpPr>
          <p:nvPr/>
        </p:nvSpPr>
        <p:spPr bwMode="auto">
          <a:xfrm>
            <a:off x="1600200" y="1295399"/>
            <a:ext cx="4877519" cy="36611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en-US"/>
          </a:p>
        </p:txBody>
      </p:sp>
      <p:sp>
        <p:nvSpPr>
          <p:cNvPr id="7874265" name="Text Box 48"/>
          <p:cNvSpPr txBox="1">
            <a:spLocks noChangeArrowheads="1"/>
          </p:cNvSpPr>
          <p:nvPr/>
        </p:nvSpPr>
        <p:spPr bwMode="auto">
          <a:xfrm>
            <a:off x="533399" y="2133599"/>
            <a:ext cx="8077559" cy="36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05066457" name=""/>
          <p:cNvSpPr txBox="1"/>
          <p:nvPr/>
        </p:nvSpPr>
        <p:spPr bwMode="auto">
          <a:xfrm flipH="0" flipV="0">
            <a:off x="1081124" y="253999"/>
            <a:ext cx="716790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000">
                <a:latin typeface="Times New Roman"/>
                <a:ea typeface="Times New Roman"/>
                <a:cs typeface="Times New Roman"/>
              </a:rPr>
              <a:t>VU Process Model</a:t>
            </a:r>
            <a:endParaRPr/>
          </a:p>
        </p:txBody>
      </p:sp>
      <p:pic>
        <p:nvPicPr>
          <p:cNvPr id="1454866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18472" y="1152524"/>
            <a:ext cx="6830556" cy="561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360312" name="Rectangle 4"/>
          <p:cNvSpPr>
            <a:spLocks noChangeArrowheads="1" noGrp="1"/>
          </p:cNvSpPr>
          <p:nvPr>
            <p:ph type="ctrTitle"/>
          </p:nvPr>
        </p:nvSpPr>
        <p:spPr bwMode="auto">
          <a:xfrm flipH="0" flipV="0">
            <a:off x="-1152524" y="2438399"/>
            <a:ext cx="5202274" cy="990599"/>
          </a:xfrm>
        </p:spPr>
        <p:txBody>
          <a:bodyPr/>
          <a:lstStyle/>
          <a:p>
            <a:pPr>
              <a:defRPr/>
            </a:pPr>
            <a:r>
              <a:rPr lang="en-US"/>
              <a:t>Use Case</a:t>
            </a:r>
            <a:br>
              <a:rPr lang="en-US"/>
            </a:br>
            <a:r>
              <a:rPr lang="en-US"/>
              <a:t> Diagram</a:t>
            </a:r>
            <a:endParaRPr/>
          </a:p>
        </p:txBody>
      </p:sp>
      <p:sp>
        <p:nvSpPr>
          <p:cNvPr id="1796489890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375462" y="8299448"/>
            <a:ext cx="6400800" cy="1371600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50843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16437" y="16844"/>
            <a:ext cx="4952593" cy="6824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72626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590549" y="184149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/>
              <a:t>Business Rules Catalog</a:t>
            </a:r>
            <a:endParaRPr/>
          </a:p>
        </p:txBody>
      </p:sp>
      <p:sp>
        <p:nvSpPr>
          <p:cNvPr id="383784261" name="Rectangle 5"/>
          <p:cNvSpPr>
            <a:spLocks noChangeArrowheads="1" noGrp="1"/>
          </p:cNvSpPr>
          <p:nvPr>
            <p:ph type="subTitle" idx="1"/>
          </p:nvPr>
        </p:nvSpPr>
        <p:spPr bwMode="auto">
          <a:xfrm flipH="0" flipV="0">
            <a:off x="590548" y="1664605"/>
            <a:ext cx="6715125" cy="4508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</a:bodyPr>
          <a:lstStyle/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1.Student Inquiry Handling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2.Course Registration</a:t>
            </a:r>
            <a:endParaRPr lang="en-US" sz="30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algn="l"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3.Schedule Management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4.Resource Distribution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5.Personalized Interaction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algn="l"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6.Management Tasks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194509" name="Rectangle 4"/>
          <p:cNvSpPr>
            <a:spLocks noChangeArrowheads="1" noGrp="1"/>
          </p:cNvSpPr>
          <p:nvPr>
            <p:ph type="ctrTitle"/>
          </p:nvPr>
        </p:nvSpPr>
        <p:spPr bwMode="auto">
          <a:xfrm flipH="0" flipV="0">
            <a:off x="858642" y="-137888"/>
            <a:ext cx="7572341" cy="781957"/>
          </a:xfrm>
        </p:spPr>
        <p:txBody>
          <a:bodyPr/>
          <a:lstStyle/>
          <a:p>
            <a:pPr>
              <a:defRPr/>
            </a:pPr>
            <a:r>
              <a:rPr lang="en-US" sz="3000"/>
              <a:t>DETAILED REQUIREMENTS(FR)</a:t>
            </a:r>
            <a:endParaRPr sz="3000"/>
          </a:p>
        </p:txBody>
      </p:sp>
      <p:sp>
        <p:nvSpPr>
          <p:cNvPr id="1620933280" name="Rectangle 5"/>
          <p:cNvSpPr>
            <a:spLocks noChangeArrowheads="1" noGrp="1"/>
          </p:cNvSpPr>
          <p:nvPr>
            <p:ph type="subTitle" idx="1"/>
          </p:nvPr>
        </p:nvSpPr>
        <p:spPr bwMode="auto">
          <a:xfrm flipH="0" flipV="0">
            <a:off x="495297" y="480783"/>
            <a:ext cx="6715125" cy="4508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</a:bodyPr>
          <a:lstStyle/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Student Inquiry Handling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Answers FAQs about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courses, fees, schedules, and trainers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Provides details on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 content &amp; certifications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Course Registration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Displays available courses for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easy registration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Sends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confirmation messages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upon successful signup</a:t>
            </a:r>
            <a:endParaRPr sz="220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Schedule Management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Provides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class schedules &amp; batch timings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Allows users to check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upcoming &amp; ongoing classes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Resource Distribution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Enables students to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download brochures &amp; training materials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Personalized Interaction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Recommends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courses based on user interests &amp; history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Management Tasks (Admin Panel)</a:t>
            </a:r>
            <a:endParaRPr sz="2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Manage Course Catalog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Add, update, or remove course details</a:t>
            </a:r>
            <a:endParaRPr sz="2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sz="3000">
              <a:solidFill>
                <a:schemeClr val="tx1"/>
              </a:solidFill>
            </a:endParaRPr>
          </a:p>
          <a:p>
            <a:pPr>
              <a:defRPr/>
            </a:pPr>
            <a:endParaRPr sz="3000" b="1">
              <a:solidFill>
                <a:schemeClr val="tx1"/>
              </a:solidFill>
            </a:endParaRPr>
          </a:p>
          <a:p>
            <a:pPr>
              <a:defRPr/>
            </a:pPr>
            <a:endParaRPr sz="3000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25053" name="Rectangle 4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b="1" i="1"/>
              <a:t>Architectural Design</a:t>
            </a:r>
            <a:endParaRPr lang="en-US" b="1" i="1"/>
          </a:p>
        </p:txBody>
      </p:sp>
      <p:sp>
        <p:nvSpPr>
          <p:cNvPr id="1896659800" name="Rectangle 10"/>
          <p:cNvSpPr>
            <a:spLocks noChangeArrowheads="1"/>
          </p:cNvSpPr>
          <p:nvPr/>
        </p:nvSpPr>
        <p:spPr bwMode="auto">
          <a:xfrm>
            <a:off x="0" y="13858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24348565" name="Rectangle 5"/>
          <p:cNvSpPr txBox="1">
            <a:spLocks noChangeArrowheads="1"/>
          </p:cNvSpPr>
          <p:nvPr/>
        </p:nvSpPr>
        <p:spPr bwMode="auto">
          <a:xfrm>
            <a:off x="1524000" y="3124200"/>
            <a:ext cx="6781800" cy="762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defRPr/>
            </a:pPr>
            <a:endParaRPr/>
          </a:p>
        </p:txBody>
      </p:sp>
      <p:pic>
        <p:nvPicPr>
          <p:cNvPr id="11891671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47787" y="1562099"/>
            <a:ext cx="6496087" cy="4899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0</TotalTime>
  <Words>0</Words>
  <Application>ONLYOFFICE/8.3.3.21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VU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/>
  <cp:revision>58</cp:revision>
  <dcterms:created xsi:type="dcterms:W3CDTF">2007-02-24T01:41:18Z</dcterms:created>
  <dcterms:modified xsi:type="dcterms:W3CDTF">2025-06-24T18:35:51Z</dcterms:modified>
</cp:coreProperties>
</file>