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276" r:id="rId2"/>
    <p:sldId id="313" r:id="rId3"/>
    <p:sldId id="317" r:id="rId4"/>
    <p:sldId id="331" r:id="rId5"/>
    <p:sldId id="320" r:id="rId6"/>
    <p:sldId id="318" r:id="rId7"/>
    <p:sldId id="319" r:id="rId8"/>
    <p:sldId id="314" r:id="rId9"/>
    <p:sldId id="321" r:id="rId10"/>
    <p:sldId id="332" r:id="rId11"/>
    <p:sldId id="315" r:id="rId12"/>
    <p:sldId id="324" r:id="rId13"/>
    <p:sldId id="302" r:id="rId14"/>
    <p:sldId id="323" r:id="rId15"/>
    <p:sldId id="307" r:id="rId16"/>
    <p:sldId id="316" r:id="rId17"/>
    <p:sldId id="328" r:id="rId18"/>
    <p:sldId id="326" r:id="rId19"/>
    <p:sldId id="327" r:id="rId20"/>
    <p:sldId id="333" r:id="rId21"/>
    <p:sldId id="329" r:id="rId22"/>
    <p:sldId id="330" r:id="rId23"/>
    <p:sldId id="334" r:id="rId24"/>
    <p:sldId id="312" r:id="rId25"/>
    <p:sldId id="322" r:id="rId26"/>
    <p:sldId id="325" r:id="rId2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8A0"/>
    <a:srgbClr val="3C3C3C"/>
    <a:srgbClr val="5B5B5B"/>
    <a:srgbClr val="C5E1B3"/>
    <a:srgbClr val="A9C199"/>
    <a:srgbClr val="D2EFBF"/>
    <a:srgbClr val="A5A5A5"/>
    <a:srgbClr val="DAF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1374" autoAdjust="0"/>
  </p:normalViewPr>
  <p:slideViewPr>
    <p:cSldViewPr snapToGrid="0" snapToObjects="1">
      <p:cViewPr varScale="1">
        <p:scale>
          <a:sx n="96" d="100"/>
          <a:sy n="96" d="100"/>
        </p:scale>
        <p:origin x="1158" y="84"/>
      </p:cViewPr>
      <p:guideLst>
        <p:guide orient="horz" pos="960"/>
        <p:guide pos="192"/>
        <p:guide orient="horz" pos="1200"/>
        <p:guide orient="horz" pos="3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05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9DB2F4-13E7-1B44-ADAB-6A410BB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4F7534-F556-9943-B497-B970260BA2D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47FFE6-9F76-8646-AF18-A9D76E5A4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3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Bullet 1</a:t>
            </a:r>
            <a:r>
              <a:rPr lang="en-US" dirty="0"/>
              <a:t>: The exertion</a:t>
            </a:r>
            <a:r>
              <a:rPr lang="en-US" baseline="0" dirty="0"/>
              <a:t> of informal influence is fundamental to political negotiation, as it is often the decisive foundation of vote-casting.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Bullet 2</a:t>
            </a:r>
            <a:r>
              <a:rPr lang="en-US" dirty="0"/>
              <a:t>: The PCE is </a:t>
            </a:r>
            <a:r>
              <a:rPr lang="en-US" sz="12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extremely flexible, and lacks restrictive assumptions present in other frameworks.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Bullet 2</a:t>
            </a:r>
            <a:r>
              <a:rPr lang="en-US" dirty="0"/>
              <a:t>: Ben showed how the PCE relates to negotiation</a:t>
            </a:r>
            <a:r>
              <a:rPr lang="en-US" baseline="0" dirty="0"/>
              <a:t> related to </a:t>
            </a:r>
            <a:r>
              <a:rPr lang="en-US" dirty="0"/>
              <a:t>positions along a spatial</a:t>
            </a:r>
            <a:r>
              <a:rPr lang="en-US" baseline="0" dirty="0"/>
              <a:t> dimension.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Bullet 2</a:t>
            </a:r>
            <a:r>
              <a:rPr lang="en-US" baseline="0" dirty="0"/>
              <a:t>: </a:t>
            </a:r>
            <a:r>
              <a:rPr lang="en-US" dirty="0"/>
              <a:t>Additionally, the state may relate to such diverse</a:t>
            </a:r>
            <a:r>
              <a:rPr lang="en-US" baseline="0" dirty="0"/>
              <a:t> topics as: differential </a:t>
            </a:r>
            <a:r>
              <a:rPr lang="en-US" dirty="0"/>
              <a:t>taxation</a:t>
            </a:r>
            <a:r>
              <a:rPr lang="en-US" baseline="0" dirty="0"/>
              <a:t> policy, division of scarce resources, or prioritization of a list of discrete activities.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Bullet 2</a:t>
            </a:r>
            <a:r>
              <a:rPr lang="en-US" baseline="0" dirty="0"/>
              <a:t>: These are examples of decision topics for which it is more logical to think of as a decision for selecting an option among a collection or enumeration.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baseline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Bullet 3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: Where </a:t>
            </a:r>
            <a:r>
              <a:rPr lang="en-US" sz="1200" kern="0" baseline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indexes the actors, w is their bargaining weights, u are their utility functions, x &amp; y are two possible options.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Bullet 3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: This is called the “proportional voting rule”.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baseline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Bullet 4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: c(</a:t>
            </a:r>
            <a:r>
              <a:rPr lang="en-US" sz="1200" kern="0" baseline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x:y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) indicates actors in the coalition supporting x over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7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Bullet 1</a:t>
            </a:r>
            <a:r>
              <a:rPr lang="en-US" dirty="0"/>
              <a:t>: The exertion</a:t>
            </a:r>
            <a:r>
              <a:rPr lang="en-US" baseline="0" dirty="0"/>
              <a:t> of informal influence is fundamental to political negotiation, as it is often the decisive foundation of vote-casting.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Bullet 2</a:t>
            </a:r>
            <a:r>
              <a:rPr lang="en-US" dirty="0"/>
              <a:t>: The PCE is </a:t>
            </a:r>
            <a:r>
              <a:rPr lang="en-US" sz="12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extremely flexible, and lacks restrictive assumptions present in other frameworks.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Bullet 2</a:t>
            </a:r>
            <a:r>
              <a:rPr lang="en-US" dirty="0"/>
              <a:t>: Ben showed how the PCE relates to negotiation</a:t>
            </a:r>
            <a:r>
              <a:rPr lang="en-US" baseline="0" dirty="0"/>
              <a:t> related to </a:t>
            </a:r>
            <a:r>
              <a:rPr lang="en-US" dirty="0"/>
              <a:t>positions along a spatial</a:t>
            </a:r>
            <a:r>
              <a:rPr lang="en-US" baseline="0" dirty="0"/>
              <a:t> dimension.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Bullet 2</a:t>
            </a:r>
            <a:r>
              <a:rPr lang="en-US" baseline="0" dirty="0"/>
              <a:t>: </a:t>
            </a:r>
            <a:r>
              <a:rPr lang="en-US" dirty="0"/>
              <a:t>Additionally, the state may relate to such diverse</a:t>
            </a:r>
            <a:r>
              <a:rPr lang="en-US" baseline="0" dirty="0"/>
              <a:t> topics as: differential </a:t>
            </a:r>
            <a:r>
              <a:rPr lang="en-US" dirty="0"/>
              <a:t>taxation</a:t>
            </a:r>
            <a:r>
              <a:rPr lang="en-US" baseline="0" dirty="0"/>
              <a:t> policy, division of scarce resources, or prioritization of a list of discrete activities.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Bullet 2</a:t>
            </a:r>
            <a:r>
              <a:rPr lang="en-US" baseline="0" dirty="0"/>
              <a:t>: These are examples of decision topics for which it is more logical to think of as a decision for selecting an option among a collection or enumeration.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baseline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Bullet 3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: Where </a:t>
            </a:r>
            <a:r>
              <a:rPr lang="en-US" sz="1200" kern="0" baseline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indexes the actors, w is their bargaining weights, u are their utility functions, x &amp; y are two possible options.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Bullet 3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: This is called the “proportional voting rule”.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baseline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Bullet 4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: c(</a:t>
            </a:r>
            <a:r>
              <a:rPr lang="en-US" sz="1200" kern="0" baseline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x:y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) indicates actors in the coalition supporting x over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9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5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Bullet 1</a:t>
            </a:r>
            <a:r>
              <a:rPr lang="en-US" dirty="0"/>
              <a:t>: </a:t>
            </a:r>
            <a:r>
              <a:rPr lang="en-US" sz="12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 a simple case of only two options in the State, we show here the calculations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needed.  The probabilistic Condorcet winner is whichever option produces the highest probability.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2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6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0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4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2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79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5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6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3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4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Bullet 1</a:t>
            </a:r>
            <a:r>
              <a:rPr lang="en-US" dirty="0"/>
              <a:t>: </a:t>
            </a:r>
            <a:r>
              <a:rPr lang="en-US" sz="12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 a simple case of only two options in the State, we show here the calculations</a:t>
            </a:r>
            <a:r>
              <a:rPr lang="en-US" sz="1200" kern="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needed.  The probabilistic Condorcet winner is whichever option produces the highest probability.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5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FFE6-9F76-8646-AF18-A9D76E5A49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5693" y="1291572"/>
            <a:ext cx="7968441" cy="4598591"/>
          </a:xfrm>
          <a:prstGeom prst="rect">
            <a:avLst/>
          </a:prstGeom>
        </p:spPr>
        <p:txBody>
          <a:bodyPr/>
          <a:lstStyle>
            <a:lvl1pPr marL="171446" indent="-171446">
              <a:buClr>
                <a:srgbClr val="B0C8A0"/>
              </a:buClr>
              <a:buFont typeface="Wingdings" charset="2"/>
              <a:buChar char="§"/>
              <a:defRPr sz="2000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5992" y="606425"/>
            <a:ext cx="3888968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2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 – Bullet point size 20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229792" y="1341438"/>
            <a:ext cx="8642747" cy="4691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66250" y="1130463"/>
            <a:ext cx="8606297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9265" y="730111"/>
            <a:ext cx="3535425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Full Page Image Layout</a:t>
            </a:r>
          </a:p>
        </p:txBody>
      </p:sp>
    </p:spTree>
    <p:extLst>
      <p:ext uri="{BB962C8B-B14F-4D97-AF65-F5344CB8AC3E}">
        <p14:creationId xmlns:p14="http://schemas.microsoft.com/office/powerpoint/2010/main" val="37600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66248" y="1130463"/>
            <a:ext cx="4050258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4810685" y="1130463"/>
            <a:ext cx="4050258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9265" y="730111"/>
            <a:ext cx="3535425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Two Images Layout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810685" y="716125"/>
            <a:ext cx="3535425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Two Images Layout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267190" y="1465825"/>
            <a:ext cx="4049316" cy="43298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11627" y="1465821"/>
            <a:ext cx="4049316" cy="43298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577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11945" y="1425844"/>
            <a:ext cx="8585597" cy="4725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66250" y="1130463"/>
            <a:ext cx="8606297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9265" y="730111"/>
            <a:ext cx="3535425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26773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/>
          <p:cNvSpPr>
            <a:spLocks noGrp="1"/>
          </p:cNvSpPr>
          <p:nvPr>
            <p:ph type="dgm" sz="quarter" idx="10"/>
          </p:nvPr>
        </p:nvSpPr>
        <p:spPr>
          <a:xfrm>
            <a:off x="302420" y="1363851"/>
            <a:ext cx="8485585" cy="46797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6250" y="1130463"/>
            <a:ext cx="8606297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9265" y="730111"/>
            <a:ext cx="3535425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Smart Art </a:t>
            </a:r>
          </a:p>
        </p:txBody>
      </p:sp>
    </p:spTree>
    <p:extLst>
      <p:ext uri="{BB962C8B-B14F-4D97-AF65-F5344CB8AC3E}">
        <p14:creationId xmlns:p14="http://schemas.microsoft.com/office/powerpoint/2010/main" val="12399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02420" y="1487488"/>
            <a:ext cx="8542735" cy="452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6250" y="1130463"/>
            <a:ext cx="8606297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9265" y="730111"/>
            <a:ext cx="3535425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42404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6741" y="-6684720"/>
            <a:ext cx="9272586" cy="12197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1532714" y="-378349"/>
            <a:ext cx="842127" cy="2684673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99755" y="5754051"/>
            <a:ext cx="5039684" cy="736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50" b="1" i="0" baseline="0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9755" y="1650206"/>
            <a:ext cx="3230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rPr>
              <a:t>Full Name</a:t>
            </a:r>
          </a:p>
          <a:p>
            <a:r>
              <a:rPr lang="en-US" sz="1050" dirty="0" err="1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rPr>
              <a:t>email@email.co.uk</a:t>
            </a:r>
            <a:endParaRPr lang="en-US" sz="1050" dirty="0">
              <a:solidFill>
                <a:srgbClr val="5B5B5B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050" dirty="0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rPr>
              <a:t>T 00 000 00 00 000</a:t>
            </a:r>
          </a:p>
          <a:p>
            <a:r>
              <a:rPr lang="en-US" sz="1050" dirty="0" err="1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rPr>
              <a:t>Kapsarc.org</a:t>
            </a:r>
            <a:endParaRPr lang="en-US" sz="1050" dirty="0">
              <a:solidFill>
                <a:srgbClr val="5B5B5B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6741" y="-6684720"/>
            <a:ext cx="9272586" cy="1219786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24564" y="6284038"/>
            <a:ext cx="21167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baseline="0" dirty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August 2017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9639" y="6252508"/>
            <a:ext cx="3878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5658" y="4920800"/>
            <a:ext cx="5039684" cy="736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50" b="1" i="0" baseline="0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15659" y="5688799"/>
            <a:ext cx="2583161" cy="486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75" b="1" i="0" baseline="0">
                <a:solidFill>
                  <a:srgbClr val="B0C8A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Ben Wise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1532714" y="-378349"/>
            <a:ext cx="842127" cy="26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rgbClr val="B0C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 flipV="1">
            <a:off x="289330" y="6254170"/>
            <a:ext cx="8583217" cy="17939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813964" y="6389183"/>
            <a:ext cx="113169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rPr>
              <a:t>PPT Presentation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813964" y="6254167"/>
            <a:ext cx="1058580" cy="5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327" y="6389041"/>
            <a:ext cx="2166794" cy="265909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 userDrawn="1"/>
        </p:nvSpPr>
        <p:spPr>
          <a:xfrm>
            <a:off x="289327" y="6263140"/>
            <a:ext cx="216679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1316" y="426925"/>
            <a:ext cx="2182416" cy="4757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25" b="1" i="0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41317" y="902690"/>
            <a:ext cx="6742649" cy="8507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50" b="1" i="0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Section Title / Subject</a:t>
            </a:r>
          </a:p>
        </p:txBody>
      </p:sp>
    </p:spTree>
    <p:extLst>
      <p:ext uri="{BB962C8B-B14F-4D97-AF65-F5344CB8AC3E}">
        <p14:creationId xmlns:p14="http://schemas.microsoft.com/office/powerpoint/2010/main" val="85485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6248" y="1388865"/>
            <a:ext cx="6201560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3C3C3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248" y="1663104"/>
            <a:ext cx="6201108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249" y="1037161"/>
            <a:ext cx="4026682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 dirty="0"/>
              <a:t>One Paragraph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8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554016" y="944563"/>
            <a:ext cx="5387578" cy="4552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6250" y="1388865"/>
            <a:ext cx="3041729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3C3C3C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248" y="1656396"/>
            <a:ext cx="3041730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249" y="944797"/>
            <a:ext cx="3041730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 dirty="0"/>
              <a:t>Paragraph + Image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09161" y="1849373"/>
            <a:ext cx="4163384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4924" y="1884542"/>
            <a:ext cx="3884178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7111" y="1219858"/>
            <a:ext cx="3041730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 dirty="0"/>
              <a:t>1 Paragraph 2 Columns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6250" y="1590571"/>
            <a:ext cx="8606297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7833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agraph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4924" y="1884542"/>
            <a:ext cx="4167248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683392" y="1199026"/>
            <a:ext cx="3041730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 dirty="0"/>
              <a:t>Two Paragraphs Layout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8559" y="1194419"/>
            <a:ext cx="3041730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 dirty="0"/>
              <a:t>Two Paragraphs Layout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66248" y="1590577"/>
            <a:ext cx="4115924" cy="8121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4756621" y="1590577"/>
            <a:ext cx="4115924" cy="8121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959" y="1884541"/>
            <a:ext cx="4167248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49747" y="2015167"/>
            <a:ext cx="2750153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4924" y="2015167"/>
            <a:ext cx="2750153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6250" y="1698153"/>
            <a:ext cx="2698829" cy="8121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3201069" y="1698153"/>
            <a:ext cx="2698831" cy="8121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6145074" y="1698153"/>
            <a:ext cx="2719900" cy="8121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45076" y="2015166"/>
            <a:ext cx="2750153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4924" y="1272495"/>
            <a:ext cx="2733793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/>
              <a:t>Three </a:t>
            </a:r>
            <a:r>
              <a:rPr lang="en-GB" dirty="0"/>
              <a:t>Paragraphs Layout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83256" y="1272494"/>
            <a:ext cx="2733793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/>
              <a:t>Three </a:t>
            </a:r>
            <a:r>
              <a:rPr lang="en-GB" dirty="0"/>
              <a:t>Paragraphs Layout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145075" y="1264171"/>
            <a:ext cx="2733793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/>
              <a:t>Three </a:t>
            </a:r>
            <a:r>
              <a:rPr lang="en-GB" dirty="0"/>
              <a:t>Paragraphs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8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5693" y="1291572"/>
            <a:ext cx="7968441" cy="4598591"/>
          </a:xfrm>
          <a:prstGeom prst="rect">
            <a:avLst/>
          </a:prstGeom>
        </p:spPr>
        <p:txBody>
          <a:bodyPr/>
          <a:lstStyle>
            <a:lvl1pPr marL="171446" indent="-171446">
              <a:buClr>
                <a:srgbClr val="B0C8A0"/>
              </a:buClr>
              <a:buFont typeface="Wingdings" charset="2"/>
              <a:buChar char="§"/>
              <a:defRPr sz="2700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5992" y="606425"/>
            <a:ext cx="3888968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 – Bullet point </a:t>
            </a:r>
            <a:r>
              <a:rPr lang="en-US"/>
              <a:t>size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3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8694684" y="6389183"/>
            <a:ext cx="33895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44F67965-7856-4D44-8CD0-7658106A95B7}" type="slidenum">
              <a:rPr lang="en-US" sz="900" b="1" smtClean="0">
                <a:solidFill>
                  <a:srgbClr val="A5A5A5"/>
                </a:solidFill>
                <a:latin typeface="Helvetica" charset="0"/>
                <a:ea typeface="Helvetica" charset="0"/>
                <a:cs typeface="Helvetica" charset="0"/>
              </a:rPr>
              <a:t>‹#›</a:t>
            </a:fld>
            <a:endParaRPr lang="en-US" sz="900" b="1" dirty="0">
              <a:solidFill>
                <a:srgbClr val="A5A5A5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89327" y="6389041"/>
            <a:ext cx="2166794" cy="26590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218383" y="181787"/>
            <a:ext cx="376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rgbClr val="A5A5A5"/>
                </a:solidFill>
                <a:latin typeface="Helvetica" charset="0"/>
                <a:ea typeface="Helvetica" charset="0"/>
                <a:cs typeface="Helvetica" charset="0"/>
              </a:rPr>
              <a:t>Machine</a:t>
            </a:r>
            <a:r>
              <a:rPr lang="en-US" sz="1050" b="1" baseline="0">
                <a:solidFill>
                  <a:srgbClr val="A5A5A5"/>
                </a:solidFill>
                <a:latin typeface="Helvetica" charset="0"/>
                <a:ea typeface="Helvetica" charset="0"/>
                <a:cs typeface="Helvetica" charset="0"/>
              </a:rPr>
              <a:t> Learning with KTAB</a:t>
            </a:r>
            <a:endParaRPr lang="en-US" sz="1050" b="1" dirty="0">
              <a:solidFill>
                <a:srgbClr val="A5A5A5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289330" y="6254170"/>
            <a:ext cx="8583217" cy="17939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7914806" y="6254167"/>
            <a:ext cx="957738" cy="54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289327" y="6263140"/>
            <a:ext cx="216679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3" r:id="rId2"/>
    <p:sldLayoutId id="2147483652" r:id="rId3"/>
    <p:sldLayoutId id="2147483654" r:id="rId4"/>
    <p:sldLayoutId id="2147483651" r:id="rId5"/>
    <p:sldLayoutId id="2147483655" r:id="rId6"/>
    <p:sldLayoutId id="2147483656" r:id="rId7"/>
    <p:sldLayoutId id="2147483657" r:id="rId8"/>
    <p:sldLayoutId id="214748365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2458" y="3433750"/>
            <a:ext cx="6837642" cy="1862150"/>
          </a:xfrm>
        </p:spPr>
        <p:txBody>
          <a:bodyPr/>
          <a:lstStyle/>
          <a:p>
            <a:r>
              <a:rPr lang="en-US" sz="3600" dirty="0"/>
              <a:t>Machine Learning</a:t>
            </a:r>
          </a:p>
          <a:p>
            <a:r>
              <a:rPr lang="en-US" sz="3600"/>
              <a:t>And KTAB</a:t>
            </a:r>
            <a:r>
              <a:rPr lang="en-US" sz="3600" dirty="0"/>
              <a:t>: Vehicle Choice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Ben Wise</a:t>
            </a:r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560" y="713997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Basic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560" y="1146221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73411" y="1641373"/>
            <a:ext cx="8275783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Strictly, the Y value is the final output, but because there is no learning between final X and Y, it is not include in the layer-count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With just input and output, there is one layer of interconnections to be learned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 to output: (W1,b1) maps X0 into X1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With one hidden layer, there are two layers of interconnections to learn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 to hidden: (W1,b1) maps X0 into X1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Hidden to output: (W2, b2) maps X1 into X2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With two hidden layers, three layers of interconnections to learn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 to hidden #1: (W1,b1) maps X0 into X1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Hidden #1 to hidden #2: (W2, b2) maps X1 into X2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Hidden #2 to output: (W3, b3) maps X2 into X3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4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560" y="713997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Basic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248" y="1177271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66248" y="1623198"/>
            <a:ext cx="8275783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Training a NN is “only” adjusting all the parameters in all the 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so as to minimize the average categorization error.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TF can …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Efficiently perform the matrix operations to process values from input to output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Calculate many thousands of partial derivatives that specify how must to adjust each parameter to minimize categorization error.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TF only “knows” the derivatives of its built-in functions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general-purpose C++ library underlying KTAB could not be used, because we do not now have algebraic formulae for the implied derivatives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Probably feasible in a second phase.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 particular KTAB-style CDMP can be easily specified in TF, and it formed the basis of our customized NN layer.</a:t>
            </a:r>
          </a:p>
        </p:txBody>
      </p:sp>
    </p:spTree>
    <p:extLst>
      <p:ext uri="{BB962C8B-B14F-4D97-AF65-F5344CB8AC3E}">
        <p14:creationId xmlns:p14="http://schemas.microsoft.com/office/powerpoint/2010/main" val="393385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183" y="1536615"/>
            <a:ext cx="85596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KTAB’s fundamental representation of CDMP is an enumerated set of options, and interest groups promoting those options: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Various policies to </a:t>
            </a:r>
            <a:r>
              <a:rPr lang="en-US" sz="160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reduce 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water consumption in KSA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Number of nuclear power plants to reopen in Japan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Degree of electric power network interconnection among GCC members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An “actor” represents a set of interests and exerts influence to promote those interests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For water </a:t>
            </a:r>
            <a:r>
              <a:rPr lang="en-US" sz="160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reduction, most 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actors pursue revenue for agricultural interests, one pursues reduced water usage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For power plants, some actors pursue local economic interests, nuclear safety interests, national energy security interests, and so on.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Every actor has a weight, which describes how effective it is in promoting its interest.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If several actors prefer the same option, their influences combine to make it more likely.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Balance of exerted influence determines which options are most likely to be implemented.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404" y="782096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Enumerated Model of Politics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248" y="1252354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838" y="1564324"/>
            <a:ext cx="8319471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For vehicle choice by households, the options are different categories of vehicles.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Our dataset has multiple vehicle attributes, which we will group into seven categories for  the NN to predict: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Large, small, or medium gas; diesel; electric; hybrid; flex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interests (aka “actors”) of households are not pre-specified.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We specify the topology of the NN, so we decided there will be four interests.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NN will learn a set of interests which are useful in predicting vehicle choice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task of the NN is to learn how to describe each household’s individual CDMP, given the attributes of that household.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NN learns parameters and features for setting up a CDMP, but not solving it.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KTAB methodology describes what structure a CDMP should have, so the NN does not have any ability to “tune” the CDMP itself.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404" y="782096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Enumerated Model of Politics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248" y="1252354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4928" y="1273551"/>
                <a:ext cx="8652104" cy="491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“Generalized voting” is the exertion of influence by actors to promote one option over another.</a:t>
                </a:r>
              </a:p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In proportional voting, actors use their weight proportional to their stakes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30000"/>
                  </a:lnSpc>
                </a:pPr>
                <a:endParaRPr lang="en-US" sz="1600" kern="0" dirty="0">
                  <a:solidFill>
                    <a:srgbClr val="3C3C3C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Total balance of influence in complete group: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nary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kern="0" dirty="0">
                  <a:solidFill>
                    <a:srgbClr val="3C3C3C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Finding the option which the group “prefers” over all others is finding the maximum of this function: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kern="0" dirty="0">
                  <a:solidFill>
                    <a:srgbClr val="3C3C3C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Does not require special assumptions beyond proportional voting</a:t>
                </a:r>
              </a:p>
              <a:p>
                <a:pPr marL="714368" lvl="1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Set of options can be discrete, like selection of a kind of automobile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28" y="1273551"/>
                <a:ext cx="8652104" cy="4913589"/>
              </a:xfrm>
              <a:prstGeom prst="rect">
                <a:avLst/>
              </a:prstGeom>
              <a:blipFill>
                <a:blip r:embed="rId3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14928" y="675276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CDMP with Proportional voting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695" y="1115984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1936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47" y="1885613"/>
            <a:ext cx="809266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fundamental representation of CDMP in KTAB is probabilistic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Fixed set of actors and a vector of their weights,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 set of policy options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matrix of how much each actor values each options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KTAB estimates a distribution for the probability that the whole group will choose each option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For a quick proof of principle project, it was not feasible to compute the derivatives of a Probabilistic Condorcet Election, so the full C++ library for all the different ways to calculate the probabilities in different situations could not be used.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However, computing the central position is feasible as 5-dimensional tensor manipulations in TF, so our customized NN layers use the central position theorem to estimate vehicle choice.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560" y="1045943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CDMP in KTAB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248" y="1485904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3936" y="831587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Combine ML with KTAB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624" y="1150823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76918" y="3882145"/>
            <a:ext cx="8531653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TF seeks a mapping from responses to CDMP which, on average, leads the CDMP accurately to predict the vehicle choice,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Learn a general 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mapping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that takes each household’s survey responses and sets up a particular CDMP for that household. That CDMP is solved via CPT to estimate the vehicle choice.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With four interests and seven classes of vehicle to choose, NN must learn how to estimate 32 separate CDMP parameters for each household: 4 weights, 28 utilities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993797"/>
                  </p:ext>
                </p:extLst>
              </p:nvPr>
            </p:nvGraphicFramePr>
            <p:xfrm>
              <a:off x="1175957" y="1826189"/>
              <a:ext cx="696036" cy="2019868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96036">
                      <a:extLst>
                        <a:ext uri="{9D8B030D-6E8A-4147-A177-3AD203B41FA5}">
                          <a16:colId xmlns:a16="http://schemas.microsoft.com/office/drawing/2014/main" val="1280972509"/>
                        </a:ext>
                      </a:extLst>
                    </a:gridCol>
                  </a:tblGrid>
                  <a:tr h="504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482686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430957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246057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940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993797"/>
                  </p:ext>
                </p:extLst>
              </p:nvPr>
            </p:nvGraphicFramePr>
            <p:xfrm>
              <a:off x="1175957" y="1826189"/>
              <a:ext cx="696036" cy="2019868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96036">
                      <a:extLst>
                        <a:ext uri="{9D8B030D-6E8A-4147-A177-3AD203B41FA5}">
                          <a16:colId xmlns:a16="http://schemas.microsoft.com/office/drawing/2014/main" val="1280972509"/>
                        </a:ext>
                      </a:extLst>
                    </a:gridCol>
                  </a:tblGrid>
                  <a:tr h="50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1205" r="-1724" b="-30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482686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101205" r="-1724" b="-20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430957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201205" r="-1724" b="-10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246057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301205" r="-1724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59402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130656"/>
                  </p:ext>
                </p:extLst>
              </p:nvPr>
            </p:nvGraphicFramePr>
            <p:xfrm>
              <a:off x="2282208" y="1357310"/>
              <a:ext cx="5836558" cy="2524835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833794">
                      <a:extLst>
                        <a:ext uri="{9D8B030D-6E8A-4147-A177-3AD203B41FA5}">
                          <a16:colId xmlns:a16="http://schemas.microsoft.com/office/drawing/2014/main" val="1280972509"/>
                        </a:ext>
                      </a:extLst>
                    </a:gridCol>
                    <a:gridCol w="833794">
                      <a:extLst>
                        <a:ext uri="{9D8B030D-6E8A-4147-A177-3AD203B41FA5}">
                          <a16:colId xmlns:a16="http://schemas.microsoft.com/office/drawing/2014/main" val="1962636600"/>
                        </a:ext>
                      </a:extLst>
                    </a:gridCol>
                    <a:gridCol w="833794">
                      <a:extLst>
                        <a:ext uri="{9D8B030D-6E8A-4147-A177-3AD203B41FA5}">
                          <a16:colId xmlns:a16="http://schemas.microsoft.com/office/drawing/2014/main" val="3673363894"/>
                        </a:ext>
                      </a:extLst>
                    </a:gridCol>
                    <a:gridCol w="833794">
                      <a:extLst>
                        <a:ext uri="{9D8B030D-6E8A-4147-A177-3AD203B41FA5}">
                          <a16:colId xmlns:a16="http://schemas.microsoft.com/office/drawing/2014/main" val="678383941"/>
                        </a:ext>
                      </a:extLst>
                    </a:gridCol>
                    <a:gridCol w="833794">
                      <a:extLst>
                        <a:ext uri="{9D8B030D-6E8A-4147-A177-3AD203B41FA5}">
                          <a16:colId xmlns:a16="http://schemas.microsoft.com/office/drawing/2014/main" val="2611285799"/>
                        </a:ext>
                      </a:extLst>
                    </a:gridCol>
                    <a:gridCol w="827077">
                      <a:extLst>
                        <a:ext uri="{9D8B030D-6E8A-4147-A177-3AD203B41FA5}">
                          <a16:colId xmlns:a16="http://schemas.microsoft.com/office/drawing/2014/main" val="3177355838"/>
                        </a:ext>
                      </a:extLst>
                    </a:gridCol>
                    <a:gridCol w="840511">
                      <a:extLst>
                        <a:ext uri="{9D8B030D-6E8A-4147-A177-3AD203B41FA5}">
                          <a16:colId xmlns:a16="http://schemas.microsoft.com/office/drawing/2014/main" val="2071583589"/>
                        </a:ext>
                      </a:extLst>
                    </a:gridCol>
                  </a:tblGrid>
                  <a:tr h="5049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146321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482686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430957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246057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940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130656"/>
                  </p:ext>
                </p:extLst>
              </p:nvPr>
            </p:nvGraphicFramePr>
            <p:xfrm>
              <a:off x="2282208" y="1357310"/>
              <a:ext cx="5836558" cy="2524835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833794">
                      <a:extLst>
                        <a:ext uri="{9D8B030D-6E8A-4147-A177-3AD203B41FA5}">
                          <a16:colId xmlns:a16="http://schemas.microsoft.com/office/drawing/2014/main" val="1280972509"/>
                        </a:ext>
                      </a:extLst>
                    </a:gridCol>
                    <a:gridCol w="833794">
                      <a:extLst>
                        <a:ext uri="{9D8B030D-6E8A-4147-A177-3AD203B41FA5}">
                          <a16:colId xmlns:a16="http://schemas.microsoft.com/office/drawing/2014/main" val="1962636600"/>
                        </a:ext>
                      </a:extLst>
                    </a:gridCol>
                    <a:gridCol w="833794">
                      <a:extLst>
                        <a:ext uri="{9D8B030D-6E8A-4147-A177-3AD203B41FA5}">
                          <a16:colId xmlns:a16="http://schemas.microsoft.com/office/drawing/2014/main" val="3673363894"/>
                        </a:ext>
                      </a:extLst>
                    </a:gridCol>
                    <a:gridCol w="833794">
                      <a:extLst>
                        <a:ext uri="{9D8B030D-6E8A-4147-A177-3AD203B41FA5}">
                          <a16:colId xmlns:a16="http://schemas.microsoft.com/office/drawing/2014/main" val="678383941"/>
                        </a:ext>
                      </a:extLst>
                    </a:gridCol>
                    <a:gridCol w="833794">
                      <a:extLst>
                        <a:ext uri="{9D8B030D-6E8A-4147-A177-3AD203B41FA5}">
                          <a16:colId xmlns:a16="http://schemas.microsoft.com/office/drawing/2014/main" val="2611285799"/>
                        </a:ext>
                      </a:extLst>
                    </a:gridCol>
                    <a:gridCol w="827077">
                      <a:extLst>
                        <a:ext uri="{9D8B030D-6E8A-4147-A177-3AD203B41FA5}">
                          <a16:colId xmlns:a16="http://schemas.microsoft.com/office/drawing/2014/main" val="3177355838"/>
                        </a:ext>
                      </a:extLst>
                    </a:gridCol>
                    <a:gridCol w="840511">
                      <a:extLst>
                        <a:ext uri="{9D8B030D-6E8A-4147-A177-3AD203B41FA5}">
                          <a16:colId xmlns:a16="http://schemas.microsoft.com/office/drawing/2014/main" val="2071583589"/>
                        </a:ext>
                      </a:extLst>
                    </a:gridCol>
                  </a:tblGrid>
                  <a:tr h="5049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146321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0" t="-106024" r="-600730" b="-3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30" t="-106024" r="-500730" b="-3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30" t="-106024" r="-400730" b="-3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106024" r="-303676" b="-3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6024" r="-201460" b="-3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676" t="-106024" r="-102941" b="-3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4928" t="-106024" r="-1449" b="-30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482686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0" t="-206024" r="-600730" b="-2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30" t="-206024" r="-500730" b="-2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30" t="-206024" r="-400730" b="-2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206024" r="-303676" b="-2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6024" r="-201460" b="-2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676" t="-206024" r="-102941" b="-2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4928" t="-206024" r="-1449" b="-20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430957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0" t="-306024" r="-600730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30" t="-306024" r="-500730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30" t="-306024" r="-400730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306024" r="-303676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6024" r="-201460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676" t="-306024" r="-102941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4928" t="-306024" r="-1449" b="-10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246057"/>
                      </a:ext>
                    </a:extLst>
                  </a:tr>
                  <a:tr h="50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0" t="-406024" r="-60073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30" t="-406024" r="-50073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30" t="-406024" r="-40073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406024" r="-30367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6024" r="-20146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676" t="-406024" r="-10294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4928" t="-406024" r="-144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59402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257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3936" y="831587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Synthesizing Test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624" y="1150823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33936" y="1257580"/>
            <a:ext cx="785049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Full data set has not yet been converted to TF-usable form.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Debugged NN model on synthesized test data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TF program to generate structured datasets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All parameters easily varied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100K rows in each data set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Each household response is formed from its own 8-vector of random seeds.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Four weights are set by non-linear transformation of the seed.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Two multiple-choice questions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First has three possible answers, coded “one hot”. </a:t>
            </a:r>
          </a:p>
          <a:p>
            <a:pPr marL="1657350" lvl="3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Checking third response is coded as [0, 0, 1]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Second has five possible answers, also coded as “one hot”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Selected vehicle is chosen using CDMP model, where the utility matrix used depends on answers to the multiple-choice questions.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Six numerical responses are determined as linear combination of seeds, to represent partial information in responses like income, children, etc.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0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6248" y="639098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Training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092" y="1026593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33936" y="1685225"/>
            <a:ext cx="78504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For testing, we synthesized data with 18 values per household (easily changed).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As each feature (neuron) in first hidden layer could be defined by interaction of several responses, we specified 36 neurons (easily changed)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TF processes survey data in batches, so input vector X</a:t>
            </a:r>
            <a:r>
              <a:rPr lang="en-US" sz="1600" kern="0" baseline="-2500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0  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is actually a matrix indexed by (household, response).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8856A-5793-4420-9A6D-876BDD497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100"/>
            <a:ext cx="9144000" cy="32809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2CE6EE-0FFC-4872-B6FF-CDB37D67F6C7}"/>
              </a:ext>
            </a:extLst>
          </p:cNvPr>
          <p:cNvSpPr txBox="1"/>
          <p:nvPr/>
        </p:nvSpPr>
        <p:spPr>
          <a:xfrm>
            <a:off x="515630" y="4275673"/>
            <a:ext cx="7850497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Three synthesized datasets, with set C the most difficult.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Six training sessions on each dataset for each of five neural nets; 90 runs.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Reported result is out-of-sample test data, not performance on training data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No opportunity to optimize response on testing data: never during training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Three generic NNs, with 0, 1, or 2 hidden layers.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Two KTAB-based NNs, with 1 or 2 hidden layers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All hidden layers were 28 wide.</a:t>
            </a:r>
          </a:p>
        </p:txBody>
      </p:sp>
    </p:spTree>
    <p:extLst>
      <p:ext uri="{BB962C8B-B14F-4D97-AF65-F5344CB8AC3E}">
        <p14:creationId xmlns:p14="http://schemas.microsoft.com/office/powerpoint/2010/main" val="363188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6248" y="843063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Best NN was KTAB-based, with 1 hidden layer (KT1)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936" y="1162299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586622" y="3900947"/>
            <a:ext cx="7850497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NN “learns” by adjusting the red parameters so that Y accurately predicts the vehicle choice by each household (on average).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400" kern="0" baseline="-2500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is a 2-dimensional matrix: </a:t>
            </a:r>
            <a:r>
              <a:rPr lang="en-US" sz="140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28 </a:t>
            </a: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x 18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400" kern="0" baseline="-2500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is a 2-dimensional matrix: 4 x </a:t>
            </a:r>
            <a:r>
              <a:rPr lang="en-US" sz="140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28</a:t>
            </a:r>
            <a:endParaRPr lang="en-US" sz="14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400" kern="0" baseline="-2500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u</a:t>
            </a: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is a 3-dimensional cube: 4 x 7 x </a:t>
            </a:r>
            <a:r>
              <a:rPr lang="en-US" sz="140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28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 is actually 100 x 14 matrix, representing 100 samples in a training batch with 14 attributes each.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Output is 100 x 7 matrix: 100 samples in a batch, 7 categories</a:t>
            </a:r>
            <a:endParaRPr lang="en-US" sz="14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D963C9-1D46-4EDD-A65E-B660C4C6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79" y="1336471"/>
            <a:ext cx="5262635" cy="24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3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560" y="1579663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248" y="1898899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406399" y="2372597"/>
            <a:ext cx="7441064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Use machine learning to find a model of vehicle choice by consumers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 data is approximately 275K survey responses for 2015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Household characteristics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Household preferences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Vehicle choice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We will use Neural Networks to learn a KTAB model to predict vehicle choice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TensorFlow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opensource toolkit from Google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Progress so far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Possible Future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6259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6248" y="843063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Best NN was KT1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936" y="1162299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586622" y="4717530"/>
            <a:ext cx="8078407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With two layers of interconnections to learn, KT1 has same complexity as NN1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Different data set might have different optimal architecture (easily changed).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Just as </a:t>
            </a:r>
            <a:r>
              <a:rPr lang="en-US" sz="160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Softmax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has no learning and hence does not contribute to layer-count, the CDMP is a fixed function without learning, and so does not contribute to 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D8156-1D97-4FBC-8E89-57A449C7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70" y="1397511"/>
            <a:ext cx="7121458" cy="33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3936" y="831587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Structure of KT1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624" y="1150823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33936" y="1386889"/>
            <a:ext cx="8311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 layer has 14 numerical values representing survey response of each household.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600" i="1" kern="0" baseline="-2500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extracts first layer of features by linear combinations of responses, with clipping.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Because features are interactions of responses, hidden layer is wider than original data. Two-way interactions alone provide (14 x 13) / 2 = 91 possible features.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Many more 3, 4, … -way interactions can be represented in the 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matrix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NN identifies what sub-set of possible features are most useful.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i="1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600" i="1" kern="0" baseline="-2500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holds 28 canonical weight-vectors (all learned from the data).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Combines them according to the features of this household to estimate the weights for each interest.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600" i="1" kern="0" baseline="-2500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u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holds 28 canonical utility-matrices (all learned from the data).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Feature-weighted combination is estimated utility matrix for this household, stating how much each interest is satisfied by a particular vehicle.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 more complex data set will probably require a modified architecture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Much wider, to represent more responses and more possible features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2 or 3 hidden layers, to extract more subtle features and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68368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3936" y="831587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Next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624" y="1150823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33936" y="1386889"/>
            <a:ext cx="8311300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Convert the 2015 vehicle choice data to usable form.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Design a sampling / training plan to compensate for any problems that might be identified in the dataset, if any.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Possibly obtain GPU to </a:t>
            </a:r>
            <a:r>
              <a:rPr lang="en-US" sz="1600" ker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speed processing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Modify 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existing NN code to try several architectures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Generic NNs for base-line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Customized with KTAB layer to determine if it helps or hurts accuracy.</a:t>
            </a:r>
          </a:p>
        </p:txBody>
      </p:sp>
    </p:spTree>
    <p:extLst>
      <p:ext uri="{BB962C8B-B14F-4D97-AF65-F5344CB8AC3E}">
        <p14:creationId xmlns:p14="http://schemas.microsoft.com/office/powerpoint/2010/main" val="58039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3936" y="831587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Future Application Areas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624" y="1150823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33936" y="1386889"/>
            <a:ext cx="8311300" cy="453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Potential applications will be influenced by the TF technology and data availability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 train any NN, we need many basically similar examples of a CDMP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275K household choices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 a presidential election, every combination of counties and demographics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There must be some set of outcomes common to all the CDMPs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Class of vehicle chosen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Fraction to each candidate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There must be a reasonable expectation that some common set of interests are involved in each of the CDMPs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Not specified in advance but learned by NN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Possible examples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Vehicle choice in China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Crop choices on farms in KSA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Commuting </a:t>
            </a:r>
            <a:r>
              <a:rPr lang="en-US" sz="160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patterns </a:t>
            </a:r>
            <a:r>
              <a:rPr lang="en-US" sz="1600" kern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by vehicles in KSA</a:t>
            </a:r>
            <a:endParaRPr lang="en-US" sz="16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Household energy choices in KSA</a:t>
            </a:r>
          </a:p>
        </p:txBody>
      </p:sp>
    </p:spTree>
    <p:extLst>
      <p:ext uri="{BB962C8B-B14F-4D97-AF65-F5344CB8AC3E}">
        <p14:creationId xmlns:p14="http://schemas.microsoft.com/office/powerpoint/2010/main" val="149612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2458" y="3433750"/>
            <a:ext cx="6837642" cy="1862150"/>
          </a:xfrm>
        </p:spPr>
        <p:txBody>
          <a:bodyPr/>
          <a:lstStyle/>
          <a:p>
            <a:r>
              <a:rPr lang="en-US" sz="3600" dirty="0"/>
              <a:t>Machine Learning</a:t>
            </a:r>
          </a:p>
          <a:p>
            <a:r>
              <a:rPr lang="en-US" sz="3600" dirty="0"/>
              <a:t>With KTAB: Vehicle Choice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Ben Wise</a:t>
            </a:r>
          </a:p>
        </p:txBody>
      </p:sp>
    </p:spTree>
    <p:extLst>
      <p:ext uri="{BB962C8B-B14F-4D97-AF65-F5344CB8AC3E}">
        <p14:creationId xmlns:p14="http://schemas.microsoft.com/office/powerpoint/2010/main" val="584637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4927" y="1310266"/>
                <a:ext cx="8652104" cy="4566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Cost of exerting influence suggests proportional voting rule:</a:t>
                </a:r>
                <a:endParaRPr lang="en-US" sz="1600" i="1" kern="0" dirty="0">
                  <a:solidFill>
                    <a:srgbClr val="3C3C3C"/>
                  </a:solidFill>
                  <a:latin typeface="Helvetica" charset="0"/>
                  <a:cs typeface="Helvetica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kern="0" dirty="0">
                  <a:solidFill>
                    <a:srgbClr val="3C3C3C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1600" kern="0" dirty="0">
                  <a:solidFill>
                    <a:srgbClr val="3C3C3C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 A different CW exists, the Central Position (CP), which has very desirable properties:</a:t>
                </a:r>
              </a:p>
              <a:p>
                <a:pPr marL="714368" lvl="1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Exists in multiple dimensions and discrete options</a:t>
                </a:r>
              </a:p>
              <a:p>
                <a:pPr marL="714368" lvl="1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Exists for unimodal or multi-modal utility functions</a:t>
                </a:r>
              </a:p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The CP is the position which maximizes 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kern="0" dirty="0">
                  <a:solidFill>
                    <a:srgbClr val="3C3C3C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1600" kern="0" dirty="0">
                  <a:solidFill>
                    <a:srgbClr val="3C3C3C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This function apparently was first derived by Arrow in 1963 using stricter conditions</a:t>
                </a:r>
              </a:p>
              <a:p>
                <a:pPr marL="714368" lvl="1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And at least five times since, each under different detailed assumptions</a:t>
                </a:r>
              </a:p>
              <a:p>
                <a:pPr marL="257168" indent="-257168">
                  <a:lnSpc>
                    <a:spcPct val="130000"/>
                  </a:lnSpc>
                  <a:buFont typeface="Wingdings" charset="2"/>
                  <a:buChar char="§"/>
                </a:pPr>
                <a:r>
                  <a:rPr lang="en-US" sz="1600" kern="0" dirty="0">
                    <a:solidFill>
                      <a:srgbClr val="3C3C3C"/>
                    </a:solidFill>
                    <a:latin typeface="Helvetica" charset="0"/>
                    <a:ea typeface="Helvetica" charset="0"/>
                    <a:cs typeface="Helvetica" charset="0"/>
                  </a:rPr>
                  <a:t>Simple proof for the general case is apparently not widely known.</a:t>
                </a:r>
              </a:p>
              <a:p>
                <a:pPr>
                  <a:lnSpc>
                    <a:spcPct val="130000"/>
                  </a:lnSpc>
                </a:pPr>
                <a:endParaRPr lang="en-US" sz="1600" kern="0" dirty="0">
                  <a:solidFill>
                    <a:srgbClr val="3C3C3C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27" y="1310266"/>
                <a:ext cx="8652104" cy="4566315"/>
              </a:xfrm>
              <a:prstGeom prst="rect">
                <a:avLst/>
              </a:prstGeom>
              <a:blipFill rotWithShape="0">
                <a:blip r:embed="rId3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14928" y="675276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Central Position Theorem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695" y="1115984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08033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927" y="2098049"/>
            <a:ext cx="8058215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winner of the PCE is chosen by maximizing the probabilistic ratio of the coalition strengths over all pairs of options in the state 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; it is called the 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Probabilistic Condorcet Winner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Two important benefits of a PCE: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Probabilistic Condorcet Winner will always exist.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results of a PCE are probabilities, so we have data by which to make probabilistic inference about the process.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TF can compute derivatives of conditional probabilities, so this could be used in a second phase of the project.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560" y="1045943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Probabilistic Condorcet Election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248" y="1485904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396940" y="3198140"/>
          <a:ext cx="3940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4" imgW="3936960" imgH="482400" progId="Equation.DSMT4">
                  <p:embed/>
                </p:oleObj>
              </mc:Choice>
              <mc:Fallback>
                <p:oleObj name="Equation" r:id="rId4" imgW="3936960" imgH="4824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940" y="3198140"/>
                        <a:ext cx="39401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68A43FE-B384-4844-AA56-BED8E9213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05646"/>
              </p:ext>
            </p:extLst>
          </p:nvPr>
        </p:nvGraphicFramePr>
        <p:xfrm>
          <a:off x="6964299" y="1045943"/>
          <a:ext cx="20478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Equation" r:id="rId6" imgW="2044440" imgH="698400" progId="Equation.DSMT4">
                  <p:embed/>
                </p:oleObj>
              </mc:Choice>
              <mc:Fallback>
                <p:oleObj name="Equation" r:id="rId6" imgW="2044440" imgH="698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20A1AAE-7ACF-4348-9BF1-82899BD12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299" y="1045943"/>
                        <a:ext cx="20478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40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9237" y="639412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Project Goals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237" y="959099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89237" y="1293806"/>
            <a:ext cx="8215854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Primary goals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Demonstrate KTAB method can process objective data, not just expert opinion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Demonstrate that embedding knowledge of CDMP improves a neural net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Proof of concept: producing reliable policy recommendations is not a goal.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But identifying important factors in vehicle choice might be a side-product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Of the many possible “machine learning” techniques, we chose neural networks: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Build human capital for later projects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Interest junior staff who want to work in a hot field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Help build a data pipeline for future big data tasks</a:t>
            </a:r>
          </a:p>
        </p:txBody>
      </p:sp>
    </p:spTree>
    <p:extLst>
      <p:ext uri="{BB962C8B-B14F-4D97-AF65-F5344CB8AC3E}">
        <p14:creationId xmlns:p14="http://schemas.microsoft.com/office/powerpoint/2010/main" val="223574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9237" y="639412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Project 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237" y="959099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89237" y="1293806"/>
            <a:ext cx="8215854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Obtained and configured </a:t>
            </a:r>
            <a:r>
              <a:rPr lang="en-US" sz="160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TensorFlow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(TF) on both GPU and CPU-only machines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Dr. Wise obtained high-performance GPU, which is located in USA but may be used for this project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Developed plan to convert existing vehicle choice dataset to format usable with TF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Developed TF program to generate various CDMP-structured test datasets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Developed and trained several neural networks (NN) to compare performance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Demonstrated improved performance on CDMP-structured test data by incorporating KTAB methods into NNs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Project participants: Rubal </a:t>
            </a:r>
            <a:r>
              <a:rPr lang="en-US" sz="160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Dua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 Andrew Howe, </a:t>
            </a:r>
            <a:r>
              <a:rPr lang="en-US" sz="1600" kern="0" dirty="0" err="1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Imtenan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Al-Mubarak, Ben Wise</a:t>
            </a:r>
          </a:p>
        </p:txBody>
      </p:sp>
    </p:spTree>
    <p:extLst>
      <p:ext uri="{BB962C8B-B14F-4D97-AF65-F5344CB8AC3E}">
        <p14:creationId xmlns:p14="http://schemas.microsoft.com/office/powerpoint/2010/main" val="19253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9237" y="639412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Basic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237" y="959099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89237" y="1210678"/>
            <a:ext cx="82066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Every NN encodes its inputs as a vector of numbers, and produces an output as a vector of numbers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Ranking Instagram selfies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Input: three numbers for each pixel of the image, representing R, G, B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Output: average score from other users, from 1 to 5 stars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AlphaGo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Input: The position on a 19x19 Go board, representing Black, White, or Empty at each point: 1083 numbers that are 0 or 1.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Output: a ranking of how good it would be to move to each position, i.e. a vector of 361 floating point numbers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Identifying objects in images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Input: R, G, B values for each pixel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Output: the probability that each known object-type describes that picture</a:t>
            </a:r>
          </a:p>
          <a:p>
            <a:pPr marL="1657350" lvl="3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Output can cover potentially tens of thousands of types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NNs tend to be very large, so specialized GPU hardware desirable.</a:t>
            </a:r>
          </a:p>
        </p:txBody>
      </p:sp>
    </p:spTree>
    <p:extLst>
      <p:ext uri="{BB962C8B-B14F-4D97-AF65-F5344CB8AC3E}">
        <p14:creationId xmlns:p14="http://schemas.microsoft.com/office/powerpoint/2010/main" val="131601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9237" y="639412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Basic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237" y="959099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89237" y="1428962"/>
            <a:ext cx="8206618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 generic NN has an three main parts: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input layer (e.g. pixels of an image),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output layer (e.g. number of stars),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several “hidden layers” between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hidden layers extract features that are useful for predicting the correct output.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The goal of the learning process is to determine …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what features are used, 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how low-level features are computed from inputs, 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how features are computed from lower-level features, 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how top-level features are combined to determine the answer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Features are not specified in advance, they are learned.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Identifying and interpreting features is done after training is complete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Only the network topology is determined by a person.</a:t>
            </a:r>
          </a:p>
        </p:txBody>
      </p:sp>
    </p:spTree>
    <p:extLst>
      <p:ext uri="{BB962C8B-B14F-4D97-AF65-F5344CB8AC3E}">
        <p14:creationId xmlns:p14="http://schemas.microsoft.com/office/powerpoint/2010/main" val="16407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9237" y="639412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Basic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237" y="959099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89237" y="1142634"/>
            <a:ext cx="8206618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Any computable function can be learned by a basic neural net with 2 hidden layers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Combinatorial explosion: with just 2, the layers must be extremely large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 more practical approach is to have narrower layers, but deeper network, so as to get enough combinations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Digit recognition: 95% accuracy using generic NN, two hidden layers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AlphaGo has 17 hidden layers, mostly customized to Go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It is common to improve both accuracy and speed by customizing the layers of a NN to take advantage of patterns known to exist in the data.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For images, relationships between nearby pixels are important (e.g. edge detection). Convolutional NN process squares of adjacent pixels, raising digit recognition over 98% accuracy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For time series, it is important to remember what happened earlier in the sequence. Recurrent NNs encode memory of past features.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 a series of characters representing computer code, a RNN learns to count indentations so as to de-indent exactly the right amount.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We built a custom layer to represent a kind of CDMP</a:t>
            </a:r>
          </a:p>
        </p:txBody>
      </p:sp>
    </p:spTree>
    <p:extLst>
      <p:ext uri="{BB962C8B-B14F-4D97-AF65-F5344CB8AC3E}">
        <p14:creationId xmlns:p14="http://schemas.microsoft.com/office/powerpoint/2010/main" val="352692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9237" y="639412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Basic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237" y="959099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410094" y="4642265"/>
            <a:ext cx="757936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All the values from one layer are used to generate each value in the next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Weighted sum, plus a bias: 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1600" i="1" kern="0" baseline="-2500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= W</a:t>
            </a:r>
            <a:r>
              <a:rPr lang="en-US" sz="1600" i="1" kern="0" baseline="-2500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* x</a:t>
            </a:r>
            <a:r>
              <a:rPr lang="en-US" sz="1600" i="1" kern="0" baseline="-2500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+ b</a:t>
            </a:r>
            <a:r>
              <a:rPr lang="en-US" sz="1600" i="1" kern="0" baseline="-2500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Clip with a nonlinear bound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All are done in parallel, with different weights and biases for each connection.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72" y="1293806"/>
            <a:ext cx="3779847" cy="351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AC97A-5C65-4750-ACEB-6859EB1D4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4" y="1540335"/>
            <a:ext cx="4161905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560" y="713997"/>
            <a:ext cx="626924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Basic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560" y="1146221"/>
            <a:ext cx="6201560" cy="621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73411" y="4268459"/>
            <a:ext cx="82757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Layer 0 holds inputs. Layer 3 is the output. This example has two hidden layers.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Between layers, matrix of weights 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and vector of biases, </a:t>
            </a:r>
            <a:r>
              <a:rPr lang="en-US" sz="1600" i="1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are learned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Final output X values are normalized into probabilities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Probability that each possible category is correct in this case.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Standard TF function for this is “SoftMax”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1BEEA-1ADD-414F-B394-96623B53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7" y="1354701"/>
            <a:ext cx="4630058" cy="28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5063"/>
      </p:ext>
    </p:extLst>
  </p:cSld>
  <p:clrMapOvr>
    <a:masterClrMapping/>
  </p:clrMapOvr>
</p:sld>
</file>

<file path=ppt/theme/theme1.xml><?xml version="1.0" encoding="utf-8"?>
<a:theme xmlns:a="http://schemas.openxmlformats.org/drawingml/2006/main" name="4-3 Kapsarc">
  <a:themeElements>
    <a:clrScheme name="Kapsar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psarc - Ppt-3" id="{4169AE1B-70C5-C34D-92CB-5B1BA5519D97}" vid="{C253E45A-E1D4-E84D-8759-A0A6154888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6404</TotalTime>
  <Words>3094</Words>
  <Application>Microsoft Office PowerPoint</Application>
  <PresentationFormat>On-screen Show (4:3)</PresentationFormat>
  <Paragraphs>329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Helvetica</vt:lpstr>
      <vt:lpstr>Helvetica Neue</vt:lpstr>
      <vt:lpstr>Wingdings</vt:lpstr>
      <vt:lpstr>4-3 Kapsarc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Leo Lester</dc:creator>
  <cp:lastModifiedBy>Wise, Ben</cp:lastModifiedBy>
  <cp:revision>243</cp:revision>
  <cp:lastPrinted>2017-04-19T12:58:24Z</cp:lastPrinted>
  <dcterms:created xsi:type="dcterms:W3CDTF">2016-01-11T08:02:44Z</dcterms:created>
  <dcterms:modified xsi:type="dcterms:W3CDTF">2017-08-03T08:32:26Z</dcterms:modified>
</cp:coreProperties>
</file>