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3" r:id="rId1"/>
  </p:sldMasterIdLst>
  <p:notesMasterIdLst>
    <p:notesMasterId r:id="rId44"/>
  </p:notesMasterIdLst>
  <p:sldIdLst>
    <p:sldId id="256" r:id="rId2"/>
    <p:sldId id="262" r:id="rId3"/>
    <p:sldId id="291" r:id="rId4"/>
    <p:sldId id="258" r:id="rId5"/>
    <p:sldId id="257" r:id="rId6"/>
    <p:sldId id="259" r:id="rId7"/>
    <p:sldId id="260" r:id="rId8"/>
    <p:sldId id="261" r:id="rId9"/>
    <p:sldId id="263" r:id="rId10"/>
    <p:sldId id="264" r:id="rId11"/>
    <p:sldId id="265" r:id="rId12"/>
    <p:sldId id="266" r:id="rId13"/>
    <p:sldId id="267" r:id="rId14"/>
    <p:sldId id="268" r:id="rId15"/>
    <p:sldId id="292" r:id="rId16"/>
    <p:sldId id="269" r:id="rId17"/>
    <p:sldId id="270" r:id="rId18"/>
    <p:sldId id="271" r:id="rId19"/>
    <p:sldId id="272" r:id="rId20"/>
    <p:sldId id="273" r:id="rId21"/>
    <p:sldId id="274" r:id="rId22"/>
    <p:sldId id="275" r:id="rId23"/>
    <p:sldId id="276" r:id="rId24"/>
    <p:sldId id="293" r:id="rId25"/>
    <p:sldId id="277" r:id="rId26"/>
    <p:sldId id="294" r:id="rId27"/>
    <p:sldId id="279" r:id="rId28"/>
    <p:sldId id="295" r:id="rId29"/>
    <p:sldId id="296" r:id="rId30"/>
    <p:sldId id="280" r:id="rId31"/>
    <p:sldId id="297" r:id="rId32"/>
    <p:sldId id="281" r:id="rId33"/>
    <p:sldId id="282" r:id="rId34"/>
    <p:sldId id="283" r:id="rId35"/>
    <p:sldId id="285" r:id="rId36"/>
    <p:sldId id="286" r:id="rId37"/>
    <p:sldId id="298" r:id="rId38"/>
    <p:sldId id="287" r:id="rId39"/>
    <p:sldId id="288" r:id="rId40"/>
    <p:sldId id="289" r:id="rId41"/>
    <p:sldId id="299" r:id="rId42"/>
    <p:sldId id="290" r:id="rId43"/>
  </p:sldIdLst>
  <p:sldSz cx="9144000" cy="5143500" type="screen16x9"/>
  <p:notesSz cx="6858000" cy="9144000"/>
  <p:embeddedFontLst>
    <p:embeddedFont>
      <p:font typeface="Microsoft Sans Serif" panose="020B0604020202020204" pitchFamily="34" charset="0"/>
      <p:regular r:id="rId45"/>
    </p:embeddedFont>
    <p:embeddedFont>
      <p:font typeface="Wingdings 3" panose="05040102010807070707" pitchFamily="18" charset="2"/>
      <p:regular r:id="rId46"/>
    </p:embeddedFont>
    <p:embeddedFont>
      <p:font typeface="Century Gothic" panose="020B0502020202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5D11B-D161-4D8E-AE21-D2C9BB6F0BF6}" v="502" dt="2021-07-14T10:18:27.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4660"/>
  </p:normalViewPr>
  <p:slideViewPr>
    <p:cSldViewPr snapToGrid="0">
      <p:cViewPr varScale="1">
        <p:scale>
          <a:sx n="153" d="100"/>
          <a:sy n="153" d="100"/>
        </p:scale>
        <p:origin x="269" y="11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heme" Target="theme/theme1.xml"/><Relationship Id="rId74"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925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06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04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728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02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946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724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829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084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435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065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388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887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976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246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421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360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652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182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417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2820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4402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803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553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5863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837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432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546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018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1918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971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70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7016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3110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106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369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62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455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329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02ccd50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02ccd5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54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3201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8624D31-43A5-475A-80CF-332C9F6DCF35}" type="datetimeFigureOut">
              <a:rPr lang="en-US" smtClean="0"/>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74015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56131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a:solidFill>
                  <a:schemeClr val="tx1"/>
                </a:solidFill>
                <a:effectLst/>
              </a:rPr>
              <a:t>”</a:t>
            </a:r>
          </a:p>
        </p:txBody>
      </p:sp>
    </p:spTree>
    <p:extLst>
      <p:ext uri="{BB962C8B-B14F-4D97-AF65-F5344CB8AC3E}">
        <p14:creationId xmlns:p14="http://schemas.microsoft.com/office/powerpoint/2010/main" val="29918099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7568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a:solidFill>
                  <a:schemeClr val="tx1"/>
                </a:solidFill>
                <a:effectLst/>
              </a:rPr>
              <a:t>”</a:t>
            </a:r>
          </a:p>
        </p:txBody>
      </p:sp>
    </p:spTree>
    <p:extLst>
      <p:ext uri="{BB962C8B-B14F-4D97-AF65-F5344CB8AC3E}">
        <p14:creationId xmlns:p14="http://schemas.microsoft.com/office/powerpoint/2010/main" val="13316751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27095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36379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68903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4618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96769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01662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04787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smtClean="0"/>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05705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smtClean="0"/>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87929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544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48976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54297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98624D31-43A5-475A-80CF-332C9F6DCF35}" type="datetimeFigureOut">
              <a:rPr lang="en-US" smtClean="0"/>
              <a:t>10/7/2021</a:t>
            </a:fld>
            <a:endParaRPr lang="en-US"/>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38634"/>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50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50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50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50000"/>
            </a:schemeClr>
          </a:solidFill>
          <a:effectLst/>
          <a:latin typeface="+mn-lt"/>
          <a:ea typeface="+mn-ea"/>
          <a:cs typeface="+mn-cs"/>
        </a:defRPr>
      </a:lvl4pPr>
      <a:lvl5pPr marL="15859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50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50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50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50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50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pngimg.com/download/27002"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ourangshupal/my_calculator"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book/en/v2/Getting-Started-Installing-Git"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prstGeom prst="rect">
            <a:avLst/>
          </a:prstGeom>
        </p:spPr>
        <p:txBody>
          <a:bodyPr spcFirstLastPara="1" wrap="square" lIns="91425" tIns="91425" rIns="91425" bIns="91425" anchor="b" anchorCtr="0">
            <a:normAutofit/>
          </a:bodyPr>
          <a:lstStyle/>
          <a:p>
            <a:pPr>
              <a:spcBef>
                <a:spcPts val="0"/>
              </a:spcBef>
            </a:pPr>
            <a:r>
              <a:rPr lang="en" b="1" dirty="0" smtClean="0">
                <a:solidFill>
                  <a:schemeClr val="bg1"/>
                </a:solidFill>
                <a:latin typeface="Microsoft Sans Serif"/>
                <a:ea typeface="Microsoft Sans Serif"/>
                <a:cs typeface="Microsoft Sans Serif"/>
              </a:rPr>
              <a:t>GIT </a:t>
            </a:r>
            <a:r>
              <a:rPr lang="en" b="1" dirty="0">
                <a:solidFill>
                  <a:schemeClr val="bg1"/>
                </a:solidFill>
                <a:latin typeface="Microsoft Sans Serif"/>
                <a:ea typeface="Microsoft Sans Serif"/>
                <a:cs typeface="Microsoft Sans Serif"/>
              </a:rPr>
              <a:t>Foundations 101</a:t>
            </a:r>
            <a:endParaRPr lang="en-US"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pic>
        <p:nvPicPr>
          <p:cNvPr id="8" name="Picture 8" descr="Icon&#10;&#10;Description automatically generated">
            <a:extLst>
              <a:ext uri="{FF2B5EF4-FFF2-40B4-BE49-F238E27FC236}">
                <a16:creationId xmlns:a16="http://schemas.microsoft.com/office/drawing/2014/main" id="{55A65A11-690D-436B-B747-47FC5A3A0881}"/>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6667500" y="1557934"/>
            <a:ext cx="1581150" cy="191968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IN" sz="3200" b="1" dirty="0" smtClean="0">
                <a:solidFill>
                  <a:schemeClr val="bg1"/>
                </a:solidFill>
                <a:latin typeface="Microsoft Sans Serif"/>
                <a:ea typeface="Microsoft Sans Serif"/>
                <a:cs typeface="Microsoft Sans Serif"/>
              </a:rPr>
              <a:t>R</a:t>
            </a:r>
            <a:r>
              <a:rPr lang="en" sz="3200" b="1" dirty="0" smtClean="0">
                <a:solidFill>
                  <a:schemeClr val="bg1"/>
                </a:solidFill>
                <a:latin typeface="Microsoft Sans Serif"/>
                <a:ea typeface="Microsoft Sans Serif"/>
                <a:cs typeface="Microsoft Sans Serif"/>
              </a:rPr>
              <a:t>epositories in GIT</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 software repository is the centralized storage location for software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packages.</a:t>
            </a:r>
          </a:p>
          <a:p>
            <a:pPr marL="609600" lvl="1" indent="0">
              <a:buClr>
                <a:schemeClr val="lt1"/>
              </a:buClr>
              <a:buSzPts val="1200"/>
              <a:buNone/>
            </a:pPr>
            <a:endPar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Local Repository</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Remote Repository</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2904347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IN" sz="3200" b="1" dirty="0" smtClean="0">
                <a:solidFill>
                  <a:schemeClr val="bg1"/>
                </a:solidFill>
                <a:latin typeface="Microsoft Sans Serif"/>
                <a:ea typeface="Microsoft Sans Serif"/>
                <a:cs typeface="Microsoft Sans Serif"/>
              </a:rPr>
              <a:t>Creating R</a:t>
            </a:r>
            <a:r>
              <a:rPr lang="en" sz="3200" b="1" dirty="0" smtClean="0">
                <a:solidFill>
                  <a:schemeClr val="bg1"/>
                </a:solidFill>
                <a:latin typeface="Microsoft Sans Serif"/>
                <a:ea typeface="Microsoft Sans Serif"/>
                <a:cs typeface="Microsoft Sans Serif"/>
              </a:rPr>
              <a:t>epositories in GIT</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lgn="l" rtl="0">
              <a:spcBef>
                <a:spcPts val="0"/>
              </a:spcBef>
              <a:spcAft>
                <a:spcPts val="0"/>
              </a:spcAft>
              <a:buClr>
                <a:schemeClr val="lt1"/>
              </a:buClr>
              <a:buSzPts val="1200"/>
              <a:buNone/>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Two ways of creating Repository</a:t>
            </a:r>
          </a:p>
          <a:p>
            <a:pPr marL="609600" lvl="1" indent="0" algn="l" rtl="0">
              <a:spcBef>
                <a:spcPts val="0"/>
              </a:spcBef>
              <a:spcAft>
                <a:spcPts val="0"/>
              </a:spcAft>
              <a:buClr>
                <a:schemeClr val="lt1"/>
              </a:buClr>
              <a:buSzPts val="1200"/>
              <a:buNone/>
            </a:pPr>
            <a:endPar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Initializing a Git Repository in Local Machine</a:t>
            </a:r>
          </a:p>
          <a:p>
            <a:pPr marL="952500" lvl="1" indent="-342900" algn="l" rtl="0">
              <a:spcBef>
                <a:spcPts val="0"/>
              </a:spcBef>
              <a:spcAft>
                <a:spcPts val="0"/>
              </a:spcAft>
              <a:buClr>
                <a:schemeClr val="lt1"/>
              </a:buClr>
              <a:buSzPts val="1200"/>
              <a:buFont typeface="Arial" panose="020B0604020202020204" pitchFamily="34" charset="0"/>
              <a:buChar char="•"/>
            </a:pPr>
            <a:endPar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Cloning a Remote Repository</a:t>
            </a:r>
          </a:p>
          <a:p>
            <a:pPr marL="1409700" lvl="2" indent="-342900">
              <a:buClr>
                <a:schemeClr val="lt1"/>
              </a:buClr>
              <a:buSzPts val="1200"/>
              <a:buFont typeface="Arial" panose="020B0604020202020204" pitchFamily="34" charset="0"/>
              <a:buChar char="•"/>
            </a:pPr>
            <a:r>
              <a:rPr lang="en-IN" sz="225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hlinkClick r:id="rId3"/>
              </a:rPr>
              <a:t>https://github.com/sourangshupal/my_calculator</a:t>
            </a:r>
            <a:endParaRPr lang="en" sz="225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570223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a:solidFill>
                  <a:schemeClr val="bg1"/>
                </a:solidFill>
                <a:latin typeface="Microsoft Sans Serif"/>
                <a:ea typeface="Microsoft Sans Serif"/>
                <a:cs typeface="Microsoft Sans Serif"/>
              </a:rPr>
              <a:t>Check repository history</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Show all commits</a:t>
            </a:r>
          </a:p>
          <a:p>
            <a:pPr marL="952500" lvl="1" indent="-342900" algn="l" rtl="0">
              <a:spcBef>
                <a:spcPts val="0"/>
              </a:spcBef>
              <a:spcAft>
                <a:spcPts val="0"/>
              </a:spcAft>
              <a:buClr>
                <a:schemeClr val="lt1"/>
              </a:buClr>
              <a:buSzPts val="1200"/>
              <a:buFont typeface="Arial" panose="020B0604020202020204" pitchFamily="34" charset="0"/>
              <a:buChar char="•"/>
            </a:pP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a:t>
            </a: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hcking the logs of repo</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View Modified Files</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View File changes</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View a specific commit</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240158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Doing commits</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What are commits?</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add</a:t>
            </a:r>
          </a:p>
          <a:p>
            <a:pPr marL="952500" lvl="1" indent="-342900" algn="l" rtl="0">
              <a:spcBef>
                <a:spcPts val="0"/>
              </a:spcBef>
              <a:spcAft>
                <a:spcPts val="0"/>
              </a:spcAft>
              <a:buClr>
                <a:schemeClr val="lt1"/>
              </a:buClr>
              <a:buSzPts val="1200"/>
              <a:buFont typeface="Arial" panose="020B0604020202020204" pitchFamily="34" charset="0"/>
              <a:buChar char="•"/>
            </a:pP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a:t>
            </a: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commit</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Commit Messags</a:t>
            </a:r>
          </a:p>
          <a:p>
            <a:pPr marL="609600" lvl="1" indent="0" algn="l" rtl="0">
              <a:spcBef>
                <a:spcPts val="0"/>
              </a:spcBef>
              <a:spcAft>
                <a:spcPts val="0"/>
              </a:spcAft>
              <a:buClr>
                <a:schemeClr val="lt1"/>
              </a:buClr>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3921711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Git Diff</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diff is a multi-function Git command, which is used to compare changes committed in Git. Particularly, with the help of this command, you can take two input data sets and output the modifications between them.</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587518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Git restore</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“git restore</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command helps to </a:t>
            </a:r>
            <a:r>
              <a:rPr lang="en-US"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unstage</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or even discard uncommitted local changes</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Arguments :- </a:t>
            </a:r>
          </a:p>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--staged :-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removes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file from the Staging Area, but leaves its actual modifications untouched.</a:t>
            </a:r>
            <a:endPar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918111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a:t>
            </a:r>
            <a:r>
              <a:rPr lang="en-US" sz="3200" b="1" dirty="0" err="1" smtClean="0">
                <a:solidFill>
                  <a:schemeClr val="bg1"/>
                </a:solidFill>
                <a:latin typeface="Microsoft Sans Serif"/>
                <a:ea typeface="Microsoft Sans Serif"/>
                <a:cs typeface="Microsoft Sans Serif"/>
              </a:rPr>
              <a:t>GITignore</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2400" i="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400" i="1"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gitignore</a:t>
            </a:r>
            <a:r>
              <a:rPr lang="en-US" sz="2400" i="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file</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is a text file that tells Git which files or folders to ignore in a project. A local .</a:t>
            </a:r>
            <a:r>
              <a:rPr lang="en-US"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gitignore</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file is usually placed in the root directory of a project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entries in this file can also follow a matching pattern.</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is used as a wildcard match</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is used to add comments to a .</a:t>
            </a:r>
            <a:r>
              <a:rPr lang="en-US"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gitignore</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file</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gn="l" rtl="0">
              <a:spcBef>
                <a:spcPts val="0"/>
              </a:spcBef>
              <a:spcAft>
                <a:spcPts val="0"/>
              </a:spcAft>
              <a:buClr>
                <a:schemeClr val="lt1"/>
              </a:buClr>
              <a:buSzPts val="1200"/>
              <a:buNone/>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095730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Tagging</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Tagging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is an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mechanism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used to create a snap shot of a Git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repository. </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Tagging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is traditionally used to create semantic version number identifier tags that correspond to software release cycles</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Annotated Tags</a:t>
            </a: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Lightweight Tags</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2536038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Branching</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Branches allow you to work on different parts of a project without impacting the main branch</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When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work is complete, a branch can be merged with the main project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You can even switch between branches and work on different projects without them interfering with each other</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Creating Branches</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Switching Branches</a:t>
            </a:r>
          </a:p>
          <a:p>
            <a:pPr marL="952500" lvl="1" indent="-342900" algn="l" rtl="0">
              <a:spcBef>
                <a:spcPts val="0"/>
              </a:spcBef>
              <a:spcAft>
                <a:spcPts val="0"/>
              </a:spcAft>
              <a:buClr>
                <a:schemeClr val="lt1"/>
              </a:buClr>
              <a:buSzPts val="1200"/>
              <a:buFont typeface="Arial" panose="020B0604020202020204" pitchFamily="34" charset="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982705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Branching Practical</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Create a new branch</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Switch to new branch</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Do some changes</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Do Commit</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Switch to old branch</a:t>
            </a:r>
          </a:p>
          <a:p>
            <a:pPr marL="952500" lvl="1" indent="-342900" algn="l" rtl="0">
              <a:spcBef>
                <a:spcPts val="0"/>
              </a:spcBef>
              <a:spcAft>
                <a:spcPts val="0"/>
              </a:spcAft>
              <a:buClr>
                <a:schemeClr val="lt1"/>
              </a:buClr>
              <a:buSzPts val="1200"/>
              <a:buFont typeface="Arial" panose="020B0604020202020204" pitchFamily="34" charset="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gn="l" rtl="0">
              <a:spcBef>
                <a:spcPts val="0"/>
              </a:spcBef>
              <a:spcAft>
                <a:spcPts val="0"/>
              </a:spcAft>
              <a:buClr>
                <a:schemeClr val="lt1"/>
              </a:buClr>
              <a:buSzPts val="1200"/>
              <a:buNone/>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SEE THE CHANGES YOURSELF</a:t>
            </a:r>
          </a:p>
          <a:p>
            <a:pPr marL="609600" lvl="1" indent="0" algn="l" rtl="0">
              <a:spcBef>
                <a:spcPts val="0"/>
              </a:spcBef>
              <a:spcAft>
                <a:spcPts val="0"/>
              </a:spcAft>
              <a:buClr>
                <a:schemeClr val="lt1"/>
              </a:buClr>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828280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 sz="3200" b="1" dirty="0" smtClean="0">
                <a:solidFill>
                  <a:schemeClr val="bg1"/>
                </a:solidFill>
                <a:latin typeface="Microsoft Sans Serif"/>
                <a:ea typeface="Microsoft Sans Serif"/>
                <a:cs typeface="Microsoft Sans Serif"/>
              </a:rPr>
              <a:t>What is Version Conrol?</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Version control is a system that records changes to a file or set of files over time so that you can recall specific versions later</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VCS also generally means that if you screw things up or lose files, you can easily recover.</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511516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Merging</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Merging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takes the contents of a source branch and integrates them with a target branch</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In merging,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only the target branch is changed. The source branch history remains the same</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Fast Forward Merge</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Regular Merge</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533160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Merging conflicts</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merge conflicts" can occur in the process of integrating commits from a different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source branch.</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When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 merge cannot be fully performed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automatically</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then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 merge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conflict takes place.</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will try to combine as much as it can, but then it will leave special markers (e.g. &gt;&gt;&gt; and &lt;&lt;&lt;)</a:t>
            </a: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3275688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Amend LAST commit</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lgn="l" rtl="0">
              <a:spcBef>
                <a:spcPts val="0"/>
              </a:spcBef>
              <a:spcAft>
                <a:spcPts val="0"/>
              </a:spcAft>
              <a:buClr>
                <a:schemeClr val="lt1"/>
              </a:buClr>
              <a:buSzPts val="1200"/>
              <a:buNone/>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provides you the option to amend the last commit using </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r>
              <a:rPr lang="en-I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commit </a:t>
            </a: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–amend</a:t>
            </a:r>
          </a:p>
          <a:p>
            <a:pPr marL="952500" lvl="1" indent="-342900">
              <a:buClr>
                <a:schemeClr val="lt1"/>
              </a:buClr>
              <a:buSzPts val="1200"/>
              <a:buFont typeface="Arial" panose="020B0604020202020204" pitchFamily="34" charset="0"/>
              <a:buChar char="•"/>
            </a:pPr>
            <a:endPar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Modifying the last commit</a:t>
            </a: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Helps in editing the commit message</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You can add forgotten files in the last commit</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3205470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revert commit</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revert undoes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changes made by a previous commit by creating an entirely new commit, all without altering the history of commits</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If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 character is added in commit A, if Git reverts commit A, then Git will make a new commit where that character is deleted.</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24977406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Relative commit </a:t>
            </a:r>
            <a:r>
              <a:rPr lang="en-US" sz="3200" b="1" dirty="0" err="1" smtClean="0">
                <a:solidFill>
                  <a:schemeClr val="bg1"/>
                </a:solidFill>
                <a:latin typeface="Microsoft Sans Serif"/>
                <a:ea typeface="Microsoft Sans Serif"/>
                <a:cs typeface="Microsoft Sans Serif"/>
              </a:rPr>
              <a:t>refrences</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We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can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reference commits by their SHA, by tags, branches, and the special HEAD pointer.</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596116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resetting commit</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What are commits?</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add</a:t>
            </a:r>
          </a:p>
          <a:p>
            <a:pPr marL="952500" lvl="1" indent="-342900" algn="l" rtl="0">
              <a:spcBef>
                <a:spcPts val="0"/>
              </a:spcBef>
              <a:spcAft>
                <a:spcPts val="0"/>
              </a:spcAft>
              <a:buClr>
                <a:schemeClr val="lt1"/>
              </a:buClr>
              <a:buSzPts val="1200"/>
              <a:buFont typeface="Arial" panose="020B0604020202020204" pitchFamily="34" charset="0"/>
              <a:buChar char="•"/>
            </a:pP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a:t>
            </a: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commit</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Commit Messags</a:t>
            </a:r>
          </a:p>
          <a:p>
            <a:pPr marL="609600" lvl="1" indent="0" algn="l" rtl="0">
              <a:spcBef>
                <a:spcPts val="0"/>
              </a:spcBef>
              <a:spcAft>
                <a:spcPts val="0"/>
              </a:spcAft>
              <a:buClr>
                <a:schemeClr val="lt1"/>
              </a:buClr>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9839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a:solidFill>
                  <a:schemeClr val="bg1"/>
                </a:solidFill>
                <a:latin typeface="Microsoft Sans Serif"/>
                <a:ea typeface="Microsoft Sans Serif"/>
                <a:cs typeface="Microsoft Sans Serif"/>
              </a:rPr>
              <a:t>remote repositories</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Remote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repositories are versions of your project that are hosted on the Internet or network somewhere</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endPar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pic>
        <p:nvPicPr>
          <p:cNvPr id="6" name="Picture 5" descr="GitHub logo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598" y="2827691"/>
            <a:ext cx="1053790" cy="951704"/>
          </a:xfrm>
          <a:prstGeom prst="rect">
            <a:avLst/>
          </a:prstGeom>
        </p:spPr>
      </p:pic>
      <p:pic>
        <p:nvPicPr>
          <p:cNvPr id="7" name="Picture 6" descr="Bitbucket - Wikipedi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3016" y="3153799"/>
            <a:ext cx="3475532" cy="625596"/>
          </a:xfrm>
          <a:prstGeom prst="rect">
            <a:avLst/>
          </a:prstGeom>
        </p:spPr>
      </p:pic>
      <p:pic>
        <p:nvPicPr>
          <p:cNvPr id="8" name="Picture 7" descr="GitLab - Wikipedi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4113" y="2942722"/>
            <a:ext cx="2381250" cy="1047750"/>
          </a:xfrm>
          <a:prstGeom prst="rect">
            <a:avLst/>
          </a:prstGeom>
        </p:spPr>
      </p:pic>
    </p:spTree>
    <p:extLst>
      <p:ext uri="{BB962C8B-B14F-4D97-AF65-F5344CB8AC3E}">
        <p14:creationId xmlns:p14="http://schemas.microsoft.com/office/powerpoint/2010/main" val="17098032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CLONING repositories</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clone is a Git command line utility which is used to target an existing repository and create a clone, or copy of the target repository</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supports a few network protocols to connect to remote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repos like connection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strings,ssh</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links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etc</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172047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a:ea typeface="Microsoft Sans Serif"/>
                <a:cs typeface="Microsoft Sans Serif"/>
              </a:rPr>
              <a:t>Working with remote repositories</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lgn="l" rtl="0">
              <a:spcBef>
                <a:spcPts val="0"/>
              </a:spcBef>
              <a:spcAft>
                <a:spcPts val="0"/>
              </a:spcAft>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List all Remotes</a:t>
            </a:r>
          </a:p>
          <a:p>
            <a:pPr marL="952500" lvl="1" indent="-342900" algn="l" rtl="0">
              <a:spcBef>
                <a:spcPts val="0"/>
              </a:spcBef>
              <a:spcAft>
                <a:spcPts val="0"/>
              </a:spcAft>
              <a:buClr>
                <a:schemeClr val="lt1"/>
              </a:buClr>
              <a:buSzPts val="1200"/>
              <a:buFont typeface="Arial" panose="020B0604020202020204" pitchFamily="34" charset="0"/>
              <a:buChar char="•"/>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remote -v</a:t>
            </a: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gn="l" rtl="0">
              <a:spcBef>
                <a:spcPts val="0"/>
              </a:spcBef>
              <a:spcAft>
                <a:spcPts val="0"/>
              </a:spcAft>
              <a:buClr>
                <a:schemeClr val="lt1"/>
              </a:buClr>
              <a:buSzPts val="1200"/>
              <a:buNone/>
            </a:pPr>
            <a:endPar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gn="l" rtl="0">
              <a:spcBef>
                <a:spcPts val="0"/>
              </a:spcBef>
              <a:spcAft>
                <a:spcPts val="0"/>
              </a:spcAft>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Adding Remotes</a:t>
            </a:r>
          </a:p>
          <a:p>
            <a:pPr marL="952500" lvl="1" indent="-342900">
              <a:buClr>
                <a:schemeClr val="lt1"/>
              </a:buClr>
              <a:buSzPts val="1200"/>
              <a:buFont typeface="Arial" panose="020B0604020202020204" pitchFamily="34" charset="0"/>
              <a:buChar char="•"/>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remote add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origin_name</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https_link</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sshlink</a:t>
            </a: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gn="l" rtl="0">
              <a:spcBef>
                <a:spcPts val="0"/>
              </a:spcBef>
              <a:spcAft>
                <a:spcPts val="0"/>
              </a:spcAft>
              <a:buClr>
                <a:schemeClr val="lt1"/>
              </a:buClr>
              <a:buSzPts val="1200"/>
              <a:buNone/>
            </a:pPr>
            <a:endPar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gn="l" rtl="0">
              <a:spcBef>
                <a:spcPts val="0"/>
              </a:spcBef>
              <a:spcAft>
                <a:spcPts val="0"/>
              </a:spcAft>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Deleting Remotes</a:t>
            </a:r>
          </a:p>
          <a:p>
            <a:pPr marL="952500" lvl="1" indent="-342900" algn="l" rtl="0">
              <a:spcBef>
                <a:spcPts val="0"/>
              </a:spcBef>
              <a:spcAft>
                <a:spcPts val="0"/>
              </a:spcAft>
              <a:buClr>
                <a:schemeClr val="lt1"/>
              </a:buClr>
              <a:buSzPts val="1200"/>
              <a:buFont typeface="Arial" panose="020B0604020202020204" pitchFamily="34" charset="0"/>
              <a:buChar char="•"/>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remote remove origin name</a:t>
            </a:r>
          </a:p>
          <a:p>
            <a:pPr marL="952500" lvl="1" indent="-342900" algn="l" rtl="0">
              <a:spcBef>
                <a:spcPts val="0"/>
              </a:spcBef>
              <a:spcAft>
                <a:spcPts val="0"/>
              </a:spcAft>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Manually edit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config</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file</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816721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Pushing in </a:t>
            </a:r>
            <a:r>
              <a:rPr lang="en-US" sz="3200" b="1"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Github</a:t>
            </a:r>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Failed</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push updates the remote branch with local commits</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After you make and commit changes locally, you can share them with the remote repository using git push. Pushing changes to the remote makes your commits accessible to others who you may be collaborating with</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Ex:- git push -u origin main</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2630383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 sz="3200" b="1" dirty="0" smtClean="0">
                <a:solidFill>
                  <a:schemeClr val="bg1"/>
                </a:solidFill>
                <a:latin typeface="Microsoft Sans Serif"/>
                <a:ea typeface="Microsoft Sans Serif"/>
                <a:cs typeface="Microsoft Sans Serif"/>
              </a:rPr>
              <a:t>T</a:t>
            </a:r>
            <a:r>
              <a:rPr lang="en-IN" sz="3200" b="1" dirty="0" smtClean="0">
                <a:solidFill>
                  <a:schemeClr val="bg1"/>
                </a:solidFill>
                <a:latin typeface="Microsoft Sans Serif"/>
                <a:ea typeface="Microsoft Sans Serif"/>
                <a:cs typeface="Microsoft Sans Serif"/>
              </a:rPr>
              <a:t>y</a:t>
            </a:r>
            <a:r>
              <a:rPr lang="en" sz="3200" b="1" dirty="0" smtClean="0">
                <a:solidFill>
                  <a:schemeClr val="bg1"/>
                </a:solidFill>
                <a:latin typeface="Microsoft Sans Serif"/>
                <a:ea typeface="Microsoft Sans Serif"/>
                <a:cs typeface="Microsoft Sans Serif"/>
              </a:rPr>
              <a:t>pes Of Version Conrol</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Version control is a system that records changes to a file or set of files over time so that you can recall specific versions later</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Types of VCS:-</a:t>
            </a:r>
          </a:p>
          <a:p>
            <a:pPr marL="952500" lvl="1" indent="-342900">
              <a:buClr>
                <a:schemeClr val="lt1"/>
              </a:buClr>
              <a:buSzPts val="1200"/>
              <a:buFont typeface="Arial" panose="020B0604020202020204" pitchFamily="34" charset="0"/>
              <a:buChar char="•"/>
            </a:pPr>
            <a:r>
              <a:rPr lang="en-I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Local Version Control </a:t>
            </a: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Systems</a:t>
            </a:r>
          </a:p>
          <a:p>
            <a:pPr marL="952500" lvl="1" indent="-342900">
              <a:buClr>
                <a:schemeClr val="lt1"/>
              </a:buClr>
              <a:buSzPts val="1200"/>
              <a:buFont typeface="Arial" panose="020B0604020202020204" pitchFamily="34" charset="0"/>
              <a:buChar char="•"/>
            </a:pPr>
            <a:r>
              <a:rPr lang="en-I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Centralized Version Control </a:t>
            </a: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Systems</a:t>
            </a:r>
          </a:p>
          <a:p>
            <a:pPr marL="952500" lvl="1" indent="-342900">
              <a:buClr>
                <a:schemeClr val="lt1"/>
              </a:buClr>
              <a:buSzPts val="1200"/>
              <a:buFont typeface="Arial" panose="020B0604020202020204" pitchFamily="34" charset="0"/>
              <a:buChar char="•"/>
            </a:pPr>
            <a:r>
              <a:rPr lang="en-I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Distributed Version Control Systems</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5216716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Github</a:t>
            </a:r>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pat Setup Windows</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lgn="l" rtl="0">
              <a:spcBef>
                <a:spcPts val="0"/>
              </a:spcBef>
              <a:spcAft>
                <a:spcPts val="0"/>
              </a:spcAft>
              <a:buClr>
                <a:schemeClr val="lt1"/>
              </a:buClr>
              <a:buSzPts val="1200"/>
              <a:buNone/>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Before pushing any code from local to remote repository we need to setup the Personal Access Token in Github.</a:t>
            </a:r>
          </a:p>
          <a:p>
            <a:pPr marL="609600" lvl="1" indent="0" algn="l" rtl="0">
              <a:spcBef>
                <a:spcPts val="0"/>
              </a:spcBef>
              <a:spcAft>
                <a:spcPts val="0"/>
              </a:spcAft>
              <a:buClr>
                <a:schemeClr val="lt1"/>
              </a:buClr>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gn="l" rtl="0">
              <a:spcBef>
                <a:spcPts val="0"/>
              </a:spcBef>
              <a:spcAft>
                <a:spcPts val="0"/>
              </a:spcAft>
              <a:buClr>
                <a:schemeClr val="lt1"/>
              </a:buClr>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Personal access tokens (PATs) are an alternative to using passwords for authentication to GitHub when using the GitHub API or the command line.</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3212270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Github</a:t>
            </a:r>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pat Setup </a:t>
            </a:r>
            <a:r>
              <a:rPr lang="en-US" sz="3200" b="1"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linux</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lgn="l" rtl="0">
              <a:spcBef>
                <a:spcPts val="0"/>
              </a:spcBef>
              <a:spcAft>
                <a:spcPts val="0"/>
              </a:spcAft>
              <a:buClr>
                <a:schemeClr val="lt1"/>
              </a:buClr>
              <a:buSzPts val="1200"/>
              <a:buNone/>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Before pushing any code from local to remote repository we need to setup the Personal Access Token in Github.</a:t>
            </a:r>
          </a:p>
          <a:p>
            <a:pPr marL="609600" lvl="1" indent="0" algn="l" rtl="0">
              <a:spcBef>
                <a:spcPts val="0"/>
              </a:spcBef>
              <a:spcAft>
                <a:spcPts val="0"/>
              </a:spcAft>
              <a:buClr>
                <a:schemeClr val="lt1"/>
              </a:buClr>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gn="l" rtl="0">
              <a:spcBef>
                <a:spcPts val="0"/>
              </a:spcBef>
              <a:spcAft>
                <a:spcPts val="0"/>
              </a:spcAft>
              <a:buClr>
                <a:schemeClr val="lt1"/>
              </a:buClr>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Personal access tokens (PATs) are an alternative to using passwords for authentication to GitHub when using the GitHub API or the command line.</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560345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Pull requests</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What are commits?</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add</a:t>
            </a:r>
          </a:p>
          <a:p>
            <a:pPr marL="952500" lvl="1" indent="-342900" algn="l" rtl="0">
              <a:spcBef>
                <a:spcPts val="0"/>
              </a:spcBef>
              <a:spcAft>
                <a:spcPts val="0"/>
              </a:spcAft>
              <a:buClr>
                <a:schemeClr val="lt1"/>
              </a:buClr>
              <a:buSzPts val="1200"/>
              <a:buFont typeface="Arial" panose="020B0604020202020204" pitchFamily="34" charset="0"/>
              <a:buChar char="•"/>
            </a:pP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a:t>
            </a: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commit</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Commit Messags</a:t>
            </a:r>
          </a:p>
          <a:p>
            <a:pPr marL="609600" lvl="1" indent="0" algn="l" rtl="0">
              <a:spcBef>
                <a:spcPts val="0"/>
              </a:spcBef>
              <a:spcAft>
                <a:spcPts val="0"/>
              </a:spcAft>
              <a:buClr>
                <a:schemeClr val="lt1"/>
              </a:buClr>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2283108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Pull requests</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Pull requests let you tell others about changes you've pushed to a branch in a repository on GitHub. Once a pull request is opened, you can discuss and review the potential changes with collaborators and add follow-up commits before your changes are merged into the base branch.</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41522988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Fetching &amp; pulling</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lgn="l" rtl="0">
              <a:spcBef>
                <a:spcPts val="0"/>
              </a:spcBef>
              <a:spcAft>
                <a:spcPts val="0"/>
              </a:spcAft>
              <a:buClr>
                <a:schemeClr val="lt1"/>
              </a:buClr>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fetch is a command that allows you to download objects from another repository</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pull is a command that allows you to fetch from and integrate with another repository or local branch</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pull is actually a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fetch followed by an additional action(s)—typically a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merge.</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3991146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forks</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 fork is a copy of a repository. Forking a repository allows you to freely experiment with changes without affecting the original project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easons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for forking the repository</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Propose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changes to someone else's project.</a:t>
            </a:r>
          </a:p>
          <a:p>
            <a:pPr marL="952500" lvl="1" indent="-342900">
              <a:buClr>
                <a:schemeClr val="lt1"/>
              </a:buClr>
              <a:buSzPts val="1200"/>
              <a:buFont typeface="Arial" panose="020B0604020202020204" pitchFamily="34" charset="0"/>
              <a:buChar char="•"/>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Use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an existing project as a starting point.</a:t>
            </a:r>
          </a:p>
          <a:p>
            <a:pPr marL="609600" lvl="1" indent="0">
              <a:buClr>
                <a:schemeClr val="lt1"/>
              </a:buClr>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2233199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Interactive rebasing</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Interactive Rebasing changes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history of your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branch.</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Different Options available :- </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Squash</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Amend</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Reword</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Delete</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Reorder</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Split</a:t>
            </a:r>
          </a:p>
          <a:p>
            <a:pPr marL="609600" lvl="1" indent="0">
              <a:buClr>
                <a:schemeClr val="lt1"/>
              </a:buClr>
              <a:buSzPts val="1200"/>
              <a:buNone/>
            </a:pPr>
            <a:endPar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24470731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Cherry picking in GIT</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Cherry-picking in </a:t>
            </a:r>
            <a:r>
              <a:rPr lang="en-US"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stands for applying some commit from one branch into another branch</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When we do cherry picking:- </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Bring in Changes from a specific commit</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Choose one or commits</a:t>
            </a:r>
          </a:p>
          <a:p>
            <a:pPr marL="609600" lvl="1" indent="0">
              <a:buClr>
                <a:schemeClr val="lt1"/>
              </a:buClr>
              <a:buSzPts val="1200"/>
              <a:buNone/>
            </a:pPr>
            <a:endPar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4954762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reset</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reset command is used to reset the changes</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allows you to shape history or crafting commits.</a:t>
            </a:r>
          </a:p>
          <a:p>
            <a:pPr marL="609600" lvl="1" indent="0">
              <a:buClr>
                <a:schemeClr val="lt1"/>
              </a:buClr>
              <a:buSzPts val="1200"/>
              <a:buNone/>
            </a:pPr>
            <a:endPar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3 different modes:- </a:t>
            </a: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Soft</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used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unstage</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the files which we have staged using the </a:t>
            </a:r>
            <a:r>
              <a:rPr lang="en-US"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add command.</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Mixed</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used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to remove the file which we have committed using the </a:t>
            </a:r>
            <a:r>
              <a:rPr lang="en-US"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commit command.</a:t>
            </a: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Hard</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used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to remove all things which we have pushed in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our code.</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25582742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Stashing</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Stashing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saves a copy of your uncommitted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changes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i.e</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working area and Staging area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in a queue, off to the side of your project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Ex :-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stash</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688205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 sz="3200" b="1" dirty="0" smtClean="0">
                <a:solidFill>
                  <a:schemeClr val="bg1"/>
                </a:solidFill>
                <a:latin typeface="Microsoft Sans Serif"/>
                <a:ea typeface="Microsoft Sans Serif"/>
                <a:cs typeface="Microsoft Sans Serif"/>
              </a:rPr>
              <a:t>What is GIT?</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is a distributed version control system that allows developers and operations teams to collaborate and keep track of the changes made on a project.</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is software for tracking changes in any set of files, usually used for coordinating work among programmers collaboratively developing source code during software development. Its goals include speed, data integrity</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3623091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Reflog</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Reflog</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is a mechanism to record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changes in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branches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and saves the history. </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This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command is to manage the information recorded in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all branches. </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very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action you perform inside of </a:t>
            </a:r>
            <a:r>
              <a:rPr lang="en-US"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where data is stored, you can find it inside of the </a:t>
            </a:r>
            <a:r>
              <a:rPr lang="en-US"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reflog</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2978888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Checkout commit</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checkout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commitid</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means that you take any given commit from the repository and re-create the state of the associated file and directory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tree.</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You can also switch branches.</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You can also create and switch a branch instantly.</a:t>
            </a: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33558750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b="1"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conclusion</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952500" lvl="1" indent="-342900">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Make frequent commits with atomic changes. </a:t>
            </a:r>
          </a:p>
          <a:p>
            <a:pPr marL="952500" lvl="1" indent="-342900">
              <a:buClr>
                <a:schemeClr val="lt1"/>
              </a:buClr>
              <a:buSzPts val="1200"/>
              <a:buFont typeface="Arial" panose="020B0604020202020204" pitchFamily="34" charset="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provides a way of keeping track of past versions of software and papers, making collaboration between various authors easy, and provides backup for your software. </a:t>
            </a:r>
            <a:endPar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endPar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has proven very useful to the open-source community and in academia as well.</a:t>
            </a:r>
            <a:endPar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gn="l" rtl="0">
              <a:spcBef>
                <a:spcPts val="0"/>
              </a:spcBef>
              <a:spcAft>
                <a:spcPts val="0"/>
              </a:spcAft>
              <a:buClr>
                <a:schemeClr val="lt1"/>
              </a:buClr>
              <a:buSzPts val="1200"/>
              <a:buNone/>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546516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 sz="3200" b="1" dirty="0">
                <a:solidFill>
                  <a:schemeClr val="bg1"/>
                </a:solidFill>
                <a:latin typeface="Microsoft Sans Serif"/>
                <a:ea typeface="Microsoft Sans Serif"/>
                <a:cs typeface="Microsoft Sans Serif"/>
              </a:rPr>
              <a:t>Why </a:t>
            </a:r>
            <a:r>
              <a:rPr lang="en" sz="3200" b="1" dirty="0" smtClean="0">
                <a:solidFill>
                  <a:schemeClr val="bg1"/>
                </a:solidFill>
                <a:latin typeface="Microsoft Sans Serif"/>
                <a:ea typeface="Microsoft Sans Serif"/>
                <a:cs typeface="Microsoft Sans Serif"/>
              </a:rPr>
              <a:t>GIT?</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952500" lvl="1" indent="-342900">
              <a:lnSpc>
                <a:spcPct val="150000"/>
              </a:lnSpc>
              <a:buSzPts val="1200"/>
              <a:buFont typeface="Arial" panose="020B0604020202020204" pitchFamily="34" charset="0"/>
              <a:buChar char="•"/>
            </a:pPr>
            <a:r>
              <a:rPr lang="en" sz="2400" dirty="0" smtClean="0">
                <a:solidFill>
                  <a:schemeClr val="bg1">
                    <a:lumMod val="95000"/>
                    <a:lumOff val="5000"/>
                  </a:schemeClr>
                </a:solidFill>
                <a:latin typeface="Microsoft Sans Serif"/>
                <a:ea typeface="+mn-lt"/>
                <a:cs typeface="+mn-lt"/>
              </a:rPr>
              <a:t>Saves Time</a:t>
            </a:r>
          </a:p>
          <a:p>
            <a:pPr marL="952500" lvl="1" indent="-342900">
              <a:lnSpc>
                <a:spcPct val="150000"/>
              </a:lnSpc>
              <a:buSzPts val="1200"/>
              <a:buFont typeface="Arial" panose="020B0604020202020204" pitchFamily="34" charset="0"/>
              <a:buChar char="•"/>
            </a:pPr>
            <a:r>
              <a:rPr lang="en" sz="2400" dirty="0" smtClean="0">
                <a:solidFill>
                  <a:schemeClr val="bg1">
                    <a:lumMod val="95000"/>
                    <a:lumOff val="5000"/>
                  </a:schemeClr>
                </a:solidFill>
                <a:latin typeface="Microsoft Sans Serif"/>
                <a:ea typeface="+mn-lt"/>
                <a:cs typeface="+mn-lt"/>
              </a:rPr>
              <a:t>Work Offline</a:t>
            </a:r>
          </a:p>
          <a:p>
            <a:pPr marL="952500" lvl="1" indent="-342900">
              <a:lnSpc>
                <a:spcPct val="150000"/>
              </a:lnSpc>
              <a:buSzPts val="1200"/>
              <a:buFont typeface="Arial" panose="020B0604020202020204" pitchFamily="34" charset="0"/>
              <a:buChar char="•"/>
            </a:pPr>
            <a:r>
              <a:rPr lang="en" sz="2400" dirty="0" smtClean="0">
                <a:solidFill>
                  <a:schemeClr val="bg1">
                    <a:lumMod val="95000"/>
                    <a:lumOff val="5000"/>
                  </a:schemeClr>
                </a:solidFill>
                <a:latin typeface="Microsoft Sans Serif"/>
                <a:ea typeface="+mn-lt"/>
                <a:cs typeface="+mn-lt"/>
              </a:rPr>
              <a:t>Undo Changes</a:t>
            </a:r>
          </a:p>
          <a:p>
            <a:pPr marL="952500" lvl="1" indent="-342900">
              <a:lnSpc>
                <a:spcPct val="150000"/>
              </a:lnSpc>
              <a:buSzPts val="1200"/>
              <a:buFont typeface="Arial" panose="020B0604020202020204" pitchFamily="34" charset="0"/>
              <a:buChar char="•"/>
            </a:pPr>
            <a:r>
              <a:rPr lang="en-I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Don’t Mix Things </a:t>
            </a: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Up</a:t>
            </a:r>
          </a:p>
          <a:p>
            <a:pPr marL="952500" lvl="1" indent="-342900">
              <a:lnSpc>
                <a:spcPct val="150000"/>
              </a:lnSpc>
              <a:buSzPts val="1200"/>
              <a:buFont typeface="Arial" panose="020B0604020202020204" pitchFamily="34" charset="0"/>
              <a:buChar char="•"/>
            </a:pPr>
            <a:r>
              <a:rPr lang="en-I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Make Useful </a:t>
            </a: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Commits</a:t>
            </a:r>
          </a:p>
          <a:p>
            <a:pPr marL="952500" lvl="1" indent="-342900">
              <a:lnSpc>
                <a:spcPct val="150000"/>
              </a:lnSpc>
              <a:buSzPts val="1200"/>
              <a:buFont typeface="Arial" panose="020B0604020202020204" pitchFamily="34" charset="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 sz="3200" b="1" dirty="0" smtClean="0">
                <a:solidFill>
                  <a:schemeClr val="bg1"/>
                </a:solidFill>
                <a:latin typeface="Microsoft Sans Serif"/>
                <a:ea typeface="Microsoft Sans Serif"/>
                <a:cs typeface="Microsoft Sans Serif"/>
              </a:rPr>
              <a:t>GIT installation</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lnSpc>
                <a:spcPct val="150000"/>
              </a:lnSpc>
              <a:buSzPts val="1200"/>
              <a:buNone/>
            </a:pP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Before you start using Git,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we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have to make it available on </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our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computer.</a:t>
            </a:r>
            <a:endPar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nSpc>
                <a:spcPct val="150000"/>
              </a:lnSpc>
              <a:buSzPts val="1200"/>
              <a:buNone/>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nSpc>
                <a:spcPct val="150000"/>
              </a:lnSpc>
              <a:buSzPts val="1200"/>
              <a:buNone/>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Link :- </a:t>
            </a: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hlinkClick r:id="rId3"/>
              </a:rPr>
              <a:t>Installation Links for popular OS</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gn="l" rtl="0">
              <a:spcBef>
                <a:spcPts val="0"/>
              </a:spcBef>
              <a:spcAft>
                <a:spcPts val="0"/>
              </a:spcAft>
              <a:buClr>
                <a:schemeClr val="lt1"/>
              </a:buClr>
              <a:buSzPts val="1200"/>
              <a:buNone/>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2600823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 sz="3200" b="1" dirty="0" smtClean="0">
                <a:solidFill>
                  <a:schemeClr val="bg1"/>
                </a:solidFill>
                <a:latin typeface="Microsoft Sans Serif"/>
                <a:ea typeface="Microsoft Sans Serif"/>
                <a:cs typeface="Microsoft Sans Serif"/>
              </a:rPr>
              <a:t>GIT setup</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lnSpc>
                <a:spcPct val="150000"/>
              </a:lnSpc>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All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Configs</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 </a:t>
            </a:r>
          </a:p>
          <a:p>
            <a:pPr marL="952500" lvl="1" indent="-342900">
              <a:lnSpc>
                <a:spcPct val="150000"/>
              </a:lnSpc>
              <a:buSzPts val="1200"/>
              <a:buFont typeface="Arial" panose="020B0604020202020204" pitchFamily="34" charset="0"/>
              <a:buChar char="•"/>
            </a:pPr>
            <a:r>
              <a:rPr lang="en-I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config </a:t>
            </a: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--list</a:t>
            </a:r>
          </a:p>
          <a:p>
            <a:pPr marL="609600" lvl="1" indent="0">
              <a:lnSpc>
                <a:spcPct val="150000"/>
              </a:lnSpc>
              <a:buSzPts val="1200"/>
              <a:buNone/>
            </a:pPr>
            <a:endPar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nSpc>
                <a:spcPct val="150000"/>
              </a:lnSpc>
              <a:buSzPts val="1200"/>
              <a:buNone/>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Identity </a:t>
            </a:r>
            <a:r>
              <a:rPr lang="en-US"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configs</a:t>
            </a: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952500" lvl="1" indent="-342900">
              <a:lnSpc>
                <a:spcPct val="150000"/>
              </a:lnSpc>
              <a:buSzPts val="1200"/>
              <a:buFont typeface="Arial" panose="020B0604020202020204" pitchFamily="34" charset="0"/>
              <a:buChar char="•"/>
            </a:pP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a:t>
            </a:r>
            <a:r>
              <a:rPr lang="en-I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config --global user.name "John Doe"</a:t>
            </a:r>
          </a:p>
          <a:p>
            <a:pPr marL="952500" lvl="1" indent="-342900">
              <a:lnSpc>
                <a:spcPct val="150000"/>
              </a:lnSpc>
              <a:buSzPts val="1200"/>
              <a:buFont typeface="Arial" panose="020B0604020202020204" pitchFamily="34" charset="0"/>
              <a:buChar char="•"/>
            </a:pPr>
            <a:r>
              <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a:t>
            </a:r>
            <a:r>
              <a:rPr lang="en-I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config --global </a:t>
            </a:r>
            <a:r>
              <a:rPr lang="en-IN"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user.email</a:t>
            </a:r>
            <a:r>
              <a:rPr lang="en-I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johndoe@example.com</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lgn="l" rtl="0">
              <a:spcBef>
                <a:spcPts val="0"/>
              </a:spcBef>
              <a:spcAft>
                <a:spcPts val="0"/>
              </a:spcAft>
              <a:buClr>
                <a:schemeClr val="lt1"/>
              </a:buClr>
              <a:buSzPts val="1200"/>
              <a:buNone/>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1595994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 sz="3200" b="1" dirty="0" smtClean="0">
                <a:solidFill>
                  <a:schemeClr val="bg1"/>
                </a:solidFill>
                <a:latin typeface="Microsoft Sans Serif"/>
                <a:ea typeface="Microsoft Sans Serif"/>
                <a:cs typeface="Microsoft Sans Serif"/>
              </a:rPr>
              <a:t>GIT setup</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609600" lvl="1" indent="0" algn="l" rtl="0">
              <a:spcBef>
                <a:spcPts val="0"/>
              </a:spcBef>
              <a:spcAft>
                <a:spcPts val="0"/>
              </a:spcAft>
              <a:buClr>
                <a:schemeClr val="lt1"/>
              </a:buClr>
              <a:buSzPts val="1200"/>
              <a:buNone/>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Text Editor Config :- </a:t>
            </a:r>
          </a:p>
          <a:p>
            <a:pPr marL="952500" lvl="1" indent="-342900">
              <a:buClr>
                <a:schemeClr val="lt1"/>
              </a:buClr>
              <a:buSzPts val="1200"/>
              <a:buFont typeface="Arial" panose="020B0604020202020204" pitchFamily="34" charset="0"/>
              <a:buChar char="•"/>
            </a:pPr>
            <a:r>
              <a:rPr lang="pt-BR"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a:t>
            </a:r>
            <a:r>
              <a:rPr lang="pt-B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config --global </a:t>
            </a:r>
            <a:r>
              <a:rPr lang="pt-BR"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core.editor “'C</a:t>
            </a:r>
            <a:r>
              <a:rPr lang="pt-B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:/Program Files/Sublime Text 3/subl.exe' -n </a:t>
            </a:r>
            <a:r>
              <a:rPr lang="pt-BR"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a:t>
            </a:r>
          </a:p>
          <a:p>
            <a:pPr marL="952500" lvl="1" indent="-342900">
              <a:buClr>
                <a:schemeClr val="lt1"/>
              </a:buClr>
              <a:buSzPts val="1200"/>
              <a:buFont typeface="Arial" panose="020B0604020202020204" pitchFamily="34" charset="0"/>
              <a:buChar char="•"/>
            </a:pPr>
            <a:endParaRPr lang="pt-BR"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r>
              <a:rPr lang="en-I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config --global core.editor </a:t>
            </a:r>
            <a:r>
              <a:rPr lang="en-IN" sz="2400" dirty="0" err="1"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emacs</a:t>
            </a:r>
            <a:endParaRPr lang="en-I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52500" lvl="1" indent="-342900">
              <a:buClr>
                <a:schemeClr val="lt1"/>
              </a:buClr>
              <a:buSzPts val="1200"/>
              <a:buFont typeface="Arial" panose="020B0604020202020204" pitchFamily="34" charset="0"/>
              <a:buChar char="•"/>
            </a:pPr>
            <a:r>
              <a:rPr lang="en-US"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git </a:t>
            </a:r>
            <a:r>
              <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config --global core.editor "'C:/Program Files/Notepad++/notepad++.exe' -multiInst -notabbar -nosession -noPlugin"</a:t>
            </a: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09600" lvl="1" indent="0">
              <a:buClr>
                <a:schemeClr val="lt1"/>
              </a:buClr>
              <a:buSzPts val="1200"/>
              <a:buNone/>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2264107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r>
              <a:rPr lang="en-IN" sz="3200" b="1" dirty="0" smtClean="0">
                <a:solidFill>
                  <a:schemeClr val="bg1"/>
                </a:solidFill>
                <a:latin typeface="Microsoft Sans Serif"/>
                <a:ea typeface="Microsoft Sans Serif"/>
                <a:cs typeface="Microsoft Sans Serif"/>
              </a:rPr>
              <a:t>I</a:t>
            </a:r>
            <a:r>
              <a:rPr lang="en" sz="3200" b="1" dirty="0" smtClean="0">
                <a:solidFill>
                  <a:schemeClr val="bg1"/>
                </a:solidFill>
                <a:latin typeface="Microsoft Sans Serif"/>
                <a:ea typeface="Microsoft Sans Serif"/>
                <a:cs typeface="Microsoft Sans Serif"/>
              </a:rPr>
              <a:t>mportant Terminologies</a:t>
            </a:r>
            <a:endParaRPr sz="32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3" name="Google Shape;93;p14"/>
          <p:cNvSpPr txBox="1">
            <a:spLocks noGrp="1"/>
          </p:cNvSpPr>
          <p:nvPr>
            <p:ph type="body" idx="1"/>
          </p:nvPr>
        </p:nvSpPr>
        <p:spPr>
          <a:xfrm>
            <a:off x="311700" y="1229875"/>
            <a:ext cx="8520600" cy="3734100"/>
          </a:xfrm>
          <a:prstGeom prst="rect">
            <a:avLst/>
          </a:prstGeom>
        </p:spPr>
        <p:txBody>
          <a:bodyPr spcFirstLastPara="1" wrap="square" lIns="91425" tIns="91425" rIns="91425" bIns="91425" anchor="t" anchorCtr="0">
            <a:noAutofit/>
          </a:bodyPr>
          <a:lstStyle/>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SCM</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Repository</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Working Directory</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Checkout</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Staging Area</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Commit</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SHA</a:t>
            </a:r>
          </a:p>
          <a:p>
            <a:pPr marL="952500" lvl="1" indent="-342900" algn="l" rtl="0">
              <a:spcBef>
                <a:spcPts val="0"/>
              </a:spcBef>
              <a:spcAft>
                <a:spcPts val="0"/>
              </a:spcAft>
              <a:buClr>
                <a:schemeClr val="lt1"/>
              </a:buClr>
              <a:buSzPts val="1200"/>
              <a:buFont typeface="Arial" panose="020B0604020202020204" pitchFamily="34" charset="0"/>
              <a:buChar char="•"/>
            </a:pPr>
            <a:r>
              <a:rPr lang="en" sz="2400" dirty="0" smtClean="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Branch</a:t>
            </a: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lang="en"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304800" algn="l" rtl="0">
              <a:spcBef>
                <a:spcPts val="0"/>
              </a:spcBef>
              <a:spcAft>
                <a:spcPts val="0"/>
              </a:spcAft>
              <a:buClr>
                <a:schemeClr val="lt1"/>
              </a:buClr>
              <a:buSzPts val="1200"/>
              <a:buChar char="○"/>
            </a:pPr>
            <a:endParaRPr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1200"/>
              </a:spcAft>
              <a:buNone/>
            </a:pPr>
            <a:endParaRPr sz="2400" dirty="0">
              <a:solidFill>
                <a:schemeClr val="l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69" y="0"/>
            <a:ext cx="1589913" cy="483704"/>
          </a:xfrm>
          <a:prstGeom prst="rect">
            <a:avLst/>
          </a:prstGeom>
        </p:spPr>
      </p:pic>
    </p:spTree>
    <p:extLst>
      <p:ext uri="{BB962C8B-B14F-4D97-AF65-F5344CB8AC3E}">
        <p14:creationId xmlns:p14="http://schemas.microsoft.com/office/powerpoint/2010/main" val="3560670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16159</TotalTime>
  <Words>1613</Words>
  <Application>Microsoft Office PowerPoint</Application>
  <PresentationFormat>On-screen Show (16:9)</PresentationFormat>
  <Paragraphs>266</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Microsoft Sans Serif</vt:lpstr>
      <vt:lpstr>Wingdings 3</vt:lpstr>
      <vt:lpstr>Century Gothic</vt:lpstr>
      <vt:lpstr>Arial</vt:lpstr>
      <vt:lpstr>Slice</vt:lpstr>
      <vt:lpstr>GIT Foundations 101</vt:lpstr>
      <vt:lpstr>What is Version Conrol?</vt:lpstr>
      <vt:lpstr>Types Of Version Conrol</vt:lpstr>
      <vt:lpstr>What is GIT?</vt:lpstr>
      <vt:lpstr>Why GIT?</vt:lpstr>
      <vt:lpstr>GIT installation</vt:lpstr>
      <vt:lpstr>GIT setup</vt:lpstr>
      <vt:lpstr>GIT setup</vt:lpstr>
      <vt:lpstr>Important Terminologies</vt:lpstr>
      <vt:lpstr>Repositories in GIT</vt:lpstr>
      <vt:lpstr>Creating Repositories in GIT</vt:lpstr>
      <vt:lpstr>Check repository history</vt:lpstr>
      <vt:lpstr>Doing commits</vt:lpstr>
      <vt:lpstr>Git Diff</vt:lpstr>
      <vt:lpstr>Git restore</vt:lpstr>
      <vt:lpstr>.GITignore</vt:lpstr>
      <vt:lpstr>Tagging</vt:lpstr>
      <vt:lpstr>Branching</vt:lpstr>
      <vt:lpstr>Branching Practical</vt:lpstr>
      <vt:lpstr>Merging</vt:lpstr>
      <vt:lpstr>Merging conflicts</vt:lpstr>
      <vt:lpstr>Amend LAST commit</vt:lpstr>
      <vt:lpstr>revert commit</vt:lpstr>
      <vt:lpstr>Relative commit refrences</vt:lpstr>
      <vt:lpstr>resetting commit</vt:lpstr>
      <vt:lpstr>remote repositories</vt:lpstr>
      <vt:lpstr>CLONING repositories</vt:lpstr>
      <vt:lpstr>Working with remote repositories</vt:lpstr>
      <vt:lpstr>Pushing in Github Failed</vt:lpstr>
      <vt:lpstr>Github pat Setup Windows</vt:lpstr>
      <vt:lpstr>Github pat Setup linux</vt:lpstr>
      <vt:lpstr>Pull requests</vt:lpstr>
      <vt:lpstr>Pull requests</vt:lpstr>
      <vt:lpstr>Fetching &amp; pulling</vt:lpstr>
      <vt:lpstr>forks</vt:lpstr>
      <vt:lpstr>Interactive rebasing</vt:lpstr>
      <vt:lpstr>Cherry picking in GIT</vt:lpstr>
      <vt:lpstr>GIT reset</vt:lpstr>
      <vt:lpstr>Stashing</vt:lpstr>
      <vt:lpstr>Reflog</vt:lpstr>
      <vt:lpstr>gIT Checkout commit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creator>win10</dc:creator>
  <cp:lastModifiedBy>Paul</cp:lastModifiedBy>
  <cp:revision>127</cp:revision>
  <dcterms:modified xsi:type="dcterms:W3CDTF">2021-10-07T06:24:31Z</dcterms:modified>
</cp:coreProperties>
</file>