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57A2F-B088-4C67-AB8E-5BCB62DB406C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1427-FAB2-409E-8D61-77A1D1EEEF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92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3771-8F02-4025-8C85-015E809C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23FF-D9F4-413C-ABE4-ADF36A5D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DDEE-1BD0-41E4-9353-CDC451DA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B172-42D8-41FE-8041-20F05BC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342B-1C1C-45BA-8796-5CB38AB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91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12B1-28D0-447B-85D3-0010D49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E7E91-F9FC-4FA6-A51A-89EAC535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037D-1AEA-4C8D-A72E-33A5CA05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88CD-39F0-4A6D-A528-27136D07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2F1E-7841-4250-B5C7-D3B05409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5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1DC93-A87C-416C-8CA3-EAD5263C1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C0E83-6A72-4F87-8C6D-109042433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0E4F-FB62-4A06-AC88-10F0C246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45FC-F1E9-42BB-AD2E-4D840C8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E34C-24AE-413B-B2EB-93389F83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75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BBEF-973F-493E-BD9F-AF79EBB9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DAAE-8256-4101-9174-2AC6C9E6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AA971-BC65-43FC-90C2-8BDC62C6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2387-8E32-4B88-99D5-3DAC2CB3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A440-083C-495E-B8D9-0B8B51E4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2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07D-E5EA-4BBB-BAB6-EE44C5B0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B92C-6533-47A5-BC0B-80557839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41D5-5BB8-490E-BE9B-9AAE3DA8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B2BD-9E17-4506-A674-8583019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86FF-27AB-4312-BAFE-525380E8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13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2ED8-6D30-49CC-B503-10D1E6D5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B737-4695-44C1-9796-AEF4BC93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63421-AF68-483D-AC54-36E7D92E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E3B67-EDEF-4805-B6A2-AC4A942E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2567-C985-493A-83DC-9C3BE03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31EE8-7CF1-4427-A241-87D67D45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5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FCD2-9FC9-4EDE-8E36-9A770C18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DDEF-781B-4C00-89A5-2A0B83FD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5CDFB-696E-4DFA-90C1-1CE0BE97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57875-D4E3-407B-BE15-462AC5F8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DAD1B-7F5A-45B0-AA55-A1F44A2C0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6A5E5-C124-479D-9427-68B1FBDE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A7D00-E589-4C9F-BEBA-83E8C99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559B-6694-48CE-BDF2-82C352C4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559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96AB-E7A5-42C9-8A97-A2266C02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247A0-3FA0-410F-9D73-5E94BDF5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17E39-F86A-45A0-B5A8-EC2DAF5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7023F-5E15-4403-AEA8-3BDA5FB0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7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BC98-8928-4C53-94FB-5A459081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A954A-A6AF-4B41-9B35-9F7C026A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386E3-7719-4156-AA8F-245FA4BD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8B5-02F3-48CD-8A39-68ABE59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E14D-0EB3-40D0-9362-7FFD88B4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1C9C-F58A-484F-ADC0-1014C21A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F52B-2708-4029-9B80-76B7DDC0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9825-D15E-46E2-8971-C7457B14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67F6-D666-41F6-830D-B63F329D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8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A39F-262F-40F5-9C55-8FBBC28D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566A-DD9C-48AD-AEA2-0B156B73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4812-821C-4A1F-8B04-B0A78A3F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EA238-041C-428B-BDB9-CE4308BE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4F25-BC7D-4197-B837-2C4467F1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C011-B7D6-4D8A-9BF1-D264490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27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EDF2-8CEC-4A34-8386-A858C465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5DC5-0267-42CA-A270-9749C450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C01F-310F-44D7-ADE6-38F28F2B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2F-B3ED-4764-8D34-5D0700D578EF}" type="datetimeFigureOut">
              <a:rPr lang="pt-PT" smtClean="0"/>
              <a:t>25/03/2020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E068-D8AB-4D80-93DE-EBB32C1F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EAE-737C-4D93-B2E7-C555F7496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134E-5922-4282-8AEE-12661CF766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0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BFBAD-8603-401F-9F04-3CA3E6766B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PT" dirty="0"/>
              <a:t>Too </a:t>
            </a:r>
            <a:r>
              <a:rPr lang="pt-PT" dirty="0" err="1"/>
              <a:t>Yummy</a:t>
            </a:r>
            <a:r>
              <a:rPr lang="pt-PT" dirty="0"/>
              <a:t> To </a:t>
            </a:r>
            <a:r>
              <a:rPr lang="pt-PT" dirty="0" err="1"/>
              <a:t>Go</a:t>
            </a:r>
            <a:r>
              <a:rPr lang="pt-PT" dirty="0"/>
              <a:t> – Fase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F4DD36-3D63-4F3F-ACAB-D2068D32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5241"/>
            <a:ext cx="10515600" cy="153274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pt-PT" dirty="0"/>
              <a:t>Elementos do Grupo:</a:t>
            </a:r>
          </a:p>
          <a:p>
            <a:pPr algn="ctr"/>
            <a:r>
              <a:rPr lang="pt-PT" dirty="0"/>
              <a:t>André Firmino, nº 44999</a:t>
            </a:r>
          </a:p>
          <a:p>
            <a:pPr algn="ctr"/>
            <a:r>
              <a:rPr lang="pt-PT" dirty="0"/>
              <a:t>João Godinho, nº 53683</a:t>
            </a:r>
          </a:p>
        </p:txBody>
      </p:sp>
    </p:spTree>
    <p:extLst>
      <p:ext uri="{BB962C8B-B14F-4D97-AF65-F5344CB8AC3E}">
        <p14:creationId xmlns:p14="http://schemas.microsoft.com/office/powerpoint/2010/main" val="363312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AC3A-3B6B-4BC2-9EBD-457D60B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4908881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PT" dirty="0"/>
              <a:t>Contrato do UC - 7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8C57B4-B7CB-411D-B3C2-AFF761049535}"/>
              </a:ext>
            </a:extLst>
          </p:cNvPr>
          <p:cNvSpPr/>
          <p:nvPr/>
        </p:nvSpPr>
        <p:spPr>
          <a:xfrm>
            <a:off x="6096000" y="0"/>
            <a:ext cx="12683230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50" dirty="0"/>
              <a:t>OP A: </a:t>
            </a:r>
            <a:r>
              <a:rPr lang="pt-PT" sz="1250" dirty="0" err="1"/>
              <a:t>selecionaComerciante</a:t>
            </a:r>
            <a:r>
              <a:rPr lang="pt-PT" sz="1250" dirty="0"/>
              <a:t>(nome)</a:t>
            </a:r>
          </a:p>
          <a:p>
            <a:r>
              <a:rPr lang="pt-PT" sz="1250" dirty="0"/>
              <a:t>pré-condições: </a:t>
            </a:r>
          </a:p>
          <a:p>
            <a:r>
              <a:rPr lang="pt-PT" sz="1250" dirty="0"/>
              <a:t>            - Existe u: Utilizador corrente e autenticado</a:t>
            </a:r>
          </a:p>
          <a:p>
            <a:r>
              <a:rPr lang="pt-PT" sz="1250" dirty="0"/>
              <a:t>pós-condições: </a:t>
            </a:r>
          </a:p>
          <a:p>
            <a:r>
              <a:rPr lang="pt-PT" sz="1250" dirty="0"/>
              <a:t>            - Seja c: comerciante corrente, tal que</a:t>
            </a:r>
          </a:p>
          <a:p>
            <a:r>
              <a:rPr lang="pt-PT" sz="1250" dirty="0"/>
              <a:t>                - </a:t>
            </a:r>
            <a:r>
              <a:rPr lang="pt-PT" sz="1250" dirty="0" err="1"/>
              <a:t>c.nome</a:t>
            </a:r>
            <a:r>
              <a:rPr lang="pt-PT" sz="1250" dirty="0"/>
              <a:t> = nome</a:t>
            </a:r>
          </a:p>
          <a:p>
            <a:r>
              <a:rPr lang="pt-PT" sz="1250" dirty="0"/>
              <a:t>            - É criada uma </a:t>
            </a:r>
            <a:r>
              <a:rPr lang="pt-PT" sz="1250" dirty="0" err="1"/>
              <a:t>associacao</a:t>
            </a:r>
            <a:r>
              <a:rPr lang="pt-PT" sz="1250" dirty="0"/>
              <a:t> entre u e c</a:t>
            </a:r>
          </a:p>
          <a:p>
            <a:endParaRPr lang="pt-PT" sz="1250" dirty="0"/>
          </a:p>
          <a:p>
            <a:r>
              <a:rPr lang="pt-PT" sz="1250" dirty="0"/>
              <a:t>---------------------------------------------</a:t>
            </a:r>
          </a:p>
          <a:p>
            <a:endParaRPr lang="pt-PT" sz="1250" dirty="0"/>
          </a:p>
          <a:p>
            <a:r>
              <a:rPr lang="pt-PT" sz="1250" dirty="0"/>
              <a:t>OP B: </a:t>
            </a:r>
            <a:r>
              <a:rPr lang="pt-PT" sz="1250" dirty="0" err="1"/>
              <a:t>selecionaProduto</a:t>
            </a:r>
            <a:r>
              <a:rPr lang="pt-PT" sz="1250" dirty="0"/>
              <a:t>(nome, </a:t>
            </a:r>
            <a:r>
              <a:rPr lang="pt-PT" sz="1250" dirty="0" err="1"/>
              <a:t>qtd</a:t>
            </a:r>
            <a:r>
              <a:rPr lang="pt-PT" sz="1250" dirty="0"/>
              <a:t>)</a:t>
            </a:r>
          </a:p>
          <a:p>
            <a:r>
              <a:rPr lang="pt-PT" sz="1250" dirty="0"/>
              <a:t>pré-condições: </a:t>
            </a:r>
          </a:p>
          <a:p>
            <a:r>
              <a:rPr lang="pt-PT" sz="1250" dirty="0"/>
              <a:t>            - Existe u: Utilizador corrente</a:t>
            </a:r>
          </a:p>
          <a:p>
            <a:r>
              <a:rPr lang="pt-PT" sz="1250" dirty="0"/>
              <a:t>            - Existe c: Comerciante corrente </a:t>
            </a:r>
          </a:p>
          <a:p>
            <a:r>
              <a:rPr lang="pt-PT" sz="1250" dirty="0"/>
              <a:t>            - Existe s: </a:t>
            </a:r>
            <a:r>
              <a:rPr lang="pt-PT" sz="1250" dirty="0" err="1"/>
              <a:t>Stock_de_Produto</a:t>
            </a:r>
            <a:r>
              <a:rPr lang="pt-PT" sz="1250" dirty="0"/>
              <a:t> corrente</a:t>
            </a:r>
          </a:p>
          <a:p>
            <a:r>
              <a:rPr lang="pt-PT" sz="1250" dirty="0"/>
              <a:t>           </a:t>
            </a:r>
          </a:p>
          <a:p>
            <a:r>
              <a:rPr lang="pt-PT" sz="1250" dirty="0"/>
              <a:t>pós-condições:</a:t>
            </a:r>
          </a:p>
          <a:p>
            <a:r>
              <a:rPr lang="pt-PT" sz="1250" dirty="0"/>
              <a:t>            - Seja p: Produto </a:t>
            </a:r>
            <a:r>
              <a:rPr lang="pt-PT" sz="1250" dirty="0" err="1"/>
              <a:t>corrrente</a:t>
            </a:r>
            <a:r>
              <a:rPr lang="pt-PT" sz="1250" dirty="0"/>
              <a:t>, tal que</a:t>
            </a:r>
          </a:p>
          <a:p>
            <a:r>
              <a:rPr lang="pt-PT" sz="1250" dirty="0"/>
              <a:t>                - </a:t>
            </a:r>
            <a:r>
              <a:rPr lang="pt-PT" sz="1250" dirty="0" err="1"/>
              <a:t>p.nome</a:t>
            </a:r>
            <a:r>
              <a:rPr lang="pt-PT" sz="1250" dirty="0"/>
              <a:t> = nome</a:t>
            </a:r>
          </a:p>
          <a:p>
            <a:r>
              <a:rPr lang="pt-PT" sz="1250" dirty="0"/>
              <a:t>            - É criado i: </a:t>
            </a:r>
            <a:r>
              <a:rPr lang="pt-PT" sz="1250" dirty="0" err="1"/>
              <a:t>Item_para_Compra</a:t>
            </a:r>
            <a:r>
              <a:rPr lang="pt-PT" sz="1250" dirty="0"/>
              <a:t> associado a s e p, tal que</a:t>
            </a:r>
          </a:p>
          <a:p>
            <a:r>
              <a:rPr lang="pt-PT" sz="1250" dirty="0"/>
              <a:t>                - </a:t>
            </a:r>
            <a:r>
              <a:rPr lang="pt-PT" sz="1250" dirty="0" err="1"/>
              <a:t>i.quantidade</a:t>
            </a:r>
            <a:r>
              <a:rPr lang="pt-PT" sz="1250" dirty="0"/>
              <a:t> = </a:t>
            </a:r>
            <a:r>
              <a:rPr lang="pt-PT" sz="1250" dirty="0" err="1"/>
              <a:t>qtd</a:t>
            </a:r>
            <a:endParaRPr lang="pt-PT" sz="1250" dirty="0"/>
          </a:p>
          <a:p>
            <a:r>
              <a:rPr lang="pt-PT" sz="1250" dirty="0"/>
              <a:t>                - </a:t>
            </a:r>
            <a:r>
              <a:rPr lang="pt-PT" sz="1250" dirty="0" err="1"/>
              <a:t>i.quantidade</a:t>
            </a:r>
            <a:r>
              <a:rPr lang="pt-PT" sz="1250" dirty="0"/>
              <a:t> &lt;= </a:t>
            </a:r>
            <a:r>
              <a:rPr lang="pt-PT" sz="1250" dirty="0" err="1"/>
              <a:t>s.quantidade</a:t>
            </a:r>
            <a:endParaRPr lang="pt-PT" sz="1250" dirty="0"/>
          </a:p>
          <a:p>
            <a:endParaRPr lang="pt-PT" sz="1250" dirty="0"/>
          </a:p>
          <a:p>
            <a:r>
              <a:rPr lang="pt-PT" sz="1250" dirty="0"/>
              <a:t>---------------------------------------------</a:t>
            </a:r>
          </a:p>
          <a:p>
            <a:endParaRPr lang="pt-PT" sz="1250" dirty="0"/>
          </a:p>
          <a:p>
            <a:r>
              <a:rPr lang="pt-PT" sz="1250" dirty="0"/>
              <a:t>OP C: </a:t>
            </a:r>
            <a:r>
              <a:rPr lang="pt-PT" sz="1250" dirty="0" err="1"/>
              <a:t>pagarReserva</a:t>
            </a:r>
            <a:r>
              <a:rPr lang="pt-PT" sz="1250" dirty="0"/>
              <a:t>()</a:t>
            </a:r>
          </a:p>
          <a:p>
            <a:r>
              <a:rPr lang="pt-PT" sz="1250" dirty="0"/>
              <a:t>pré-condições:</a:t>
            </a:r>
          </a:p>
          <a:p>
            <a:r>
              <a:rPr lang="pt-PT" sz="1250" dirty="0"/>
              <a:t>            - Existe u: utilizador corrente com </a:t>
            </a:r>
            <a:r>
              <a:rPr lang="pt-PT" sz="1250" dirty="0" err="1"/>
              <a:t>cartao</a:t>
            </a:r>
            <a:r>
              <a:rPr lang="pt-PT" sz="1250" dirty="0"/>
              <a:t> de pagamento válido associado </a:t>
            </a:r>
          </a:p>
          <a:p>
            <a:r>
              <a:rPr lang="pt-PT" sz="1250" dirty="0"/>
              <a:t>            - Existe c: comerciante corrente</a:t>
            </a:r>
          </a:p>
          <a:p>
            <a:r>
              <a:rPr lang="pt-PT" sz="1250" dirty="0"/>
              <a:t>            - Existe i: </a:t>
            </a:r>
            <a:r>
              <a:rPr lang="pt-PT" sz="1250" dirty="0" err="1"/>
              <a:t>Item_para_Compra</a:t>
            </a:r>
            <a:endParaRPr lang="pt-PT" sz="1250" dirty="0"/>
          </a:p>
          <a:p>
            <a:r>
              <a:rPr lang="pt-PT" sz="1250" dirty="0"/>
              <a:t>pós-condições: </a:t>
            </a:r>
          </a:p>
          <a:p>
            <a:r>
              <a:rPr lang="pt-PT" sz="1250" dirty="0"/>
              <a:t>            - É criada r, uma nova reserva no sistema associada a i tal que:</a:t>
            </a:r>
          </a:p>
          <a:p>
            <a:r>
              <a:rPr lang="pt-PT" sz="1250" dirty="0"/>
              <a:t>                - </a:t>
            </a:r>
            <a:r>
              <a:rPr lang="pt-PT" sz="1250" dirty="0" err="1"/>
              <a:t>r.codigo</a:t>
            </a:r>
            <a:r>
              <a:rPr lang="pt-PT" sz="1250" dirty="0"/>
              <a:t> = </a:t>
            </a:r>
            <a:r>
              <a:rPr lang="pt-PT" sz="1250" dirty="0" err="1"/>
              <a:t>codigo</a:t>
            </a:r>
            <a:r>
              <a:rPr lang="pt-PT" sz="1250" dirty="0"/>
              <a:t> de reserva único</a:t>
            </a:r>
          </a:p>
          <a:p>
            <a:r>
              <a:rPr lang="pt-PT" sz="1250" dirty="0"/>
              <a:t>            - É criada uma associação entre r e u</a:t>
            </a:r>
          </a:p>
          <a:p>
            <a:r>
              <a:rPr lang="pt-PT" sz="1250" dirty="0"/>
              <a:t>            - É criada uma associação entre r e c</a:t>
            </a:r>
          </a:p>
        </p:txBody>
      </p:sp>
    </p:spTree>
    <p:extLst>
      <p:ext uri="{BB962C8B-B14F-4D97-AF65-F5344CB8AC3E}">
        <p14:creationId xmlns:p14="http://schemas.microsoft.com/office/powerpoint/2010/main" val="3993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81BC5-1B88-4A0F-89F2-D4BAF03860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PT" dirty="0"/>
              <a:t>Autores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634BFE-B657-423F-BDF2-B3BB6B3B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03" y="1823853"/>
            <a:ext cx="6326820" cy="4869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UC5:</a:t>
            </a:r>
          </a:p>
          <a:p>
            <a:pPr marL="0" indent="0">
              <a:buNone/>
            </a:pPr>
            <a:r>
              <a:rPr lang="pt-PT" dirty="0"/>
              <a:t>    Número do aluno: 44999</a:t>
            </a:r>
          </a:p>
          <a:p>
            <a:pPr marL="0" indent="0">
              <a:buNone/>
            </a:pPr>
            <a:r>
              <a:rPr lang="pt-PT" dirty="0"/>
              <a:t>    Nome do aluno: André Filipe Firmino</a:t>
            </a:r>
          </a:p>
          <a:p>
            <a:pPr marL="0" indent="0">
              <a:buNone/>
            </a:pPr>
            <a:r>
              <a:rPr lang="pt-PT" dirty="0"/>
              <a:t>    Horas gastas: 1 hora</a:t>
            </a:r>
          </a:p>
          <a:p>
            <a:pPr marL="0" indent="0">
              <a:buNone/>
            </a:pPr>
            <a:r>
              <a:rPr lang="pt-PT" dirty="0"/>
              <a:t>    </a:t>
            </a:r>
          </a:p>
          <a:p>
            <a:pPr marL="0" indent="0">
              <a:buNone/>
            </a:pPr>
            <a:r>
              <a:rPr lang="pt-PT" dirty="0"/>
              <a:t>UC6:</a:t>
            </a:r>
          </a:p>
          <a:p>
            <a:pPr marL="0" indent="0">
              <a:buNone/>
            </a:pPr>
            <a:r>
              <a:rPr lang="pt-PT" dirty="0"/>
              <a:t>    Número do aluno: 53683  </a:t>
            </a:r>
          </a:p>
          <a:p>
            <a:pPr marL="0" indent="0">
              <a:buNone/>
            </a:pPr>
            <a:r>
              <a:rPr lang="pt-PT" dirty="0"/>
              <a:t>    Nome do aluno: João Godinho</a:t>
            </a:r>
          </a:p>
          <a:p>
            <a:pPr marL="0" indent="0">
              <a:buNone/>
            </a:pPr>
            <a:r>
              <a:rPr lang="pt-PT" dirty="0"/>
              <a:t>    Horas gastas: 1 hora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UC7:</a:t>
            </a:r>
          </a:p>
          <a:p>
            <a:pPr marL="0" indent="0">
              <a:buNone/>
            </a:pPr>
            <a:r>
              <a:rPr lang="pt-PT" dirty="0"/>
              <a:t>    Número do aluno: 44999/53683</a:t>
            </a:r>
          </a:p>
          <a:p>
            <a:pPr marL="0" indent="0">
              <a:buNone/>
            </a:pPr>
            <a:r>
              <a:rPr lang="pt-PT" dirty="0"/>
              <a:t>    Nome do aluno: André Filipe Firmino/João Godinho</a:t>
            </a:r>
          </a:p>
          <a:p>
            <a:pPr marL="0" indent="0">
              <a:buNone/>
            </a:pPr>
            <a:r>
              <a:rPr lang="pt-PT" dirty="0"/>
              <a:t>    Horas gastas: 1 hora 30 minutos</a:t>
            </a:r>
          </a:p>
        </p:txBody>
      </p:sp>
    </p:spTree>
    <p:extLst>
      <p:ext uri="{BB962C8B-B14F-4D97-AF65-F5344CB8AC3E}">
        <p14:creationId xmlns:p14="http://schemas.microsoft.com/office/powerpoint/2010/main" val="43798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52EB-391E-48D0-9326-1E309517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67"/>
            <a:ext cx="9144000" cy="67731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err="1"/>
              <a:t>Diagrama</a:t>
            </a:r>
            <a:r>
              <a:rPr lang="en-US" sz="4000" dirty="0"/>
              <a:t> de </a:t>
            </a:r>
            <a:r>
              <a:rPr lang="en-US" sz="4000" dirty="0" err="1"/>
              <a:t>Casos</a:t>
            </a:r>
            <a:r>
              <a:rPr lang="en-US" sz="4000" dirty="0"/>
              <a:t> de </a:t>
            </a:r>
            <a:r>
              <a:rPr lang="en-US" sz="4000" dirty="0" err="1"/>
              <a:t>Uso</a:t>
            </a:r>
            <a:endParaRPr lang="pt-PT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F9DEF-64B2-47F7-8A52-88A6B9A2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82769"/>
              </p:ext>
            </p:extLst>
          </p:nvPr>
        </p:nvGraphicFramePr>
        <p:xfrm>
          <a:off x="294637" y="1115898"/>
          <a:ext cx="8128000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59955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11716510"/>
                    </a:ext>
                  </a:extLst>
                </a:gridCol>
              </a:tblGrid>
              <a:tr h="1672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Utilizador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Autenticado</a:t>
                      </a:r>
                      <a:endParaRPr lang="en-US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Comerciante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Autenticado</a:t>
                      </a:r>
                      <a:endParaRPr lang="en-US" dirty="0"/>
                    </a:p>
                    <a:p>
                      <a:pPr algn="ctr"/>
                      <a:endParaRPr lang="pt-P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Utilizador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Autenticado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29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5A4B01-FF66-4CC5-B718-FA6C2BBC0166}"/>
              </a:ext>
            </a:extLst>
          </p:cNvPr>
          <p:cNvSpPr txBox="1"/>
          <p:nvPr/>
        </p:nvSpPr>
        <p:spPr>
          <a:xfrm>
            <a:off x="5438822" y="1188233"/>
            <a:ext cx="1880524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Registo</a:t>
            </a:r>
            <a:endParaRPr lang="pt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0AA86-B3D6-4970-8ADA-1E1DE5B762C0}"/>
              </a:ext>
            </a:extLst>
          </p:cNvPr>
          <p:cNvSpPr txBox="1"/>
          <p:nvPr/>
        </p:nvSpPr>
        <p:spPr>
          <a:xfrm>
            <a:off x="4631327" y="1816467"/>
            <a:ext cx="3495511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Criar Conta Comerciante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D5205-9AEC-4DFC-A37B-A1158EC1FF1E}"/>
              </a:ext>
            </a:extLst>
          </p:cNvPr>
          <p:cNvSpPr txBox="1"/>
          <p:nvPr/>
        </p:nvSpPr>
        <p:spPr>
          <a:xfrm>
            <a:off x="5019959" y="2450817"/>
            <a:ext cx="2880000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Confirmar recolha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B5DC9-3776-4F1C-8ED1-CDB8780FDA22}"/>
              </a:ext>
            </a:extLst>
          </p:cNvPr>
          <p:cNvSpPr txBox="1"/>
          <p:nvPr/>
        </p:nvSpPr>
        <p:spPr>
          <a:xfrm>
            <a:off x="5042987" y="3074471"/>
            <a:ext cx="2880000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B3F3A-D00E-4A8C-B941-80A4CB641501}"/>
              </a:ext>
            </a:extLst>
          </p:cNvPr>
          <p:cNvSpPr txBox="1"/>
          <p:nvPr/>
        </p:nvSpPr>
        <p:spPr>
          <a:xfrm>
            <a:off x="4839959" y="3685898"/>
            <a:ext cx="3435127" cy="9088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Adicionar Tipo de Produto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3592-7048-430D-AC1E-2FAA70C5DE10}"/>
              </a:ext>
            </a:extLst>
          </p:cNvPr>
          <p:cNvSpPr txBox="1"/>
          <p:nvPr/>
        </p:nvSpPr>
        <p:spPr>
          <a:xfrm>
            <a:off x="5274464" y="4684069"/>
            <a:ext cx="2358967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Colocar a venda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3EF9-0AC4-47CC-8593-122CE12AB4E7}"/>
              </a:ext>
            </a:extLst>
          </p:cNvPr>
          <p:cNvSpPr txBox="1"/>
          <p:nvPr/>
        </p:nvSpPr>
        <p:spPr>
          <a:xfrm>
            <a:off x="4886838" y="5258273"/>
            <a:ext cx="3240000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Listar Comerciantes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9C5A5-016B-4DB0-9D6D-2CE22017A7C8}"/>
              </a:ext>
            </a:extLst>
          </p:cNvPr>
          <p:cNvSpPr txBox="1"/>
          <p:nvPr/>
        </p:nvSpPr>
        <p:spPr>
          <a:xfrm>
            <a:off x="4715848" y="5846405"/>
            <a:ext cx="3410990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Encomendar Produtos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94E2E4-C206-4332-B331-CE0604CD2BD9}"/>
              </a:ext>
            </a:extLst>
          </p:cNvPr>
          <p:cNvCxnSpPr>
            <a:endCxn id="7" idx="2"/>
          </p:cNvCxnSpPr>
          <p:nvPr/>
        </p:nvCxnSpPr>
        <p:spPr>
          <a:xfrm flipV="1">
            <a:off x="3749036" y="1447909"/>
            <a:ext cx="1689786" cy="1481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2E88-E8DD-4177-84AB-0D69B11E57CD}"/>
              </a:ext>
            </a:extLst>
          </p:cNvPr>
          <p:cNvCxnSpPr>
            <a:cxnSpLocks/>
            <a:stCxn id="8" idx="6"/>
            <a:endCxn id="3" idx="1"/>
          </p:cNvCxnSpPr>
          <p:nvPr/>
        </p:nvCxnSpPr>
        <p:spPr>
          <a:xfrm flipV="1">
            <a:off x="8126838" y="1822069"/>
            <a:ext cx="700152" cy="2540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982C05-4379-45AE-8C00-031ABA2D211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665094" y="2710493"/>
            <a:ext cx="1354865" cy="10693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7974D6-19C8-41C2-A94D-617766D85C8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685558" y="3334147"/>
            <a:ext cx="1357429" cy="4456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E17F9-4FA1-43AB-BEA7-A50E4DDF2FD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662896" y="3779846"/>
            <a:ext cx="1177063" cy="3604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EBD46E-E3D0-4BE4-848A-2BB1685F301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663629" y="3779846"/>
            <a:ext cx="1610835" cy="11638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DC6F9-B024-4F31-8871-B15CFB2F021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503562" y="5410091"/>
            <a:ext cx="1212286" cy="695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61C04A-2922-4533-9500-93F2A4E34E6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503562" y="5399556"/>
            <a:ext cx="1383276" cy="1183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7058FA-D3CC-4272-8844-DF4A8CDB458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03562" y="3334147"/>
            <a:ext cx="1539425" cy="20759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7CEFC5-1CA4-4E0A-90B3-4ACB81C6B613}"/>
              </a:ext>
            </a:extLst>
          </p:cNvPr>
          <p:cNvSpPr txBox="1"/>
          <p:nvPr/>
        </p:nvSpPr>
        <p:spPr>
          <a:xfrm>
            <a:off x="8826990" y="1637403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Administrador</a:t>
            </a:r>
            <a:r>
              <a:rPr lang="en-US" dirty="0"/>
              <a:t> do Sistema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D04704-8BD0-469D-8D9D-5330424AA89C}"/>
              </a:ext>
            </a:extLst>
          </p:cNvPr>
          <p:cNvSpPr/>
          <p:nvPr/>
        </p:nvSpPr>
        <p:spPr>
          <a:xfrm>
            <a:off x="8422637" y="1115898"/>
            <a:ext cx="3199712" cy="530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80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B0D8-7757-4355-8432-2C26AB25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2"/>
            <a:ext cx="10515600" cy="48328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/>
              <a:t>Modelo</a:t>
            </a:r>
            <a:r>
              <a:rPr lang="en-US" sz="3000" dirty="0"/>
              <a:t> </a:t>
            </a:r>
            <a:r>
              <a:rPr lang="en-US" sz="3000" dirty="0" err="1"/>
              <a:t>Domínio</a:t>
            </a:r>
            <a:endParaRPr lang="pt-PT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F2792-29F1-42E6-8A20-F34B58C82341}"/>
              </a:ext>
            </a:extLst>
          </p:cNvPr>
          <p:cNvSpPr txBox="1"/>
          <p:nvPr/>
        </p:nvSpPr>
        <p:spPr>
          <a:xfrm>
            <a:off x="4596938" y="637673"/>
            <a:ext cx="2327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 Yummy to Go</a:t>
            </a:r>
            <a:endParaRPr lang="pt-P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E3B1D-5C72-4E39-A8AC-71EF875C30B2}"/>
              </a:ext>
            </a:extLst>
          </p:cNvPr>
          <p:cNvSpPr txBox="1"/>
          <p:nvPr/>
        </p:nvSpPr>
        <p:spPr>
          <a:xfrm>
            <a:off x="8530010" y="4409924"/>
            <a:ext cx="2327564" cy="72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/>
              <a:t>Comerciante</a:t>
            </a:r>
          </a:p>
          <a:p>
            <a:r>
              <a:rPr lang="pt-PT" sz="1300" dirty="0"/>
              <a:t>Nome</a:t>
            </a:r>
          </a:p>
          <a:p>
            <a:r>
              <a:rPr lang="pt-PT" sz="1300" dirty="0" err="1"/>
              <a:t>Localizacao</a:t>
            </a:r>
            <a:endParaRPr lang="pt-PT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5CB3F-904E-4CB0-A1DA-A8E8CCAE8AAD}"/>
              </a:ext>
            </a:extLst>
          </p:cNvPr>
          <p:cNvSpPr txBox="1"/>
          <p:nvPr/>
        </p:nvSpPr>
        <p:spPr>
          <a:xfrm>
            <a:off x="764569" y="926214"/>
            <a:ext cx="2327564" cy="72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/>
              <a:t>Utilizador</a:t>
            </a:r>
          </a:p>
          <a:p>
            <a:r>
              <a:rPr lang="pt-PT" sz="1300" dirty="0"/>
              <a:t>Nome</a:t>
            </a:r>
          </a:p>
          <a:p>
            <a:r>
              <a:rPr lang="pt-PT" sz="1300" dirty="0"/>
              <a:t>Localização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C8746-176B-4E3B-8DC8-B69C15E0A63B}"/>
              </a:ext>
            </a:extLst>
          </p:cNvPr>
          <p:cNvSpPr txBox="1"/>
          <p:nvPr/>
        </p:nvSpPr>
        <p:spPr>
          <a:xfrm>
            <a:off x="2171946" y="3711041"/>
            <a:ext cx="2327564" cy="72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Venda</a:t>
            </a:r>
            <a:endParaRPr lang="pt-PT" sz="1500" b="1" dirty="0"/>
          </a:p>
          <a:p>
            <a:r>
              <a:rPr lang="pt-PT" sz="1300" dirty="0" err="1"/>
              <a:t>Hora_início</a:t>
            </a:r>
            <a:endParaRPr lang="pt-PT" sz="1300" dirty="0"/>
          </a:p>
          <a:p>
            <a:r>
              <a:rPr lang="pt-PT" sz="1300" dirty="0" err="1"/>
              <a:t>Hora_fim</a:t>
            </a:r>
            <a:endParaRPr lang="pt-PT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656C3-B893-4E30-9B80-68753F646667}"/>
              </a:ext>
            </a:extLst>
          </p:cNvPr>
          <p:cNvSpPr txBox="1"/>
          <p:nvPr/>
        </p:nvSpPr>
        <p:spPr>
          <a:xfrm>
            <a:off x="5649182" y="5562592"/>
            <a:ext cx="23275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Produto</a:t>
            </a:r>
          </a:p>
          <a:p>
            <a:r>
              <a:rPr lang="en-US" sz="1300" dirty="0"/>
              <a:t>Código</a:t>
            </a:r>
          </a:p>
          <a:p>
            <a:r>
              <a:rPr lang="en-US" sz="1300" dirty="0"/>
              <a:t>Nome</a:t>
            </a:r>
          </a:p>
          <a:p>
            <a:r>
              <a:rPr lang="pt-PT" sz="1300" dirty="0"/>
              <a:t>Ingredientes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D7C565-7B35-4FCD-A760-69E064FE94FE}"/>
              </a:ext>
            </a:extLst>
          </p:cNvPr>
          <p:cNvCxnSpPr>
            <a:stCxn id="9" idx="3"/>
            <a:endCxn id="5" idx="2"/>
          </p:cNvCxnSpPr>
          <p:nvPr/>
        </p:nvCxnSpPr>
        <p:spPr>
          <a:xfrm flipV="1">
            <a:off x="7976746" y="5133199"/>
            <a:ext cx="1717046" cy="89105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C56E9A-EE00-418E-8775-7383DA074CB1}"/>
              </a:ext>
            </a:extLst>
          </p:cNvPr>
          <p:cNvSpPr txBox="1"/>
          <p:nvPr/>
        </p:nvSpPr>
        <p:spPr>
          <a:xfrm>
            <a:off x="1704429" y="1624053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A5E1D-194A-4AB1-8150-CC72544496BC}"/>
              </a:ext>
            </a:extLst>
          </p:cNvPr>
          <p:cNvSpPr txBox="1"/>
          <p:nvPr/>
        </p:nvSpPr>
        <p:spPr>
          <a:xfrm>
            <a:off x="4193094" y="4742704"/>
            <a:ext cx="335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pt-PT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6D063-3D4D-4887-9B7B-43A9E8B4B6BE}"/>
              </a:ext>
            </a:extLst>
          </p:cNvPr>
          <p:cNvSpPr txBox="1"/>
          <p:nvPr/>
        </p:nvSpPr>
        <p:spPr>
          <a:xfrm>
            <a:off x="769151" y="2875217"/>
            <a:ext cx="2318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/>
              <a:t>Reserva</a:t>
            </a:r>
          </a:p>
          <a:p>
            <a:r>
              <a:rPr lang="pt-PT" sz="1300" dirty="0"/>
              <a:t>Código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210FED-6693-4FB5-B301-EE7D794F9B3D}"/>
              </a:ext>
            </a:extLst>
          </p:cNvPr>
          <p:cNvSpPr txBox="1"/>
          <p:nvPr/>
        </p:nvSpPr>
        <p:spPr>
          <a:xfrm>
            <a:off x="8232247" y="2962986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0A8D4-1EF3-46AE-9C88-9FA7E13B8169}"/>
              </a:ext>
            </a:extLst>
          </p:cNvPr>
          <p:cNvSpPr txBox="1"/>
          <p:nvPr/>
        </p:nvSpPr>
        <p:spPr>
          <a:xfrm>
            <a:off x="6752322" y="4963802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B79FD5-5B77-4553-ADB7-3B60A44ADE05}"/>
              </a:ext>
            </a:extLst>
          </p:cNvPr>
          <p:cNvSpPr txBox="1"/>
          <p:nvPr/>
        </p:nvSpPr>
        <p:spPr>
          <a:xfrm>
            <a:off x="5430455" y="6034054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A85B21-5583-4786-B386-7FDBF12AA8C8}"/>
              </a:ext>
            </a:extLst>
          </p:cNvPr>
          <p:cNvSpPr txBox="1"/>
          <p:nvPr/>
        </p:nvSpPr>
        <p:spPr>
          <a:xfrm>
            <a:off x="5445647" y="5583418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4F1628-4B6F-43AD-BFBA-62E8196BF5FF}"/>
              </a:ext>
            </a:extLst>
          </p:cNvPr>
          <p:cNvSpPr txBox="1"/>
          <p:nvPr/>
        </p:nvSpPr>
        <p:spPr>
          <a:xfrm>
            <a:off x="1729568" y="2656350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</a:t>
            </a:r>
            <a:endParaRPr lang="pt-PT" sz="1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B767FC-81C0-47D3-99D7-588CD0F24275}"/>
              </a:ext>
            </a:extLst>
          </p:cNvPr>
          <p:cNvSpPr txBox="1"/>
          <p:nvPr/>
        </p:nvSpPr>
        <p:spPr>
          <a:xfrm>
            <a:off x="8835269" y="4143359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3CEDD8-4471-4E3B-BB2C-0E63A365661D}"/>
              </a:ext>
            </a:extLst>
          </p:cNvPr>
          <p:cNvSpPr txBox="1"/>
          <p:nvPr/>
        </p:nvSpPr>
        <p:spPr>
          <a:xfrm>
            <a:off x="3024819" y="6060964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3D8D6F3-3C9A-49B7-9020-66775C043F28}"/>
              </a:ext>
            </a:extLst>
          </p:cNvPr>
          <p:cNvSpPr txBox="1"/>
          <p:nvPr/>
        </p:nvSpPr>
        <p:spPr>
          <a:xfrm>
            <a:off x="752581" y="5790102"/>
            <a:ext cx="23275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 err="1"/>
              <a:t>Item_para_Compra</a:t>
            </a:r>
            <a:r>
              <a:rPr lang="pt-PT" sz="1500" b="1" dirty="0"/>
              <a:t> </a:t>
            </a:r>
          </a:p>
          <a:p>
            <a:r>
              <a:rPr lang="pt-PT" sz="1300" dirty="0"/>
              <a:t>Quantidade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3F9B061-B384-4477-827A-6E7C0C2D589A}"/>
              </a:ext>
            </a:extLst>
          </p:cNvPr>
          <p:cNvSpPr txBox="1"/>
          <p:nvPr/>
        </p:nvSpPr>
        <p:spPr>
          <a:xfrm>
            <a:off x="7945199" y="5758053"/>
            <a:ext cx="28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pt-PT" sz="1500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8A4477E-B4B3-4211-A1C8-CA556C009B2F}"/>
              </a:ext>
            </a:extLst>
          </p:cNvPr>
          <p:cNvCxnSpPr>
            <a:stCxn id="22" idx="0"/>
            <a:endCxn id="6" idx="2"/>
          </p:cNvCxnSpPr>
          <p:nvPr/>
        </p:nvCxnSpPr>
        <p:spPr>
          <a:xfrm flipV="1">
            <a:off x="1928351" y="1649489"/>
            <a:ext cx="0" cy="12257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D050D5-0994-4941-A92F-256B2D758489}"/>
              </a:ext>
            </a:extLst>
          </p:cNvPr>
          <p:cNvSpPr txBox="1"/>
          <p:nvPr/>
        </p:nvSpPr>
        <p:spPr>
          <a:xfrm>
            <a:off x="1712184" y="3396630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E267230-94A9-4443-8F00-FEDA98DCFF4F}"/>
              </a:ext>
            </a:extLst>
          </p:cNvPr>
          <p:cNvSpPr txBox="1"/>
          <p:nvPr/>
        </p:nvSpPr>
        <p:spPr>
          <a:xfrm>
            <a:off x="3080145" y="1014174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6E3B164-059A-4660-A44B-458A8071DB0E}"/>
              </a:ext>
            </a:extLst>
          </p:cNvPr>
          <p:cNvSpPr txBox="1"/>
          <p:nvPr/>
        </p:nvSpPr>
        <p:spPr>
          <a:xfrm>
            <a:off x="1645163" y="5546932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</a:t>
            </a:r>
            <a:endParaRPr lang="pt-PT" sz="15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E00DD84-CF28-41AE-B0CC-7A4A87338228}"/>
              </a:ext>
            </a:extLst>
          </p:cNvPr>
          <p:cNvSpPr txBox="1"/>
          <p:nvPr/>
        </p:nvSpPr>
        <p:spPr>
          <a:xfrm>
            <a:off x="3123174" y="4353437"/>
            <a:ext cx="3147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B9665EA-55D7-4DC9-ABBE-023AD6B82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174" y="4167872"/>
            <a:ext cx="530927" cy="1063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D6DC39B-5D5D-4E80-B1BC-DAB443077C96}"/>
              </a:ext>
            </a:extLst>
          </p:cNvPr>
          <p:cNvCxnSpPr>
            <a:stCxn id="173" idx="3"/>
            <a:endCxn id="9" idx="1"/>
          </p:cNvCxnSpPr>
          <p:nvPr/>
        </p:nvCxnSpPr>
        <p:spPr>
          <a:xfrm flipV="1">
            <a:off x="3080145" y="6024257"/>
            <a:ext cx="2569037" cy="27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F6F7045-3F5E-413F-A324-AA07B20131DA}"/>
              </a:ext>
            </a:extLst>
          </p:cNvPr>
          <p:cNvCxnSpPr>
            <a:cxnSpLocks/>
            <a:stCxn id="22" idx="2"/>
            <a:endCxn id="173" idx="0"/>
          </p:cNvCxnSpPr>
          <p:nvPr/>
        </p:nvCxnSpPr>
        <p:spPr>
          <a:xfrm flipH="1">
            <a:off x="1916363" y="3398437"/>
            <a:ext cx="11988" cy="23916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3F98217-ACDB-49A4-8DCB-ECD207985EBA}"/>
              </a:ext>
            </a:extLst>
          </p:cNvPr>
          <p:cNvSpPr txBox="1"/>
          <p:nvPr/>
        </p:nvSpPr>
        <p:spPr>
          <a:xfrm>
            <a:off x="8530010" y="3075273"/>
            <a:ext cx="2327564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/>
              <a:t>Catálogo de Comerciantes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5AFA4BCF-ED5A-4DFB-9A1F-F3A9D73508B2}"/>
              </a:ext>
            </a:extLst>
          </p:cNvPr>
          <p:cNvCxnSpPr>
            <a:cxnSpLocks/>
            <a:stCxn id="88" idx="2"/>
            <a:endCxn id="5" idx="0"/>
          </p:cNvCxnSpPr>
          <p:nvPr/>
        </p:nvCxnSpPr>
        <p:spPr>
          <a:xfrm>
            <a:off x="9693792" y="3398438"/>
            <a:ext cx="0" cy="10114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ED07781-DF91-4C1C-8723-D8730151D34E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6812964" y="4771562"/>
            <a:ext cx="1717046" cy="79103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1134F02-F23D-4B5C-812C-E10EDDE2E43D}"/>
              </a:ext>
            </a:extLst>
          </p:cNvPr>
          <p:cNvSpPr txBox="1"/>
          <p:nvPr/>
        </p:nvSpPr>
        <p:spPr>
          <a:xfrm>
            <a:off x="5617635" y="4692840"/>
            <a:ext cx="2327564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/>
              <a:t>Catálogo</a:t>
            </a:r>
            <a:r>
              <a:rPr lang="en-US" sz="1500" b="1" dirty="0"/>
              <a:t> de </a:t>
            </a:r>
            <a:r>
              <a:rPr lang="pt-PT" sz="1500" b="1" dirty="0"/>
              <a:t>Produtos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9C66060-9A52-42CA-B2F3-ACAA00D99863}"/>
              </a:ext>
            </a:extLst>
          </p:cNvPr>
          <p:cNvSpPr txBox="1"/>
          <p:nvPr/>
        </p:nvSpPr>
        <p:spPr>
          <a:xfrm>
            <a:off x="3590133" y="4965243"/>
            <a:ext cx="16640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500" b="1" dirty="0" err="1"/>
              <a:t>Stock_de_Produto</a:t>
            </a:r>
            <a:endParaRPr lang="pt-PT" sz="1500" b="1" dirty="0"/>
          </a:p>
          <a:p>
            <a:r>
              <a:rPr lang="pt-PT" sz="1300" dirty="0"/>
              <a:t>Quantidade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85059D-3F84-4622-B668-8100CEB78D46}"/>
              </a:ext>
            </a:extLst>
          </p:cNvPr>
          <p:cNvSpPr txBox="1"/>
          <p:nvPr/>
        </p:nvSpPr>
        <p:spPr>
          <a:xfrm>
            <a:off x="4356510" y="5434888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9252E28-34C7-4656-8D30-93D5EE9A21CF}"/>
              </a:ext>
            </a:extLst>
          </p:cNvPr>
          <p:cNvSpPr txBox="1"/>
          <p:nvPr/>
        </p:nvSpPr>
        <p:spPr>
          <a:xfrm>
            <a:off x="4424481" y="3774129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B6C045-D66F-4F19-860C-04EFA28EEFF4}"/>
              </a:ext>
            </a:extLst>
          </p:cNvPr>
          <p:cNvSpPr txBox="1"/>
          <p:nvPr/>
        </p:nvSpPr>
        <p:spPr>
          <a:xfrm>
            <a:off x="3342240" y="5192330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6FF5DE7-CFE0-4531-9D3A-9CEAC6033F26}"/>
              </a:ext>
            </a:extLst>
          </p:cNvPr>
          <p:cNvSpPr txBox="1"/>
          <p:nvPr/>
        </p:nvSpPr>
        <p:spPr>
          <a:xfrm>
            <a:off x="2457612" y="5492373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675741-DFF2-4994-8056-B32CD63389BC}"/>
              </a:ext>
            </a:extLst>
          </p:cNvPr>
          <p:cNvSpPr txBox="1"/>
          <p:nvPr/>
        </p:nvSpPr>
        <p:spPr>
          <a:xfrm>
            <a:off x="6746354" y="5360761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pt-PT" sz="15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6A06D75-44D1-4301-8EF2-84A711438C4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99510" y="4065169"/>
            <a:ext cx="4395108" cy="7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FE989B-5AF3-4527-BF4D-F616218FFD88}"/>
              </a:ext>
            </a:extLst>
          </p:cNvPr>
          <p:cNvCxnSpPr/>
          <p:nvPr/>
        </p:nvCxnSpPr>
        <p:spPr>
          <a:xfrm>
            <a:off x="8894618" y="4062883"/>
            <a:ext cx="0" cy="347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AE4A2F5-B2C3-4A61-AEBB-11D79E17F093}"/>
              </a:ext>
            </a:extLst>
          </p:cNvPr>
          <p:cNvSpPr txBox="1"/>
          <p:nvPr/>
        </p:nvSpPr>
        <p:spPr>
          <a:xfrm>
            <a:off x="8297255" y="4488183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BA7B3D-A2C1-4D61-990A-9AE11869DFCA}"/>
              </a:ext>
            </a:extLst>
          </p:cNvPr>
          <p:cNvSpPr txBox="1"/>
          <p:nvPr/>
        </p:nvSpPr>
        <p:spPr>
          <a:xfrm>
            <a:off x="6600201" y="4387468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 </a:t>
            </a:r>
            <a:endParaRPr lang="pt-PT" sz="15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492AF3F-385C-42C6-9C1E-FFC7C6633205}"/>
              </a:ext>
            </a:extLst>
          </p:cNvPr>
          <p:cNvSpPr txBox="1"/>
          <p:nvPr/>
        </p:nvSpPr>
        <p:spPr>
          <a:xfrm>
            <a:off x="9621042" y="4130506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pt-PT" sz="15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85F454D-5008-4BBE-9CDD-A0D5D90ADFA9}"/>
              </a:ext>
            </a:extLst>
          </p:cNvPr>
          <p:cNvSpPr txBox="1"/>
          <p:nvPr/>
        </p:nvSpPr>
        <p:spPr>
          <a:xfrm>
            <a:off x="9621042" y="3341838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978324-DE66-4F6C-8147-7CACAA750FC4}"/>
              </a:ext>
            </a:extLst>
          </p:cNvPr>
          <p:cNvSpPr txBox="1"/>
          <p:nvPr/>
        </p:nvSpPr>
        <p:spPr>
          <a:xfrm>
            <a:off x="9658653" y="5190309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FB66C9-6615-40A1-85EC-27974E0553D6}"/>
              </a:ext>
            </a:extLst>
          </p:cNvPr>
          <p:cNvSpPr txBox="1"/>
          <p:nvPr/>
        </p:nvSpPr>
        <p:spPr>
          <a:xfrm>
            <a:off x="5830076" y="3750535"/>
            <a:ext cx="24521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&lt;- </a:t>
            </a:r>
            <a:r>
              <a:rPr lang="en-US" sz="1300" dirty="0" err="1"/>
              <a:t>disponibiliza</a:t>
            </a:r>
            <a:r>
              <a:rPr lang="en-US" sz="1300" dirty="0"/>
              <a:t> para</a:t>
            </a:r>
            <a:endParaRPr lang="pt-PT" sz="1300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CE88E8D-330C-40C0-82DF-D112D7477E72}"/>
              </a:ext>
            </a:extLst>
          </p:cNvPr>
          <p:cNvCxnSpPr>
            <a:stCxn id="6" idx="3"/>
            <a:endCxn id="88" idx="1"/>
          </p:cNvCxnSpPr>
          <p:nvPr/>
        </p:nvCxnSpPr>
        <p:spPr>
          <a:xfrm>
            <a:off x="3092133" y="1287852"/>
            <a:ext cx="5437877" cy="19490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6B8EB0F-4CA3-4F87-91B3-E6D385942CF4}"/>
              </a:ext>
            </a:extLst>
          </p:cNvPr>
          <p:cNvCxnSpPr>
            <a:stCxn id="4" idx="3"/>
            <a:endCxn id="88" idx="0"/>
          </p:cNvCxnSpPr>
          <p:nvPr/>
        </p:nvCxnSpPr>
        <p:spPr>
          <a:xfrm>
            <a:off x="6924502" y="822339"/>
            <a:ext cx="2769290" cy="22529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BEB7D08-EB38-475D-8C44-3F5F3CD15F93}"/>
              </a:ext>
            </a:extLst>
          </p:cNvPr>
          <p:cNvCxnSpPr>
            <a:stCxn id="6" idx="0"/>
            <a:endCxn id="4" idx="1"/>
          </p:cNvCxnSpPr>
          <p:nvPr/>
        </p:nvCxnSpPr>
        <p:spPr>
          <a:xfrm rot="5400000" flipH="1" flipV="1">
            <a:off x="3210707" y="-460016"/>
            <a:ext cx="103875" cy="26685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29D157A-CD16-4CCC-AB39-6894C8CB9F37}"/>
              </a:ext>
            </a:extLst>
          </p:cNvPr>
          <p:cNvSpPr txBox="1"/>
          <p:nvPr/>
        </p:nvSpPr>
        <p:spPr>
          <a:xfrm>
            <a:off x="6238018" y="2921794"/>
            <a:ext cx="1165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/>
              <a:t>acede</a:t>
            </a:r>
            <a:r>
              <a:rPr lang="en-US" sz="1300" dirty="0"/>
              <a:t> a -&gt;</a:t>
            </a:r>
            <a:endParaRPr lang="pt-PT" sz="13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396C07C-4098-41E2-992F-925A5E493E5A}"/>
              </a:ext>
            </a:extLst>
          </p:cNvPr>
          <p:cNvSpPr txBox="1"/>
          <p:nvPr/>
        </p:nvSpPr>
        <p:spPr>
          <a:xfrm>
            <a:off x="2942854" y="1921459"/>
            <a:ext cx="20974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</a:t>
            </a:r>
            <a:r>
              <a:rPr lang="pt-PT" sz="1500" b="1" dirty="0" err="1"/>
              <a:t>artão</a:t>
            </a:r>
            <a:r>
              <a:rPr lang="pt-PT" sz="1500" b="1" dirty="0"/>
              <a:t> de Pagamento</a:t>
            </a:r>
          </a:p>
          <a:p>
            <a:r>
              <a:rPr lang="pt-PT" sz="1300" dirty="0"/>
              <a:t>Dados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8BE1A2B5-C1EF-451D-B1DB-A124A0BD7F35}"/>
              </a:ext>
            </a:extLst>
          </p:cNvPr>
          <p:cNvCxnSpPr>
            <a:endCxn id="206" idx="1"/>
          </p:cNvCxnSpPr>
          <p:nvPr/>
        </p:nvCxnSpPr>
        <p:spPr>
          <a:xfrm rot="16200000" flipH="1">
            <a:off x="2439077" y="1679292"/>
            <a:ext cx="533580" cy="47397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0BC74E3C-7B11-4B0C-A48A-D88528BB84D1}"/>
              </a:ext>
            </a:extLst>
          </p:cNvPr>
          <p:cNvSpPr txBox="1"/>
          <p:nvPr/>
        </p:nvSpPr>
        <p:spPr>
          <a:xfrm>
            <a:off x="2258584" y="1593113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45FF073-0804-4F4C-AD4D-D19F6FFC4837}"/>
              </a:ext>
            </a:extLst>
          </p:cNvPr>
          <p:cNvSpPr txBox="1"/>
          <p:nvPr/>
        </p:nvSpPr>
        <p:spPr>
          <a:xfrm>
            <a:off x="2704105" y="2161918"/>
            <a:ext cx="232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pt-PT" sz="15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179DFE2-1467-428E-BB5F-DED9E8CF0470}"/>
              </a:ext>
            </a:extLst>
          </p:cNvPr>
          <p:cNvCxnSpPr>
            <a:endCxn id="134" idx="1"/>
          </p:cNvCxnSpPr>
          <p:nvPr/>
        </p:nvCxnSpPr>
        <p:spPr>
          <a:xfrm flipV="1">
            <a:off x="2468880" y="5226853"/>
            <a:ext cx="1121253" cy="563249"/>
          </a:xfrm>
          <a:prstGeom prst="bentConnector3">
            <a:avLst>
              <a:gd name="adj1" fmla="val 25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B7A15552-EEAF-406F-99A9-75CD1B1B36F3}"/>
              </a:ext>
            </a:extLst>
          </p:cNvPr>
          <p:cNvSpPr txBox="1"/>
          <p:nvPr/>
        </p:nvSpPr>
        <p:spPr>
          <a:xfrm>
            <a:off x="2509196" y="4974472"/>
            <a:ext cx="11280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pertence</a:t>
            </a:r>
            <a:r>
              <a:rPr lang="en-US" sz="1300" dirty="0"/>
              <a:t> -&gt;</a:t>
            </a:r>
            <a:endParaRPr lang="pt-PT" sz="13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A71B909-A7C7-4BCE-9F0F-40AD912CDDBC}"/>
              </a:ext>
            </a:extLst>
          </p:cNvPr>
          <p:cNvSpPr txBox="1"/>
          <p:nvPr/>
        </p:nvSpPr>
        <p:spPr>
          <a:xfrm>
            <a:off x="9656681" y="2760211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F60DC54-12F9-4BC0-8D7F-45F4410D2AAC}"/>
              </a:ext>
            </a:extLst>
          </p:cNvPr>
          <p:cNvSpPr txBox="1"/>
          <p:nvPr/>
        </p:nvSpPr>
        <p:spPr>
          <a:xfrm>
            <a:off x="6874721" y="563879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D5007FB-3B4F-45B0-8906-5616B74D7FAE}"/>
              </a:ext>
            </a:extLst>
          </p:cNvPr>
          <p:cNvSpPr txBox="1"/>
          <p:nvPr/>
        </p:nvSpPr>
        <p:spPr>
          <a:xfrm>
            <a:off x="4341352" y="550530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endParaRPr lang="pt-PT" sz="15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B7625AA-DBFA-4187-92E1-ADB142D93AB3}"/>
              </a:ext>
            </a:extLst>
          </p:cNvPr>
          <p:cNvSpPr txBox="1"/>
          <p:nvPr/>
        </p:nvSpPr>
        <p:spPr>
          <a:xfrm>
            <a:off x="1715473" y="732633"/>
            <a:ext cx="399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</a:t>
            </a:r>
            <a:endParaRPr lang="pt-PT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6060C82F-3A66-40F9-991A-DCEB8D3734E8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4844864" y="5065780"/>
            <a:ext cx="381634" cy="12270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FAB002F0-74C3-446C-AB3A-97EE50FB2D93}"/>
              </a:ext>
            </a:extLst>
          </p:cNvPr>
          <p:cNvSpPr txBox="1"/>
          <p:nvPr/>
        </p:nvSpPr>
        <p:spPr>
          <a:xfrm>
            <a:off x="8530010" y="5731869"/>
            <a:ext cx="14255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&lt;- </a:t>
            </a:r>
            <a:r>
              <a:rPr lang="en-US" sz="1300" dirty="0" err="1"/>
              <a:t>disponibiliza</a:t>
            </a: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40084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4662E-021C-4FD4-83A9-C9793579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911"/>
            <a:ext cx="10515600" cy="76697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PT" dirty="0"/>
              <a:t>UC5 – Colocar Produto à Venda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D012DF-21A7-465B-B0EC-0FB2C296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22220"/>
            <a:ext cx="2068494" cy="61020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PT" dirty="0"/>
              <a:t>  Comerciante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E1B2266-6197-445E-942B-562C8CB7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2327" y="1344056"/>
            <a:ext cx="2433060" cy="48836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Yummy</a:t>
            </a:r>
            <a:r>
              <a:rPr lang="pt-PT" dirty="0"/>
              <a:t> To </a:t>
            </a:r>
            <a:r>
              <a:rPr lang="pt-PT" dirty="0" err="1"/>
              <a:t>Go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B5B2FB-4082-4AE1-96AD-3F9485D0541D}"/>
              </a:ext>
            </a:extLst>
          </p:cNvPr>
          <p:cNvCxnSpPr>
            <a:cxnSpLocks/>
          </p:cNvCxnSpPr>
          <p:nvPr/>
        </p:nvCxnSpPr>
        <p:spPr>
          <a:xfrm>
            <a:off x="1674150" y="1832421"/>
            <a:ext cx="21485" cy="26617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37C5BF37-BBDA-44D5-99E5-9F5BC9996DE2}"/>
              </a:ext>
            </a:extLst>
          </p:cNvPr>
          <p:cNvCxnSpPr>
            <a:cxnSpLocks/>
          </p:cNvCxnSpPr>
          <p:nvPr/>
        </p:nvCxnSpPr>
        <p:spPr>
          <a:xfrm>
            <a:off x="10312122" y="1832421"/>
            <a:ext cx="12608" cy="26617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4D131B1-0497-44EC-AE9B-9B51774BAFF2}"/>
              </a:ext>
            </a:extLst>
          </p:cNvPr>
          <p:cNvCxnSpPr/>
          <p:nvPr/>
        </p:nvCxnSpPr>
        <p:spPr>
          <a:xfrm>
            <a:off x="1695635" y="2434531"/>
            <a:ext cx="862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1191F4C1-2548-4709-959A-94697F70F498}"/>
              </a:ext>
            </a:extLst>
          </p:cNvPr>
          <p:cNvCxnSpPr/>
          <p:nvPr/>
        </p:nvCxnSpPr>
        <p:spPr>
          <a:xfrm flipH="1">
            <a:off x="1686758" y="2905048"/>
            <a:ext cx="863797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E4B2255-3B58-4133-9CF0-9DCB0C394F18}"/>
              </a:ext>
            </a:extLst>
          </p:cNvPr>
          <p:cNvCxnSpPr/>
          <p:nvPr/>
        </p:nvCxnSpPr>
        <p:spPr>
          <a:xfrm>
            <a:off x="1695635" y="3545720"/>
            <a:ext cx="862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C372C22-023A-4A43-9829-4EA4D9033FEF}"/>
              </a:ext>
            </a:extLst>
          </p:cNvPr>
          <p:cNvCxnSpPr/>
          <p:nvPr/>
        </p:nvCxnSpPr>
        <p:spPr>
          <a:xfrm>
            <a:off x="1683027" y="4255932"/>
            <a:ext cx="862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37374C-AE03-41A1-BFB6-505EFD7F1416}"/>
              </a:ext>
            </a:extLst>
          </p:cNvPr>
          <p:cNvSpPr txBox="1"/>
          <p:nvPr/>
        </p:nvSpPr>
        <p:spPr>
          <a:xfrm>
            <a:off x="994299" y="3109234"/>
            <a:ext cx="10235953" cy="74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92E8E3-1ABB-4FF2-84B1-C4540E47105F}"/>
              </a:ext>
            </a:extLst>
          </p:cNvPr>
          <p:cNvSpPr txBox="1"/>
          <p:nvPr/>
        </p:nvSpPr>
        <p:spPr>
          <a:xfrm>
            <a:off x="994300" y="3109234"/>
            <a:ext cx="701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LOOP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838DCA-E0B2-40C5-A577-4FDAD8B0E567}"/>
              </a:ext>
            </a:extLst>
          </p:cNvPr>
          <p:cNvSpPr txBox="1"/>
          <p:nvPr/>
        </p:nvSpPr>
        <p:spPr>
          <a:xfrm>
            <a:off x="5251850" y="2045680"/>
            <a:ext cx="149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novaVenda</a:t>
            </a:r>
            <a:r>
              <a:rPr lang="pt-PT" dirty="0"/>
              <a:t>()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9B224C-B48D-4E6B-94E5-3820A9773579}"/>
              </a:ext>
            </a:extLst>
          </p:cNvPr>
          <p:cNvSpPr txBox="1"/>
          <p:nvPr/>
        </p:nvSpPr>
        <p:spPr>
          <a:xfrm>
            <a:off x="5074297" y="2510275"/>
            <a:ext cx="187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Produtos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4FE16AC-65CE-4E30-B33E-EFC07923C552}"/>
              </a:ext>
            </a:extLst>
          </p:cNvPr>
          <p:cNvSpPr txBox="1"/>
          <p:nvPr/>
        </p:nvSpPr>
        <p:spPr>
          <a:xfrm>
            <a:off x="4335651" y="3165457"/>
            <a:ext cx="37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adicionaProduto</a:t>
            </a:r>
            <a:r>
              <a:rPr lang="pt-PT" dirty="0"/>
              <a:t>(</a:t>
            </a:r>
            <a:r>
              <a:rPr lang="pt-PT" dirty="0" err="1"/>
              <a:t>codigo</a:t>
            </a:r>
            <a:r>
              <a:rPr lang="pt-PT" dirty="0"/>
              <a:t>, quantidade)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88B333-7517-491D-B42B-69EEC3A26617}"/>
              </a:ext>
            </a:extLst>
          </p:cNvPr>
          <p:cNvSpPr txBox="1"/>
          <p:nvPr/>
        </p:nvSpPr>
        <p:spPr>
          <a:xfrm>
            <a:off x="4165497" y="3886600"/>
            <a:ext cx="38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confirmaDisponibilidade</a:t>
            </a:r>
            <a:r>
              <a:rPr lang="pt-PT" dirty="0"/>
              <a:t>(inicio, fim)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6B03EF5-D38A-4C33-B843-8A022D3D0167}"/>
              </a:ext>
            </a:extLst>
          </p:cNvPr>
          <p:cNvSpPr txBox="1"/>
          <p:nvPr/>
        </p:nvSpPr>
        <p:spPr>
          <a:xfrm>
            <a:off x="3455283" y="459615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Extensão 3A)</a:t>
            </a:r>
          </a:p>
        </p:txBody>
      </p:sp>
      <p:sp>
        <p:nvSpPr>
          <p:cNvPr id="32" name="Marcador de Posição do Texto 2">
            <a:extLst>
              <a:ext uri="{FF2B5EF4-FFF2-40B4-BE49-F238E27FC236}">
                <a16:creationId xmlns:a16="http://schemas.microsoft.com/office/drawing/2014/main" id="{0A2FD301-AA01-4D7B-8180-4BD328A94849}"/>
              </a:ext>
            </a:extLst>
          </p:cNvPr>
          <p:cNvSpPr txBox="1">
            <a:spLocks/>
          </p:cNvSpPr>
          <p:nvPr/>
        </p:nvSpPr>
        <p:spPr>
          <a:xfrm>
            <a:off x="4881628" y="4632955"/>
            <a:ext cx="1786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 Comerciante</a:t>
            </a:r>
          </a:p>
        </p:txBody>
      </p:sp>
      <p:sp>
        <p:nvSpPr>
          <p:cNvPr id="33" name="Marcador de Posição do Texto 4">
            <a:extLst>
              <a:ext uri="{FF2B5EF4-FFF2-40B4-BE49-F238E27FC236}">
                <a16:creationId xmlns:a16="http://schemas.microsoft.com/office/drawing/2014/main" id="{E1FE61BD-E4CC-4197-B1EC-D4F052488444}"/>
              </a:ext>
            </a:extLst>
          </p:cNvPr>
          <p:cNvSpPr txBox="1">
            <a:spLocks/>
          </p:cNvSpPr>
          <p:nvPr/>
        </p:nvSpPr>
        <p:spPr>
          <a:xfrm>
            <a:off x="7856348" y="4632955"/>
            <a:ext cx="22467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Too Yummy To Go</a:t>
            </a:r>
            <a:endParaRPr lang="pt-PT" dirty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7165994D-9B1C-4785-B8B2-08A0BEA9D94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774889" y="5002287"/>
            <a:ext cx="0" cy="16402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F2C818B9-ADC8-4439-B10B-5510A6CD9F10}"/>
              </a:ext>
            </a:extLst>
          </p:cNvPr>
          <p:cNvCxnSpPr>
            <a:cxnSpLocks/>
          </p:cNvCxnSpPr>
          <p:nvPr/>
        </p:nvCxnSpPr>
        <p:spPr>
          <a:xfrm>
            <a:off x="8994130" y="5062454"/>
            <a:ext cx="0" cy="16536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C7754CE4-AF21-4189-8147-2EFCBFF054C5}"/>
              </a:ext>
            </a:extLst>
          </p:cNvPr>
          <p:cNvCxnSpPr>
            <a:cxnSpLocks/>
          </p:cNvCxnSpPr>
          <p:nvPr/>
        </p:nvCxnSpPr>
        <p:spPr>
          <a:xfrm>
            <a:off x="5774888" y="5371960"/>
            <a:ext cx="320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B9FF762D-D1A0-4FF7-B03D-42818ACA523B}"/>
              </a:ext>
            </a:extLst>
          </p:cNvPr>
          <p:cNvCxnSpPr>
            <a:cxnSpLocks/>
          </p:cNvCxnSpPr>
          <p:nvPr/>
        </p:nvCxnSpPr>
        <p:spPr>
          <a:xfrm flipH="1">
            <a:off x="5726830" y="5737245"/>
            <a:ext cx="3204839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6A5BFAE-3DCB-42CB-AD88-DA2B9E11BF69}"/>
              </a:ext>
            </a:extLst>
          </p:cNvPr>
          <p:cNvSpPr txBox="1"/>
          <p:nvPr/>
        </p:nvSpPr>
        <p:spPr>
          <a:xfrm>
            <a:off x="5606513" y="5017846"/>
            <a:ext cx="354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adicionaProduto</a:t>
            </a:r>
            <a:r>
              <a:rPr lang="pt-PT" sz="1600" dirty="0"/>
              <a:t>(</a:t>
            </a:r>
            <a:r>
              <a:rPr lang="pt-PT" sz="1600" dirty="0" err="1"/>
              <a:t>codigo</a:t>
            </a:r>
            <a:r>
              <a:rPr lang="pt-PT" sz="1600" dirty="0"/>
              <a:t>, quantidade)</a:t>
            </a:r>
          </a:p>
        </p:txBody>
      </p:sp>
      <p:sp>
        <p:nvSpPr>
          <p:cNvPr id="26" name="CaixaDeTexto 17">
            <a:extLst>
              <a:ext uri="{FF2B5EF4-FFF2-40B4-BE49-F238E27FC236}">
                <a16:creationId xmlns:a16="http://schemas.microsoft.com/office/drawing/2014/main" id="{86000EDC-7D0B-4B41-9DE6-9DA1191ADE6B}"/>
              </a:ext>
            </a:extLst>
          </p:cNvPr>
          <p:cNvSpPr txBox="1"/>
          <p:nvPr/>
        </p:nvSpPr>
        <p:spPr>
          <a:xfrm>
            <a:off x="5282406" y="5902270"/>
            <a:ext cx="4096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UC 4</a:t>
            </a:r>
            <a:endParaRPr lang="pt-PT" dirty="0"/>
          </a:p>
        </p:txBody>
      </p:sp>
      <p:sp>
        <p:nvSpPr>
          <p:cNvPr id="29" name="CaixaDeTexto 41">
            <a:extLst>
              <a:ext uri="{FF2B5EF4-FFF2-40B4-BE49-F238E27FC236}">
                <a16:creationId xmlns:a16="http://schemas.microsoft.com/office/drawing/2014/main" id="{73BB9CAD-B785-4FAE-BED0-5F22E5588B09}"/>
              </a:ext>
            </a:extLst>
          </p:cNvPr>
          <p:cNvSpPr txBox="1"/>
          <p:nvPr/>
        </p:nvSpPr>
        <p:spPr>
          <a:xfrm>
            <a:off x="5606513" y="5414666"/>
            <a:ext cx="354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Código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24867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>
            <a:extLst>
              <a:ext uri="{FF2B5EF4-FFF2-40B4-BE49-F238E27FC236}">
                <a16:creationId xmlns:a16="http://schemas.microsoft.com/office/drawing/2014/main" id="{D452F346-C413-4191-95A0-9450D54257C7}"/>
              </a:ext>
            </a:extLst>
          </p:cNvPr>
          <p:cNvSpPr txBox="1"/>
          <p:nvPr/>
        </p:nvSpPr>
        <p:spPr>
          <a:xfrm>
            <a:off x="887767" y="4317263"/>
            <a:ext cx="10235953" cy="74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4662E-021C-4FD4-83A9-C9793579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5460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UC6 – Listar Comerciantes com Produtos Disponíveis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D012DF-21A7-465B-B0EC-0FB2C296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78859"/>
            <a:ext cx="2068494" cy="4664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PT" dirty="0"/>
              <a:t>    Utilizador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E1B2266-6197-445E-942B-562C8CB7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2327" y="1856905"/>
            <a:ext cx="2433060" cy="48836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Yummy</a:t>
            </a:r>
            <a:r>
              <a:rPr lang="pt-PT" dirty="0"/>
              <a:t> To </a:t>
            </a:r>
            <a:r>
              <a:rPr lang="pt-PT" dirty="0" err="1"/>
              <a:t>Go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B5B2FB-4082-4AE1-96AD-3F9485D0541D}"/>
              </a:ext>
            </a:extLst>
          </p:cNvPr>
          <p:cNvCxnSpPr>
            <a:cxnSpLocks/>
          </p:cNvCxnSpPr>
          <p:nvPr/>
        </p:nvCxnSpPr>
        <p:spPr>
          <a:xfrm flipH="1">
            <a:off x="1670419" y="2336399"/>
            <a:ext cx="3732" cy="30789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37C5BF37-BBDA-44D5-99E5-9F5BC9996DE2}"/>
              </a:ext>
            </a:extLst>
          </p:cNvPr>
          <p:cNvCxnSpPr>
            <a:cxnSpLocks/>
          </p:cNvCxnSpPr>
          <p:nvPr/>
        </p:nvCxnSpPr>
        <p:spPr>
          <a:xfrm>
            <a:off x="10312122" y="2345272"/>
            <a:ext cx="0" cy="30789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4D131B1-0497-44EC-AE9B-9B51774BAFF2}"/>
              </a:ext>
            </a:extLst>
          </p:cNvPr>
          <p:cNvCxnSpPr/>
          <p:nvPr/>
        </p:nvCxnSpPr>
        <p:spPr>
          <a:xfrm>
            <a:off x="1695635" y="2947380"/>
            <a:ext cx="862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1191F4C1-2548-4709-959A-94697F70F498}"/>
              </a:ext>
            </a:extLst>
          </p:cNvPr>
          <p:cNvCxnSpPr/>
          <p:nvPr/>
        </p:nvCxnSpPr>
        <p:spPr>
          <a:xfrm flipH="1">
            <a:off x="1686758" y="3417897"/>
            <a:ext cx="863797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E4B2255-3B58-4133-9CF0-9DCB0C394F18}"/>
              </a:ext>
            </a:extLst>
          </p:cNvPr>
          <p:cNvCxnSpPr/>
          <p:nvPr/>
        </p:nvCxnSpPr>
        <p:spPr>
          <a:xfrm>
            <a:off x="1683027" y="3837850"/>
            <a:ext cx="862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C372C22-023A-4A43-9829-4EA4D9033FEF}"/>
              </a:ext>
            </a:extLst>
          </p:cNvPr>
          <p:cNvCxnSpPr/>
          <p:nvPr/>
        </p:nvCxnSpPr>
        <p:spPr>
          <a:xfrm>
            <a:off x="1671899" y="4646661"/>
            <a:ext cx="862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37374C-AE03-41A1-BFB6-505EFD7F1416}"/>
              </a:ext>
            </a:extLst>
          </p:cNvPr>
          <p:cNvSpPr txBox="1"/>
          <p:nvPr/>
        </p:nvSpPr>
        <p:spPr>
          <a:xfrm>
            <a:off x="887767" y="3489875"/>
            <a:ext cx="10235953" cy="74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92E8E3-1ABB-4FF2-84B1-C4540E47105F}"/>
              </a:ext>
            </a:extLst>
          </p:cNvPr>
          <p:cNvSpPr txBox="1"/>
          <p:nvPr/>
        </p:nvSpPr>
        <p:spPr>
          <a:xfrm>
            <a:off x="884037" y="3489875"/>
            <a:ext cx="701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OPT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838DCA-E0B2-40C5-A577-4FDAD8B0E567}"/>
              </a:ext>
            </a:extLst>
          </p:cNvPr>
          <p:cNvSpPr txBox="1"/>
          <p:nvPr/>
        </p:nvSpPr>
        <p:spPr>
          <a:xfrm>
            <a:off x="4412911" y="2565328"/>
            <a:ext cx="318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enviaLocalização</a:t>
            </a:r>
            <a:r>
              <a:rPr lang="pt-PT" dirty="0"/>
              <a:t>(coordenadas)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9B224C-B48D-4E6B-94E5-3820A9773579}"/>
              </a:ext>
            </a:extLst>
          </p:cNvPr>
          <p:cNvSpPr txBox="1"/>
          <p:nvPr/>
        </p:nvSpPr>
        <p:spPr>
          <a:xfrm>
            <a:off x="4505031" y="3040825"/>
            <a:ext cx="318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Comerciantes Válidos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4FE16AC-65CE-4E30-B33E-EFC07923C552}"/>
              </a:ext>
            </a:extLst>
          </p:cNvPr>
          <p:cNvSpPr txBox="1"/>
          <p:nvPr/>
        </p:nvSpPr>
        <p:spPr>
          <a:xfrm>
            <a:off x="4793750" y="3468518"/>
            <a:ext cx="352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definirRaio</a:t>
            </a:r>
            <a:r>
              <a:rPr lang="pt-PT" dirty="0"/>
              <a:t>(km)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88B333-7517-491D-B42B-69EEC3A26617}"/>
              </a:ext>
            </a:extLst>
          </p:cNvPr>
          <p:cNvSpPr txBox="1"/>
          <p:nvPr/>
        </p:nvSpPr>
        <p:spPr>
          <a:xfrm>
            <a:off x="4711305" y="4317264"/>
            <a:ext cx="25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definirPeriodo</a:t>
            </a:r>
            <a:r>
              <a:rPr lang="pt-PT" dirty="0"/>
              <a:t>(inicio, fim)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6B03EF5-D38A-4C33-B843-8A022D3D0167}"/>
              </a:ext>
            </a:extLst>
          </p:cNvPr>
          <p:cNvSpPr txBox="1"/>
          <p:nvPr/>
        </p:nvSpPr>
        <p:spPr>
          <a:xfrm>
            <a:off x="3461200" y="5610185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Extensão 3A)</a:t>
            </a:r>
          </a:p>
        </p:txBody>
      </p:sp>
      <p:sp>
        <p:nvSpPr>
          <p:cNvPr id="32" name="Marcador de Posição do Texto 2">
            <a:extLst>
              <a:ext uri="{FF2B5EF4-FFF2-40B4-BE49-F238E27FC236}">
                <a16:creationId xmlns:a16="http://schemas.microsoft.com/office/drawing/2014/main" id="{0A2FD301-AA01-4D7B-8180-4BD328A94849}"/>
              </a:ext>
            </a:extLst>
          </p:cNvPr>
          <p:cNvSpPr txBox="1">
            <a:spLocks/>
          </p:cNvSpPr>
          <p:nvPr/>
        </p:nvSpPr>
        <p:spPr>
          <a:xfrm>
            <a:off x="4881627" y="5616344"/>
            <a:ext cx="1786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   Utilizador</a:t>
            </a:r>
          </a:p>
        </p:txBody>
      </p:sp>
      <p:sp>
        <p:nvSpPr>
          <p:cNvPr id="33" name="Marcador de Posição do Texto 4">
            <a:extLst>
              <a:ext uri="{FF2B5EF4-FFF2-40B4-BE49-F238E27FC236}">
                <a16:creationId xmlns:a16="http://schemas.microsoft.com/office/drawing/2014/main" id="{E1FE61BD-E4CC-4197-B1EC-D4F052488444}"/>
              </a:ext>
            </a:extLst>
          </p:cNvPr>
          <p:cNvSpPr txBox="1">
            <a:spLocks/>
          </p:cNvSpPr>
          <p:nvPr/>
        </p:nvSpPr>
        <p:spPr>
          <a:xfrm>
            <a:off x="7856348" y="5614586"/>
            <a:ext cx="22467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Too Yummy To Go</a:t>
            </a:r>
            <a:endParaRPr lang="pt-PT" dirty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7165994D-9B1C-4785-B8B2-08A0BEA9D94B}"/>
              </a:ext>
            </a:extLst>
          </p:cNvPr>
          <p:cNvCxnSpPr>
            <a:cxnSpLocks/>
          </p:cNvCxnSpPr>
          <p:nvPr/>
        </p:nvCxnSpPr>
        <p:spPr>
          <a:xfrm>
            <a:off x="5774888" y="6004633"/>
            <a:ext cx="0" cy="79122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F2C818B9-ADC8-4439-B10B-5510A6CD9F10}"/>
              </a:ext>
            </a:extLst>
          </p:cNvPr>
          <p:cNvCxnSpPr>
            <a:cxnSpLocks/>
          </p:cNvCxnSpPr>
          <p:nvPr/>
        </p:nvCxnSpPr>
        <p:spPr>
          <a:xfrm>
            <a:off x="8979727" y="6004633"/>
            <a:ext cx="0" cy="79122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C7754CE4-AF21-4189-8147-2EFCBFF054C5}"/>
              </a:ext>
            </a:extLst>
          </p:cNvPr>
          <p:cNvCxnSpPr>
            <a:cxnSpLocks/>
          </p:cNvCxnSpPr>
          <p:nvPr/>
        </p:nvCxnSpPr>
        <p:spPr>
          <a:xfrm>
            <a:off x="5774888" y="6358576"/>
            <a:ext cx="320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B9FF762D-D1A0-4FF7-B03D-42818ACA523B}"/>
              </a:ext>
            </a:extLst>
          </p:cNvPr>
          <p:cNvCxnSpPr>
            <a:cxnSpLocks/>
          </p:cNvCxnSpPr>
          <p:nvPr/>
        </p:nvCxnSpPr>
        <p:spPr>
          <a:xfrm flipH="1">
            <a:off x="5774888" y="6645048"/>
            <a:ext cx="3204839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6A5BFAE-3DCB-42CB-AD88-DA2B9E11BF69}"/>
              </a:ext>
            </a:extLst>
          </p:cNvPr>
          <p:cNvSpPr txBox="1"/>
          <p:nvPr/>
        </p:nvSpPr>
        <p:spPr>
          <a:xfrm>
            <a:off x="6253933" y="6004633"/>
            <a:ext cx="22467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/>
              <a:t>definirRaio</a:t>
            </a:r>
            <a:r>
              <a:rPr lang="pt-PT" sz="1700" dirty="0"/>
              <a:t>(km)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50A8DA1-8BE9-455C-9A22-3BC3760BFDBC}"/>
              </a:ext>
            </a:extLst>
          </p:cNvPr>
          <p:cNvSpPr txBox="1"/>
          <p:nvPr/>
        </p:nvSpPr>
        <p:spPr>
          <a:xfrm>
            <a:off x="6747096" y="6311027"/>
            <a:ext cx="126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Mensagem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FB307B3A-C47A-4CE2-9AB8-77866182C68D}"/>
              </a:ext>
            </a:extLst>
          </p:cNvPr>
          <p:cNvCxnSpPr/>
          <p:nvPr/>
        </p:nvCxnSpPr>
        <p:spPr>
          <a:xfrm flipH="1">
            <a:off x="1674150" y="4164301"/>
            <a:ext cx="863797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A55E90F-3A95-4C5F-AC1E-96D409DACF12}"/>
              </a:ext>
            </a:extLst>
          </p:cNvPr>
          <p:cNvSpPr txBox="1"/>
          <p:nvPr/>
        </p:nvSpPr>
        <p:spPr>
          <a:xfrm>
            <a:off x="4512987" y="3794969"/>
            <a:ext cx="318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Comerciantes Válidos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89B47551-FC19-4D51-99F2-2A34A68615E4}"/>
              </a:ext>
            </a:extLst>
          </p:cNvPr>
          <p:cNvCxnSpPr>
            <a:cxnSpLocks/>
          </p:cNvCxnSpPr>
          <p:nvPr/>
        </p:nvCxnSpPr>
        <p:spPr>
          <a:xfrm flipH="1" flipV="1">
            <a:off x="1670419" y="4979684"/>
            <a:ext cx="8630575" cy="148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D036E1-A233-440B-AFF5-3CE4A9D8F8B3}"/>
              </a:ext>
            </a:extLst>
          </p:cNvPr>
          <p:cNvSpPr/>
          <p:nvPr/>
        </p:nvSpPr>
        <p:spPr>
          <a:xfrm>
            <a:off x="4626916" y="4654061"/>
            <a:ext cx="2954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Lista de Comerciantes Válidos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2D0A8FE-2F1A-440E-92ED-7469AC85515A}"/>
              </a:ext>
            </a:extLst>
          </p:cNvPr>
          <p:cNvSpPr txBox="1"/>
          <p:nvPr/>
        </p:nvSpPr>
        <p:spPr>
          <a:xfrm>
            <a:off x="884037" y="4317264"/>
            <a:ext cx="701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42320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4662E-021C-4FD4-83A9-C9793579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29224"/>
            <a:ext cx="10515600" cy="64563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UC7 – Encomendar Produtos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D012DF-21A7-465B-B0EC-0FB2C296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47460"/>
            <a:ext cx="2068494" cy="44505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PT" dirty="0"/>
              <a:t>   Utilizador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E1B2266-6197-445E-942B-562C8CB7B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81507" y="1436532"/>
            <a:ext cx="2433060" cy="48836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Yummy</a:t>
            </a:r>
            <a:r>
              <a:rPr lang="pt-PT" dirty="0"/>
              <a:t> To </a:t>
            </a:r>
            <a:r>
              <a:rPr lang="pt-PT" dirty="0" err="1"/>
              <a:t>Go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B5B2FB-4082-4AE1-96AD-3F9485D0541D}"/>
              </a:ext>
            </a:extLst>
          </p:cNvPr>
          <p:cNvCxnSpPr>
            <a:cxnSpLocks/>
          </p:cNvCxnSpPr>
          <p:nvPr/>
        </p:nvCxnSpPr>
        <p:spPr>
          <a:xfrm flipH="1">
            <a:off x="1671913" y="1892515"/>
            <a:ext cx="2237" cy="30257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37C5BF37-BBDA-44D5-99E5-9F5BC9996DE2}"/>
              </a:ext>
            </a:extLst>
          </p:cNvPr>
          <p:cNvCxnSpPr>
            <a:cxnSpLocks/>
          </p:cNvCxnSpPr>
          <p:nvPr/>
        </p:nvCxnSpPr>
        <p:spPr>
          <a:xfrm>
            <a:off x="8733349" y="1921381"/>
            <a:ext cx="42968" cy="29419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4D131B1-0497-44EC-AE9B-9B51774BAFF2}"/>
              </a:ext>
            </a:extLst>
          </p:cNvPr>
          <p:cNvCxnSpPr>
            <a:cxnSpLocks/>
          </p:cNvCxnSpPr>
          <p:nvPr/>
        </p:nvCxnSpPr>
        <p:spPr>
          <a:xfrm flipV="1">
            <a:off x="1695635" y="2475106"/>
            <a:ext cx="7037714" cy="1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1191F4C1-2548-4709-959A-94697F70F498}"/>
              </a:ext>
            </a:extLst>
          </p:cNvPr>
          <p:cNvCxnSpPr>
            <a:cxnSpLocks/>
          </p:cNvCxnSpPr>
          <p:nvPr/>
        </p:nvCxnSpPr>
        <p:spPr>
          <a:xfrm flipH="1">
            <a:off x="1686758" y="2965142"/>
            <a:ext cx="704659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E4B2255-3B58-4133-9CF0-9DCB0C394F18}"/>
              </a:ext>
            </a:extLst>
          </p:cNvPr>
          <p:cNvCxnSpPr>
            <a:cxnSpLocks/>
          </p:cNvCxnSpPr>
          <p:nvPr/>
        </p:nvCxnSpPr>
        <p:spPr>
          <a:xfrm>
            <a:off x="1695635" y="3527731"/>
            <a:ext cx="703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C372C22-023A-4A43-9829-4EA4D9033FEF}"/>
              </a:ext>
            </a:extLst>
          </p:cNvPr>
          <p:cNvCxnSpPr>
            <a:cxnSpLocks/>
          </p:cNvCxnSpPr>
          <p:nvPr/>
        </p:nvCxnSpPr>
        <p:spPr>
          <a:xfrm>
            <a:off x="1683027" y="4316026"/>
            <a:ext cx="7084414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37374C-AE03-41A1-BFB6-505EFD7F1416}"/>
              </a:ext>
            </a:extLst>
          </p:cNvPr>
          <p:cNvSpPr txBox="1"/>
          <p:nvPr/>
        </p:nvSpPr>
        <p:spPr>
          <a:xfrm>
            <a:off x="994300" y="3168121"/>
            <a:ext cx="8432331" cy="741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92E8E3-1ABB-4FF2-84B1-C4540E47105F}"/>
              </a:ext>
            </a:extLst>
          </p:cNvPr>
          <p:cNvSpPr txBox="1"/>
          <p:nvPr/>
        </p:nvSpPr>
        <p:spPr>
          <a:xfrm>
            <a:off x="994300" y="3169328"/>
            <a:ext cx="701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LOOP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838DCA-E0B2-40C5-A577-4FDAD8B0E567}"/>
              </a:ext>
            </a:extLst>
          </p:cNvPr>
          <p:cNvSpPr txBox="1"/>
          <p:nvPr/>
        </p:nvSpPr>
        <p:spPr>
          <a:xfrm>
            <a:off x="4335651" y="2105774"/>
            <a:ext cx="29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selecionaComerciante</a:t>
            </a:r>
            <a:r>
              <a:rPr lang="pt-PT" dirty="0"/>
              <a:t>(nome)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9B224C-B48D-4E6B-94E5-3820A9773579}"/>
              </a:ext>
            </a:extLst>
          </p:cNvPr>
          <p:cNvSpPr txBox="1"/>
          <p:nvPr/>
        </p:nvSpPr>
        <p:spPr>
          <a:xfrm>
            <a:off x="5074297" y="2570369"/>
            <a:ext cx="187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Produtos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4FE16AC-65CE-4E30-B33E-EFC07923C552}"/>
              </a:ext>
            </a:extLst>
          </p:cNvPr>
          <p:cNvSpPr txBox="1"/>
          <p:nvPr/>
        </p:nvSpPr>
        <p:spPr>
          <a:xfrm>
            <a:off x="4240603" y="3169328"/>
            <a:ext cx="37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selecionaProduto</a:t>
            </a:r>
            <a:r>
              <a:rPr lang="pt-PT" dirty="0"/>
              <a:t>(nome, quantidade)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88B333-7517-491D-B42B-69EEC3A26617}"/>
              </a:ext>
            </a:extLst>
          </p:cNvPr>
          <p:cNvSpPr txBox="1"/>
          <p:nvPr/>
        </p:nvSpPr>
        <p:spPr>
          <a:xfrm>
            <a:off x="4721990" y="3938829"/>
            <a:ext cx="278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pagarReserva</a:t>
            </a:r>
            <a:r>
              <a:rPr lang="pt-PT" dirty="0"/>
              <a:t>(cartão)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6B03EF5-D38A-4C33-B843-8A022D3D0167}"/>
              </a:ext>
            </a:extLst>
          </p:cNvPr>
          <p:cNvSpPr txBox="1"/>
          <p:nvPr/>
        </p:nvSpPr>
        <p:spPr>
          <a:xfrm>
            <a:off x="3461199" y="5258067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Extensão 4A)</a:t>
            </a:r>
          </a:p>
        </p:txBody>
      </p:sp>
      <p:sp>
        <p:nvSpPr>
          <p:cNvPr id="32" name="Marcador de Posição do Texto 2">
            <a:extLst>
              <a:ext uri="{FF2B5EF4-FFF2-40B4-BE49-F238E27FC236}">
                <a16:creationId xmlns:a16="http://schemas.microsoft.com/office/drawing/2014/main" id="{0A2FD301-AA01-4D7B-8180-4BD328A94849}"/>
              </a:ext>
            </a:extLst>
          </p:cNvPr>
          <p:cNvSpPr txBox="1">
            <a:spLocks/>
          </p:cNvSpPr>
          <p:nvPr/>
        </p:nvSpPr>
        <p:spPr>
          <a:xfrm>
            <a:off x="4881626" y="5219596"/>
            <a:ext cx="1786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   Utilizador</a:t>
            </a:r>
          </a:p>
        </p:txBody>
      </p:sp>
      <p:sp>
        <p:nvSpPr>
          <p:cNvPr id="33" name="Marcador de Posição do Texto 4">
            <a:extLst>
              <a:ext uri="{FF2B5EF4-FFF2-40B4-BE49-F238E27FC236}">
                <a16:creationId xmlns:a16="http://schemas.microsoft.com/office/drawing/2014/main" id="{E1FE61BD-E4CC-4197-B1EC-D4F052488444}"/>
              </a:ext>
            </a:extLst>
          </p:cNvPr>
          <p:cNvSpPr txBox="1">
            <a:spLocks/>
          </p:cNvSpPr>
          <p:nvPr/>
        </p:nvSpPr>
        <p:spPr>
          <a:xfrm>
            <a:off x="7856347" y="5213680"/>
            <a:ext cx="22467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Too </a:t>
            </a:r>
            <a:r>
              <a:rPr lang="pt-PT" dirty="0" err="1"/>
              <a:t>Yummy</a:t>
            </a:r>
            <a:r>
              <a:rPr lang="pt-PT" dirty="0"/>
              <a:t> To </a:t>
            </a:r>
            <a:r>
              <a:rPr lang="pt-PT" dirty="0" err="1"/>
              <a:t>Go</a:t>
            </a:r>
            <a:endParaRPr lang="pt-PT" dirty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7165994D-9B1C-4785-B8B2-08A0BEA9D94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774887" y="5588928"/>
            <a:ext cx="2" cy="10204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F2C818B9-ADC8-4439-B10B-5510A6CD9F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979726" y="5583012"/>
            <a:ext cx="1" cy="10264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C7754CE4-AF21-4189-8147-2EFCBFF054C5}"/>
              </a:ext>
            </a:extLst>
          </p:cNvPr>
          <p:cNvCxnSpPr>
            <a:cxnSpLocks/>
          </p:cNvCxnSpPr>
          <p:nvPr/>
        </p:nvCxnSpPr>
        <p:spPr>
          <a:xfrm>
            <a:off x="5774887" y="5913077"/>
            <a:ext cx="320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B9FF762D-D1A0-4FF7-B03D-42818ACA523B}"/>
              </a:ext>
            </a:extLst>
          </p:cNvPr>
          <p:cNvCxnSpPr>
            <a:cxnSpLocks/>
          </p:cNvCxnSpPr>
          <p:nvPr/>
        </p:nvCxnSpPr>
        <p:spPr>
          <a:xfrm flipH="1">
            <a:off x="5774885" y="6101732"/>
            <a:ext cx="3204839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6A5BFAE-3DCB-42CB-AD88-DA2B9E11BF69}"/>
              </a:ext>
            </a:extLst>
          </p:cNvPr>
          <p:cNvSpPr txBox="1"/>
          <p:nvPr/>
        </p:nvSpPr>
        <p:spPr>
          <a:xfrm>
            <a:off x="5740943" y="5570366"/>
            <a:ext cx="327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selecionaProduto</a:t>
            </a:r>
            <a:r>
              <a:rPr lang="pt-PT" sz="1600" dirty="0"/>
              <a:t>(nome, quantidade)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50A8DA1-8BE9-455C-9A22-3BC3760BFDBC}"/>
              </a:ext>
            </a:extLst>
          </p:cNvPr>
          <p:cNvSpPr txBox="1"/>
          <p:nvPr/>
        </p:nvSpPr>
        <p:spPr>
          <a:xfrm>
            <a:off x="6417113" y="5839477"/>
            <a:ext cx="21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Quantidade Disponível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8009C915-0855-4B6F-BF0F-6D8ACBAC65B3}"/>
              </a:ext>
            </a:extLst>
          </p:cNvPr>
          <p:cNvCxnSpPr>
            <a:cxnSpLocks/>
          </p:cNvCxnSpPr>
          <p:nvPr/>
        </p:nvCxnSpPr>
        <p:spPr>
          <a:xfrm flipH="1">
            <a:off x="1671913" y="3832764"/>
            <a:ext cx="709552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DDBDB4A-309A-4C46-8895-BECCC11BAD74}"/>
              </a:ext>
            </a:extLst>
          </p:cNvPr>
          <p:cNvSpPr txBox="1"/>
          <p:nvPr/>
        </p:nvSpPr>
        <p:spPr>
          <a:xfrm>
            <a:off x="5279921" y="3502751"/>
            <a:ext cx="142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Total a Pagar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B42D9D95-82DB-4513-A2BE-4446CC268DCC}"/>
              </a:ext>
            </a:extLst>
          </p:cNvPr>
          <p:cNvCxnSpPr>
            <a:cxnSpLocks/>
          </p:cNvCxnSpPr>
          <p:nvPr/>
        </p:nvCxnSpPr>
        <p:spPr>
          <a:xfrm flipH="1">
            <a:off x="1654867" y="4752002"/>
            <a:ext cx="709552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7FF46C-5DF6-4A99-968A-B0E6A86E99D2}"/>
              </a:ext>
            </a:extLst>
          </p:cNvPr>
          <p:cNvSpPr txBox="1"/>
          <p:nvPr/>
        </p:nvSpPr>
        <p:spPr>
          <a:xfrm>
            <a:off x="5128798" y="4442449"/>
            <a:ext cx="191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Código da Reserva</a:t>
            </a:r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9D8FCE6B-A906-445E-A186-AEBADACDDC04}"/>
              </a:ext>
            </a:extLst>
          </p:cNvPr>
          <p:cNvCxnSpPr>
            <a:cxnSpLocks/>
          </p:cNvCxnSpPr>
          <p:nvPr/>
        </p:nvCxnSpPr>
        <p:spPr>
          <a:xfrm>
            <a:off x="5774885" y="6505553"/>
            <a:ext cx="320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4FC3522-ED52-4F29-987A-0ECE79BF765B}"/>
              </a:ext>
            </a:extLst>
          </p:cNvPr>
          <p:cNvSpPr txBox="1"/>
          <p:nvPr/>
        </p:nvSpPr>
        <p:spPr>
          <a:xfrm>
            <a:off x="6142038" y="6238679"/>
            <a:ext cx="272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indicaQuantidade</a:t>
            </a:r>
            <a:r>
              <a:rPr lang="pt-PT" sz="1600" dirty="0"/>
              <a:t>(quantidade)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EF4E4E-2E1A-4443-A7C9-96D5CE5F3860}"/>
              </a:ext>
            </a:extLst>
          </p:cNvPr>
          <p:cNvSpPr txBox="1"/>
          <p:nvPr/>
        </p:nvSpPr>
        <p:spPr>
          <a:xfrm>
            <a:off x="5074297" y="6208457"/>
            <a:ext cx="4549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8ACC644-4CFE-4C49-BDCD-3558462D94EA}"/>
              </a:ext>
            </a:extLst>
          </p:cNvPr>
          <p:cNvSpPr txBox="1"/>
          <p:nvPr/>
        </p:nvSpPr>
        <p:spPr>
          <a:xfrm>
            <a:off x="5074297" y="6208457"/>
            <a:ext cx="4240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*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DFBCD0-0A51-47A4-973B-B2BBAFD7D4D4}"/>
              </a:ext>
            </a:extLst>
          </p:cNvPr>
          <p:cNvSpPr txBox="1"/>
          <p:nvPr/>
        </p:nvSpPr>
        <p:spPr>
          <a:xfrm>
            <a:off x="5701" y="6238296"/>
            <a:ext cx="512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*LOOP : ! (</a:t>
            </a:r>
            <a:r>
              <a:rPr lang="pt-PT" sz="1400" dirty="0" err="1"/>
              <a:t>indicaQuantidade</a:t>
            </a:r>
            <a:r>
              <a:rPr lang="pt-PT" sz="1400" dirty="0"/>
              <a:t>(quantidade) &lt;= Quantidade Disponível</a:t>
            </a:r>
          </a:p>
        </p:txBody>
      </p:sp>
      <p:cxnSp>
        <p:nvCxnSpPr>
          <p:cNvPr id="46" name="Conexão reta unidirecional 16">
            <a:extLst>
              <a:ext uri="{FF2B5EF4-FFF2-40B4-BE49-F238E27FC236}">
                <a16:creationId xmlns:a16="http://schemas.microsoft.com/office/drawing/2014/main" id="{424E5A54-2383-48DD-B35F-24B322B99AA4}"/>
              </a:ext>
            </a:extLst>
          </p:cNvPr>
          <p:cNvCxnSpPr>
            <a:cxnSpLocks/>
          </p:cNvCxnSpPr>
          <p:nvPr/>
        </p:nvCxnSpPr>
        <p:spPr>
          <a:xfrm flipV="1">
            <a:off x="8767441" y="4442449"/>
            <a:ext cx="2795563" cy="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arcador de Posição do Texto 4">
            <a:extLst>
              <a:ext uri="{FF2B5EF4-FFF2-40B4-BE49-F238E27FC236}">
                <a16:creationId xmlns:a16="http://schemas.microsoft.com/office/drawing/2014/main" id="{B4001A79-41D5-4747-A6CC-2498F67AB7FE}"/>
              </a:ext>
            </a:extLst>
          </p:cNvPr>
          <p:cNvSpPr txBox="1">
            <a:spLocks/>
          </p:cNvSpPr>
          <p:nvPr/>
        </p:nvSpPr>
        <p:spPr>
          <a:xfrm>
            <a:off x="11123394" y="1415260"/>
            <a:ext cx="879219" cy="4883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Sistema Externo</a:t>
            </a:r>
          </a:p>
        </p:txBody>
      </p:sp>
      <p:cxnSp>
        <p:nvCxnSpPr>
          <p:cNvPr id="48" name="Conexão reta 8">
            <a:extLst>
              <a:ext uri="{FF2B5EF4-FFF2-40B4-BE49-F238E27FC236}">
                <a16:creationId xmlns:a16="http://schemas.microsoft.com/office/drawing/2014/main" id="{270C1B7A-1D99-4736-B38B-E70C6B54A7AB}"/>
              </a:ext>
            </a:extLst>
          </p:cNvPr>
          <p:cNvCxnSpPr>
            <a:cxnSpLocks/>
          </p:cNvCxnSpPr>
          <p:nvPr/>
        </p:nvCxnSpPr>
        <p:spPr>
          <a:xfrm>
            <a:off x="11535682" y="1916121"/>
            <a:ext cx="34092" cy="29191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ixaDeTexto 34">
            <a:extLst>
              <a:ext uri="{FF2B5EF4-FFF2-40B4-BE49-F238E27FC236}">
                <a16:creationId xmlns:a16="http://schemas.microsoft.com/office/drawing/2014/main" id="{555F3623-E62C-45F0-9555-3ED5A536FE42}"/>
              </a:ext>
            </a:extLst>
          </p:cNvPr>
          <p:cNvSpPr txBox="1"/>
          <p:nvPr/>
        </p:nvSpPr>
        <p:spPr>
          <a:xfrm>
            <a:off x="8733349" y="4146282"/>
            <a:ext cx="28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VerificaCartao</a:t>
            </a:r>
            <a:r>
              <a:rPr lang="pt-PT" dirty="0"/>
              <a:t>(cartão)</a:t>
            </a:r>
          </a:p>
        </p:txBody>
      </p:sp>
      <p:cxnSp>
        <p:nvCxnSpPr>
          <p:cNvPr id="50" name="Conexão reta unidirecional 29">
            <a:extLst>
              <a:ext uri="{FF2B5EF4-FFF2-40B4-BE49-F238E27FC236}">
                <a16:creationId xmlns:a16="http://schemas.microsoft.com/office/drawing/2014/main" id="{F4A95A11-B5AD-4BFE-B636-9D27E6031FFB}"/>
              </a:ext>
            </a:extLst>
          </p:cNvPr>
          <p:cNvCxnSpPr>
            <a:cxnSpLocks/>
          </p:cNvCxnSpPr>
          <p:nvPr/>
        </p:nvCxnSpPr>
        <p:spPr>
          <a:xfrm flipH="1">
            <a:off x="8767441" y="4630083"/>
            <a:ext cx="280233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AC3A-3B6B-4BC2-9EBD-457D60B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4908881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PT" dirty="0"/>
              <a:t>Contrato do UC - 5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8C57B4-B7CB-411D-B3C2-AFF761049535}"/>
              </a:ext>
            </a:extLst>
          </p:cNvPr>
          <p:cNvSpPr/>
          <p:nvPr/>
        </p:nvSpPr>
        <p:spPr>
          <a:xfrm>
            <a:off x="5723591" y="71022"/>
            <a:ext cx="6264224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500" dirty="0"/>
              <a:t>OP A: </a:t>
            </a:r>
            <a:r>
              <a:rPr lang="pt-PT" sz="1500" dirty="0" err="1"/>
              <a:t>novaVenda</a:t>
            </a:r>
            <a:r>
              <a:rPr lang="pt-PT" sz="1500" dirty="0"/>
              <a:t>()</a:t>
            </a:r>
          </a:p>
          <a:p>
            <a:r>
              <a:rPr lang="pt-PT" sz="1500" dirty="0"/>
              <a:t>pré-condições: </a:t>
            </a:r>
          </a:p>
          <a:p>
            <a:r>
              <a:rPr lang="pt-PT" sz="1500" dirty="0"/>
              <a:t>            - Existe c: comerciante corrente e autenticado</a:t>
            </a:r>
          </a:p>
          <a:p>
            <a:r>
              <a:rPr lang="pt-PT" sz="1500" dirty="0"/>
              <a:t>            </a:t>
            </a:r>
          </a:p>
          <a:p>
            <a:r>
              <a:rPr lang="pt-PT" sz="1500" dirty="0"/>
              <a:t>pós-condições: n/a</a:t>
            </a:r>
          </a:p>
          <a:p>
            <a:endParaRPr lang="pt-PT" sz="1500" dirty="0"/>
          </a:p>
          <a:p>
            <a:r>
              <a:rPr lang="pt-PT" sz="1500" dirty="0"/>
              <a:t>---------------------------------------------</a:t>
            </a:r>
          </a:p>
          <a:p>
            <a:endParaRPr lang="pt-PT" sz="1500" dirty="0"/>
          </a:p>
          <a:p>
            <a:r>
              <a:rPr lang="pt-PT" sz="1500" dirty="0"/>
              <a:t>OP B: </a:t>
            </a:r>
            <a:r>
              <a:rPr lang="pt-PT" sz="1500" dirty="0" err="1"/>
              <a:t>adicionaProduto</a:t>
            </a:r>
            <a:r>
              <a:rPr lang="pt-PT" sz="1500" dirty="0"/>
              <a:t>(</a:t>
            </a:r>
            <a:r>
              <a:rPr lang="pt-PT" sz="1500" dirty="0" err="1"/>
              <a:t>cod</a:t>
            </a:r>
            <a:r>
              <a:rPr lang="pt-PT" sz="1500" dirty="0"/>
              <a:t>, </a:t>
            </a:r>
            <a:r>
              <a:rPr lang="pt-PT" sz="1500" dirty="0" err="1"/>
              <a:t>qtd</a:t>
            </a:r>
            <a:r>
              <a:rPr lang="pt-PT" sz="1500" dirty="0"/>
              <a:t>)</a:t>
            </a:r>
          </a:p>
          <a:p>
            <a:r>
              <a:rPr lang="pt-PT" sz="1500" dirty="0"/>
              <a:t>pré-condições: </a:t>
            </a:r>
          </a:p>
          <a:p>
            <a:r>
              <a:rPr lang="pt-PT" sz="1500" dirty="0"/>
              <a:t>            - Existe c: comerciante corrente autenticado</a:t>
            </a:r>
          </a:p>
          <a:p>
            <a:r>
              <a:rPr lang="pt-PT" sz="1500" dirty="0"/>
              <a:t>            </a:t>
            </a:r>
          </a:p>
          <a:p>
            <a:r>
              <a:rPr lang="pt-PT" sz="1500" dirty="0"/>
              <a:t>pós-condições:</a:t>
            </a:r>
          </a:p>
          <a:p>
            <a:r>
              <a:rPr lang="pt-PT" sz="1500" dirty="0"/>
              <a:t>            - Seja p: Produto, tal que</a:t>
            </a:r>
          </a:p>
          <a:p>
            <a:r>
              <a:rPr lang="pt-PT" sz="1500" dirty="0"/>
              <a:t>                - </a:t>
            </a:r>
            <a:r>
              <a:rPr lang="pt-PT" sz="1500" dirty="0" err="1"/>
              <a:t>p.codigo</a:t>
            </a:r>
            <a:r>
              <a:rPr lang="pt-PT" sz="1500" dirty="0"/>
              <a:t> = </a:t>
            </a:r>
            <a:r>
              <a:rPr lang="pt-PT" sz="1500" dirty="0" err="1"/>
              <a:t>cod</a:t>
            </a:r>
            <a:endParaRPr lang="pt-PT" sz="1500" dirty="0"/>
          </a:p>
          <a:p>
            <a:r>
              <a:rPr lang="pt-PT" sz="1500" dirty="0"/>
              <a:t>            - Seja s: </a:t>
            </a:r>
            <a:r>
              <a:rPr lang="pt-PT" sz="1500" dirty="0" err="1"/>
              <a:t>Stock_de_Produto</a:t>
            </a:r>
            <a:r>
              <a:rPr lang="pt-PT" sz="1500" dirty="0"/>
              <a:t> de um comerciante, associado a p, tal que</a:t>
            </a:r>
          </a:p>
          <a:p>
            <a:r>
              <a:rPr lang="pt-PT" sz="1500" dirty="0"/>
              <a:t>                - </a:t>
            </a:r>
            <a:r>
              <a:rPr lang="pt-PT" sz="1500" dirty="0" err="1"/>
              <a:t>s.quantidade</a:t>
            </a:r>
            <a:r>
              <a:rPr lang="pt-PT" sz="1500" dirty="0"/>
              <a:t> = </a:t>
            </a:r>
            <a:r>
              <a:rPr lang="pt-PT" sz="1500" dirty="0" err="1"/>
              <a:t>qtd</a:t>
            </a:r>
            <a:endParaRPr lang="pt-PT" sz="1500" dirty="0"/>
          </a:p>
          <a:p>
            <a:r>
              <a:rPr lang="pt-PT" sz="1500" dirty="0"/>
              <a:t>           </a:t>
            </a:r>
          </a:p>
          <a:p>
            <a:r>
              <a:rPr lang="pt-PT" sz="1500" dirty="0"/>
              <a:t>---------------------------------------------</a:t>
            </a:r>
          </a:p>
          <a:p>
            <a:endParaRPr lang="pt-PT" sz="1500" dirty="0"/>
          </a:p>
          <a:p>
            <a:r>
              <a:rPr lang="pt-PT" sz="1500" dirty="0"/>
              <a:t>OP C: </a:t>
            </a:r>
            <a:r>
              <a:rPr lang="pt-PT" sz="1500" dirty="0" err="1"/>
              <a:t>confirmaDisponibilidade</a:t>
            </a:r>
            <a:r>
              <a:rPr lang="pt-PT" sz="1500" dirty="0"/>
              <a:t>(inicio, fim)</a:t>
            </a:r>
          </a:p>
          <a:p>
            <a:r>
              <a:rPr lang="pt-PT" sz="1500" dirty="0"/>
              <a:t>pré-condições: </a:t>
            </a:r>
          </a:p>
          <a:p>
            <a:r>
              <a:rPr lang="pt-PT" sz="1500" dirty="0"/>
              <a:t>            - Existe c: comerciante corrente autenticado</a:t>
            </a:r>
          </a:p>
          <a:p>
            <a:r>
              <a:rPr lang="pt-PT" sz="1500" dirty="0"/>
              <a:t>            - Existe s: </a:t>
            </a:r>
            <a:r>
              <a:rPr lang="pt-PT" sz="1500" dirty="0" err="1"/>
              <a:t>Stock_de_Produto</a:t>
            </a:r>
            <a:endParaRPr lang="pt-PT" sz="1500" dirty="0"/>
          </a:p>
          <a:p>
            <a:endParaRPr lang="pt-PT" sz="1500" dirty="0"/>
          </a:p>
          <a:p>
            <a:r>
              <a:rPr lang="pt-PT" sz="1500" dirty="0"/>
              <a:t>pós-condições: </a:t>
            </a:r>
          </a:p>
          <a:p>
            <a:r>
              <a:rPr lang="pt-PT" sz="1500" dirty="0"/>
              <a:t>            - É criado v: Venda associada a c e s, tal que:</a:t>
            </a:r>
          </a:p>
          <a:p>
            <a:r>
              <a:rPr lang="pt-PT" sz="1500" dirty="0"/>
              <a:t>                - </a:t>
            </a:r>
            <a:r>
              <a:rPr lang="pt-PT" sz="1500" dirty="0" err="1"/>
              <a:t>v.hora_inicio</a:t>
            </a:r>
            <a:r>
              <a:rPr lang="pt-PT" sz="1500" dirty="0"/>
              <a:t> = inicio </a:t>
            </a:r>
          </a:p>
          <a:p>
            <a:r>
              <a:rPr lang="pt-PT" sz="1500" dirty="0"/>
              <a:t>                - </a:t>
            </a:r>
            <a:r>
              <a:rPr lang="pt-PT" sz="1500" dirty="0" err="1"/>
              <a:t>v.hora_fim</a:t>
            </a:r>
            <a:r>
              <a:rPr lang="pt-PT" sz="1500" dirty="0"/>
              <a:t> = fim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1369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AC3A-3B6B-4BC2-9EBD-457D60B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4908881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PT" dirty="0"/>
              <a:t>Contrato do UC - 6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8C57B4-B7CB-411D-B3C2-AFF761049535}"/>
              </a:ext>
            </a:extLst>
          </p:cNvPr>
          <p:cNvSpPr/>
          <p:nvPr/>
        </p:nvSpPr>
        <p:spPr>
          <a:xfrm>
            <a:off x="6024979" y="58846"/>
            <a:ext cx="508098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OP A: </a:t>
            </a:r>
            <a:r>
              <a:rPr lang="pt-PT" dirty="0" err="1"/>
              <a:t>enviaLocalizacao</a:t>
            </a:r>
            <a:r>
              <a:rPr lang="pt-PT" dirty="0"/>
              <a:t>(coordenadas)</a:t>
            </a:r>
          </a:p>
          <a:p>
            <a:r>
              <a:rPr lang="pt-PT" dirty="0"/>
              <a:t>pré-condições: </a:t>
            </a:r>
          </a:p>
          <a:p>
            <a:r>
              <a:rPr lang="pt-PT" dirty="0"/>
              <a:t>            - Existe u: Utilizador corrente autenticado</a:t>
            </a:r>
          </a:p>
          <a:p>
            <a:r>
              <a:rPr lang="pt-PT" dirty="0"/>
              <a:t>pós-condições: </a:t>
            </a:r>
          </a:p>
          <a:p>
            <a:r>
              <a:rPr lang="pt-PT" dirty="0"/>
              <a:t>            - Seja u: Utilizador corrente, tal que</a:t>
            </a:r>
          </a:p>
          <a:p>
            <a:r>
              <a:rPr lang="pt-PT" dirty="0"/>
              <a:t>                - </a:t>
            </a:r>
            <a:r>
              <a:rPr lang="pt-PT" dirty="0" err="1"/>
              <a:t>u.localizacao</a:t>
            </a:r>
            <a:r>
              <a:rPr lang="pt-PT" dirty="0"/>
              <a:t> = coordenadas</a:t>
            </a:r>
          </a:p>
          <a:p>
            <a:r>
              <a:rPr lang="pt-PT" dirty="0"/>
              <a:t>            </a:t>
            </a:r>
          </a:p>
          <a:p>
            <a:r>
              <a:rPr lang="pt-PT" dirty="0"/>
              <a:t>---------------------------------------------</a:t>
            </a:r>
          </a:p>
          <a:p>
            <a:endParaRPr lang="pt-PT" dirty="0"/>
          </a:p>
          <a:p>
            <a:r>
              <a:rPr lang="pt-PT" dirty="0"/>
              <a:t>OP B1: </a:t>
            </a:r>
            <a:r>
              <a:rPr lang="pt-PT" dirty="0" err="1"/>
              <a:t>definirRaio</a:t>
            </a:r>
            <a:r>
              <a:rPr lang="pt-PT" dirty="0"/>
              <a:t>(raio)</a:t>
            </a:r>
          </a:p>
          <a:p>
            <a:r>
              <a:rPr lang="pt-PT" dirty="0"/>
              <a:t>pré-condições:</a:t>
            </a:r>
          </a:p>
          <a:p>
            <a:r>
              <a:rPr lang="pt-PT" dirty="0"/>
              <a:t>            - Existe u: Utilizador corrente autenticado</a:t>
            </a:r>
          </a:p>
          <a:p>
            <a:r>
              <a:rPr lang="pt-PT" dirty="0"/>
              <a:t>            </a:t>
            </a:r>
          </a:p>
          <a:p>
            <a:r>
              <a:rPr lang="pt-PT" dirty="0"/>
              <a:t>pós-condições: </a:t>
            </a:r>
          </a:p>
          <a:p>
            <a:r>
              <a:rPr lang="pt-PT" dirty="0"/>
              <a:t>            - n/a</a:t>
            </a:r>
          </a:p>
          <a:p>
            <a:endParaRPr lang="pt-PT" dirty="0"/>
          </a:p>
          <a:p>
            <a:r>
              <a:rPr lang="pt-PT" dirty="0"/>
              <a:t>---------------------------------------------</a:t>
            </a:r>
          </a:p>
          <a:p>
            <a:endParaRPr lang="pt-PT" dirty="0"/>
          </a:p>
          <a:p>
            <a:r>
              <a:rPr lang="pt-PT" dirty="0"/>
              <a:t>OP B2: </a:t>
            </a:r>
            <a:r>
              <a:rPr lang="pt-PT" dirty="0" err="1"/>
              <a:t>definirPeriodo</a:t>
            </a:r>
            <a:r>
              <a:rPr lang="pt-PT" dirty="0"/>
              <a:t>(inicio, fim)</a:t>
            </a:r>
          </a:p>
          <a:p>
            <a:r>
              <a:rPr lang="pt-PT" dirty="0"/>
              <a:t>pré-condições: </a:t>
            </a:r>
          </a:p>
          <a:p>
            <a:r>
              <a:rPr lang="pt-PT" dirty="0"/>
              <a:t>            - Existe u: Utilizador corrente autenticado</a:t>
            </a:r>
          </a:p>
          <a:p>
            <a:endParaRPr lang="pt-PT" dirty="0"/>
          </a:p>
          <a:p>
            <a:r>
              <a:rPr lang="pt-PT" dirty="0"/>
              <a:t>pós-condições:</a:t>
            </a:r>
          </a:p>
          <a:p>
            <a:r>
              <a:rPr lang="pt-PT" dirty="0"/>
              <a:t>            - n/a</a:t>
            </a:r>
          </a:p>
        </p:txBody>
      </p:sp>
    </p:spTree>
    <p:extLst>
      <p:ext uri="{BB962C8B-B14F-4D97-AF65-F5344CB8AC3E}">
        <p14:creationId xmlns:p14="http://schemas.microsoft.com/office/powerpoint/2010/main" val="182323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879</Words>
  <Application>Microsoft Office PowerPoint</Application>
  <PresentationFormat>Ecrã Panorâmico</PresentationFormat>
  <Paragraphs>253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Too Yummy To Go – Fase 1</vt:lpstr>
      <vt:lpstr>Autores</vt:lpstr>
      <vt:lpstr>Diagrama de Casos de Uso</vt:lpstr>
      <vt:lpstr>Modelo Domínio</vt:lpstr>
      <vt:lpstr>UC5 – Colocar Produto à Venda</vt:lpstr>
      <vt:lpstr>UC6 – Listar Comerciantes com Produtos Disponíveis</vt:lpstr>
      <vt:lpstr>UC7 – Encomendar Produtos</vt:lpstr>
      <vt:lpstr>Contrato do UC - 5</vt:lpstr>
      <vt:lpstr>Contrato do UC - 6</vt:lpstr>
      <vt:lpstr>Contrato do UC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André Firmino</dc:creator>
  <cp:lastModifiedBy>jgodinho111@gmail.com</cp:lastModifiedBy>
  <cp:revision>147</cp:revision>
  <dcterms:created xsi:type="dcterms:W3CDTF">2020-03-18T13:29:22Z</dcterms:created>
  <dcterms:modified xsi:type="dcterms:W3CDTF">2020-03-25T20:10:34Z</dcterms:modified>
</cp:coreProperties>
</file>