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124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9"/>
                </a:moveTo>
                <a:lnTo>
                  <a:pt x="0" y="0"/>
                </a:lnTo>
                <a:lnTo>
                  <a:pt x="9144249" y="0"/>
                </a:lnTo>
                <a:lnTo>
                  <a:pt x="9143999" y="1772849"/>
                </a:lnTo>
                <a:lnTo>
                  <a:pt x="0" y="439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1725" y="1879394"/>
            <a:ext cx="5280549" cy="101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191A1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91A1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191A1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11699" y="1581899"/>
            <a:ext cx="4000500" cy="307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905425" y="1569580"/>
            <a:ext cx="3759834" cy="291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666666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191A1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99" y="1277099"/>
                </a:moveTo>
                <a:lnTo>
                  <a:pt x="0" y="12770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2770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515" y="495544"/>
            <a:ext cx="7252969" cy="322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191A1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820" y="863844"/>
            <a:ext cx="7960359" cy="3040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91A1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dirty="0" spc="285"/>
              <a:t>Customer</a:t>
            </a:r>
            <a:r>
              <a:rPr dirty="0" spc="-30"/>
              <a:t> </a:t>
            </a:r>
            <a:r>
              <a:rPr dirty="0" spc="285"/>
              <a:t>churn </a:t>
            </a:r>
            <a:r>
              <a:rPr dirty="0" spc="-695"/>
              <a:t> </a:t>
            </a:r>
            <a:r>
              <a:rPr dirty="0" spc="235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4750" y="3056698"/>
            <a:ext cx="1565910" cy="11220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63300"/>
              </a:lnSpc>
              <a:spcBef>
                <a:spcPts val="40"/>
              </a:spcBef>
            </a:pPr>
            <a:r>
              <a:rPr dirty="0" sz="1450" spc="-35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dirty="0" sz="145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dirty="0" sz="145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FFFFFF"/>
                </a:solidFill>
                <a:latin typeface="Roboto"/>
                <a:cs typeface="Roboto"/>
              </a:rPr>
              <a:t>M.Thilagakani </a:t>
            </a:r>
            <a:r>
              <a:rPr dirty="0" sz="1450" spc="-3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450" spc="5">
                <a:solidFill>
                  <a:srgbClr val="FFFFFF"/>
                </a:solidFill>
                <a:latin typeface="Georgia"/>
                <a:cs typeface="Georgia"/>
              </a:rPr>
              <a:t>III</a:t>
            </a:r>
            <a:r>
              <a:rPr dirty="0" sz="14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50" spc="1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dirty="0" sz="145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Georgia"/>
                <a:cs typeface="Georgia"/>
              </a:rPr>
              <a:t>year </a:t>
            </a:r>
            <a:r>
              <a:rPr dirty="0" sz="15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Roboto"/>
                <a:cs typeface="Roboto"/>
              </a:rPr>
              <a:t>952321104045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20586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15">
                <a:solidFill>
                  <a:srgbClr val="FFFFFF"/>
                </a:solidFill>
                <a:latin typeface="Cambria"/>
                <a:cs typeface="Cambria"/>
              </a:rPr>
              <a:t>conclusion: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420075"/>
            <a:ext cx="3124200" cy="216217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457325">
              <a:lnSpc>
                <a:spcPct val="100000"/>
              </a:lnSpc>
              <a:spcBef>
                <a:spcPts val="1200"/>
              </a:spcBef>
            </a:pPr>
            <a:r>
              <a:rPr dirty="0" sz="1750" spc="5" b="1">
                <a:solidFill>
                  <a:srgbClr val="666666"/>
                </a:solidFill>
                <a:latin typeface="Roboto"/>
                <a:cs typeface="Roboto"/>
              </a:rPr>
              <a:t>GOALS:</a:t>
            </a:r>
            <a:endParaRPr sz="1750">
              <a:latin typeface="Roboto"/>
              <a:cs typeface="Roboto"/>
            </a:endParaRPr>
          </a:p>
          <a:p>
            <a:pPr marL="483870" indent="-194310">
              <a:lnSpc>
                <a:spcPct val="100000"/>
              </a:lnSpc>
              <a:spcBef>
                <a:spcPts val="1105"/>
              </a:spcBef>
              <a:buSzPct val="94285"/>
              <a:buFont typeface="Roboto"/>
              <a:buAutoNum type="arabicPeriod"/>
              <a:tabLst>
                <a:tab pos="484505" algn="l"/>
              </a:tabLst>
            </a:pPr>
            <a:r>
              <a:rPr dirty="0" sz="1750" spc="105" b="1" i="1">
                <a:solidFill>
                  <a:srgbClr val="666666"/>
                </a:solidFill>
                <a:latin typeface="Roboto Cn"/>
                <a:cs typeface="Roboto Cn"/>
              </a:rPr>
              <a:t>Use</a:t>
            </a:r>
            <a:r>
              <a:rPr dirty="0" sz="1750" spc="2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85" b="1" i="1">
                <a:solidFill>
                  <a:srgbClr val="666666"/>
                </a:solidFill>
                <a:latin typeface="Roboto Cn"/>
                <a:cs typeface="Roboto Cn"/>
              </a:rPr>
              <a:t>the</a:t>
            </a:r>
            <a:r>
              <a:rPr dirty="0" sz="1750" spc="30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110" b="1" i="1">
                <a:solidFill>
                  <a:srgbClr val="666666"/>
                </a:solidFill>
                <a:latin typeface="Roboto Cn"/>
                <a:cs typeface="Roboto Cn"/>
              </a:rPr>
              <a:t>consumer</a:t>
            </a:r>
            <a:r>
              <a:rPr dirty="0" sz="1750" spc="2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85" b="1" i="1">
                <a:solidFill>
                  <a:srgbClr val="666666"/>
                </a:solidFill>
                <a:latin typeface="Roboto Cn"/>
                <a:cs typeface="Roboto Cn"/>
              </a:rPr>
              <a:t>dataset</a:t>
            </a:r>
            <a:endParaRPr sz="1750">
              <a:latin typeface="Roboto Cn"/>
              <a:cs typeface="Roboto Cn"/>
            </a:endParaRPr>
          </a:p>
          <a:p>
            <a:pPr marL="12700" marR="171450" indent="219075">
              <a:lnSpc>
                <a:spcPts val="2000"/>
              </a:lnSpc>
              <a:spcBef>
                <a:spcPts val="1255"/>
              </a:spcBef>
              <a:buAutoNum type="arabicPeriod"/>
              <a:tabLst>
                <a:tab pos="476250" algn="l"/>
              </a:tabLst>
            </a:pPr>
            <a:r>
              <a:rPr dirty="0" sz="1750" spc="110" b="1" i="1">
                <a:solidFill>
                  <a:srgbClr val="666666"/>
                </a:solidFill>
                <a:latin typeface="Roboto Cn"/>
                <a:cs typeface="Roboto Cn"/>
              </a:rPr>
              <a:t>Segment</a:t>
            </a:r>
            <a:r>
              <a:rPr dirty="0" sz="1750" spc="2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85" b="1" i="1">
                <a:solidFill>
                  <a:srgbClr val="666666"/>
                </a:solidFill>
                <a:latin typeface="Roboto Cn"/>
                <a:cs typeface="Roboto Cn"/>
              </a:rPr>
              <a:t>the</a:t>
            </a:r>
            <a:r>
              <a:rPr dirty="0" sz="1750" spc="20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70" b="1" i="1">
                <a:solidFill>
                  <a:srgbClr val="666666"/>
                </a:solidFill>
                <a:latin typeface="Roboto Cn"/>
                <a:cs typeface="Roboto Cn"/>
              </a:rPr>
              <a:t>Fulton</a:t>
            </a:r>
            <a:r>
              <a:rPr dirty="0" sz="1750" spc="2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95" b="1" i="1">
                <a:solidFill>
                  <a:srgbClr val="666666"/>
                </a:solidFill>
                <a:latin typeface="Roboto Cn"/>
                <a:cs typeface="Roboto Cn"/>
              </a:rPr>
              <a:t>Bank </a:t>
            </a:r>
            <a:r>
              <a:rPr dirty="0" sz="1750" spc="-37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100" b="1" i="1">
                <a:solidFill>
                  <a:srgbClr val="666666"/>
                </a:solidFill>
                <a:latin typeface="Roboto Cn"/>
                <a:cs typeface="Roboto Cn"/>
              </a:rPr>
              <a:t>customer</a:t>
            </a:r>
            <a:r>
              <a:rPr dirty="0" sz="1750" spc="3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105" b="1" i="1">
                <a:solidFill>
                  <a:srgbClr val="666666"/>
                </a:solidFill>
                <a:latin typeface="Roboto Cn"/>
                <a:cs typeface="Roboto Cn"/>
              </a:rPr>
              <a:t>base</a:t>
            </a:r>
            <a:endParaRPr sz="1750">
              <a:latin typeface="Roboto Cn"/>
              <a:cs typeface="Roboto Cn"/>
            </a:endParaRPr>
          </a:p>
          <a:p>
            <a:pPr marL="12700" marR="5080" indent="219075">
              <a:lnSpc>
                <a:spcPts val="2000"/>
              </a:lnSpc>
              <a:spcBef>
                <a:spcPts val="1205"/>
              </a:spcBef>
              <a:buAutoNum type="arabicPeriod"/>
              <a:tabLst>
                <a:tab pos="476250" algn="l"/>
              </a:tabLst>
            </a:pPr>
            <a:r>
              <a:rPr dirty="0" sz="1750" spc="75" b="1" i="1">
                <a:solidFill>
                  <a:srgbClr val="666666"/>
                </a:solidFill>
                <a:latin typeface="Roboto Cn"/>
                <a:cs typeface="Roboto Cn"/>
              </a:rPr>
              <a:t>Build</a:t>
            </a:r>
            <a:r>
              <a:rPr dirty="0" sz="1750" spc="30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100" b="1" i="1">
                <a:solidFill>
                  <a:srgbClr val="666666"/>
                </a:solidFill>
                <a:latin typeface="Roboto Cn"/>
                <a:cs typeface="Roboto Cn"/>
              </a:rPr>
              <a:t>a</a:t>
            </a:r>
            <a:r>
              <a:rPr dirty="0" sz="1750" spc="2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105" b="1" i="1">
                <a:solidFill>
                  <a:srgbClr val="666666"/>
                </a:solidFill>
                <a:latin typeface="Roboto Cn"/>
                <a:cs typeface="Roboto Cn"/>
              </a:rPr>
              <a:t>model</a:t>
            </a:r>
            <a:r>
              <a:rPr dirty="0" sz="1750" spc="2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65" b="1" i="1">
                <a:solidFill>
                  <a:srgbClr val="666666"/>
                </a:solidFill>
                <a:latin typeface="Roboto Cn"/>
                <a:cs typeface="Roboto Cn"/>
              </a:rPr>
              <a:t>that</a:t>
            </a:r>
            <a:r>
              <a:rPr dirty="0" sz="1750" spc="30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85" b="1" i="1">
                <a:solidFill>
                  <a:srgbClr val="666666"/>
                </a:solidFill>
                <a:latin typeface="Roboto Cn"/>
                <a:cs typeface="Roboto Cn"/>
              </a:rPr>
              <a:t>predicts </a:t>
            </a:r>
            <a:r>
              <a:rPr dirty="0" sz="1750" spc="-37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100" b="1" i="1">
                <a:solidFill>
                  <a:srgbClr val="666666"/>
                </a:solidFill>
                <a:latin typeface="Roboto Cn"/>
                <a:cs typeface="Roboto Cn"/>
              </a:rPr>
              <a:t>customer</a:t>
            </a:r>
            <a:r>
              <a:rPr dirty="0" sz="1750" spc="35" b="1" i="1">
                <a:solidFill>
                  <a:srgbClr val="666666"/>
                </a:solidFill>
                <a:latin typeface="Roboto Cn"/>
                <a:cs typeface="Roboto Cn"/>
              </a:rPr>
              <a:t> </a:t>
            </a:r>
            <a:r>
              <a:rPr dirty="0" sz="1750" spc="95" b="1" i="1">
                <a:solidFill>
                  <a:srgbClr val="666666"/>
                </a:solidFill>
                <a:latin typeface="Roboto Cn"/>
                <a:cs typeface="Roboto Cn"/>
              </a:rPr>
              <a:t>churn</a:t>
            </a:r>
            <a:endParaRPr sz="1750">
              <a:latin typeface="Roboto Cn"/>
              <a:cs typeface="Roboto C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Customer</a:t>
            </a:r>
            <a:r>
              <a:rPr dirty="0" spc="-45"/>
              <a:t> </a:t>
            </a:r>
            <a:r>
              <a:rPr dirty="0" spc="-5"/>
              <a:t>segmentation</a:t>
            </a:r>
          </a:p>
          <a:p>
            <a:pPr marL="12700" marR="5080" indent="87630">
              <a:lnSpc>
                <a:spcPct val="106300"/>
              </a:lnSpc>
              <a:spcBef>
                <a:spcPts val="1420"/>
              </a:spcBef>
            </a:pPr>
            <a:r>
              <a:rPr dirty="0" sz="1300" spc="-35" b="0" i="1">
                <a:latin typeface="Roboto"/>
                <a:cs typeface="Roboto"/>
              </a:rPr>
              <a:t>Use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customer</a:t>
            </a:r>
            <a:r>
              <a:rPr dirty="0" sz="1300" spc="-5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characteristics</a:t>
            </a:r>
            <a:r>
              <a:rPr dirty="0" sz="1300" spc="-5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to</a:t>
            </a:r>
            <a:r>
              <a:rPr dirty="0" sz="1300" spc="-5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segment </a:t>
            </a:r>
            <a:r>
              <a:rPr dirty="0" sz="1300" spc="-25" b="0" i="1">
                <a:latin typeface="Roboto"/>
                <a:cs typeface="Roboto"/>
              </a:rPr>
              <a:t> customers,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allowing</a:t>
            </a:r>
            <a:r>
              <a:rPr dirty="0" sz="1300" spc="-10" b="0" i="1">
                <a:latin typeface="Roboto"/>
                <a:cs typeface="Roboto"/>
              </a:rPr>
              <a:t> for </a:t>
            </a:r>
            <a:r>
              <a:rPr dirty="0" sz="1300" spc="-25" b="0" i="1">
                <a:latin typeface="Roboto"/>
                <a:cs typeface="Roboto"/>
              </a:rPr>
              <a:t>easier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acquisition,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servicing, </a:t>
            </a:r>
            <a:r>
              <a:rPr dirty="0" sz="1300" spc="-310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relationship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development,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35" b="0" i="1">
                <a:latin typeface="Roboto"/>
                <a:cs typeface="Roboto"/>
              </a:rPr>
              <a:t>and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retention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5" b="0" i="1">
                <a:latin typeface="Roboto"/>
                <a:cs typeface="Roboto"/>
              </a:rPr>
              <a:t>of </a:t>
            </a:r>
            <a:r>
              <a:rPr dirty="0" sz="1300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customers.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1900"/>
              <a:t>Predictive</a:t>
            </a:r>
            <a:r>
              <a:rPr dirty="0" sz="1900" spc="-40"/>
              <a:t> </a:t>
            </a:r>
            <a:r>
              <a:rPr dirty="0" sz="1900"/>
              <a:t>model</a:t>
            </a:r>
            <a:endParaRPr sz="1900"/>
          </a:p>
          <a:p>
            <a:pPr marL="12700" marR="447675" indent="40640">
              <a:lnSpc>
                <a:spcPct val="105000"/>
              </a:lnSpc>
              <a:spcBef>
                <a:spcPts val="1260"/>
              </a:spcBef>
            </a:pPr>
            <a:r>
              <a:rPr dirty="0" sz="1300" spc="-25" b="0" i="1">
                <a:latin typeface="Roboto"/>
                <a:cs typeface="Roboto"/>
              </a:rPr>
              <a:t>Predict</a:t>
            </a:r>
            <a:r>
              <a:rPr dirty="0" sz="1300" spc="-15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the</a:t>
            </a:r>
            <a:r>
              <a:rPr dirty="0" sz="1300" spc="-15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likelihood</a:t>
            </a:r>
            <a:r>
              <a:rPr dirty="0" sz="1300" spc="-15" b="0" i="1">
                <a:latin typeface="Roboto"/>
                <a:cs typeface="Roboto"/>
              </a:rPr>
              <a:t> </a:t>
            </a:r>
            <a:r>
              <a:rPr dirty="0" sz="1300" spc="-5" b="0" i="1">
                <a:latin typeface="Roboto"/>
                <a:cs typeface="Roboto"/>
              </a:rPr>
              <a:t>of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35" b="0" i="1">
                <a:latin typeface="Roboto"/>
                <a:cs typeface="Roboto"/>
              </a:rPr>
              <a:t>churn</a:t>
            </a:r>
            <a:r>
              <a:rPr dirty="0" sz="1300" spc="-15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in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35" b="0" i="1">
                <a:latin typeface="Roboto"/>
                <a:cs typeface="Roboto"/>
              </a:rPr>
              <a:t>an</a:t>
            </a:r>
            <a:r>
              <a:rPr dirty="0" sz="1300" spc="-15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individual </a:t>
            </a:r>
            <a:r>
              <a:rPr dirty="0" sz="1300" spc="-310" b="0" i="1">
                <a:latin typeface="Roboto"/>
                <a:cs typeface="Roboto"/>
              </a:rPr>
              <a:t> </a:t>
            </a:r>
            <a:r>
              <a:rPr dirty="0" sz="1300" spc="-35" b="0" i="1">
                <a:latin typeface="Roboto"/>
                <a:cs typeface="Roboto"/>
              </a:rPr>
              <a:t>customer.</a:t>
            </a:r>
            <a:endParaRPr sz="1300">
              <a:latin typeface="Roboto"/>
              <a:cs typeface="Roboto"/>
            </a:endParaRPr>
          </a:p>
          <a:p>
            <a:pPr marL="12700" marR="83185" indent="40005">
              <a:lnSpc>
                <a:spcPct val="105000"/>
              </a:lnSpc>
              <a:spcBef>
                <a:spcPts val="1200"/>
              </a:spcBef>
            </a:pPr>
            <a:r>
              <a:rPr dirty="0" sz="1300" spc="-25" b="0" i="1">
                <a:latin typeface="Roboto"/>
                <a:cs typeface="Roboto"/>
              </a:rPr>
              <a:t>Formulate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strategies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based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on</a:t>
            </a:r>
            <a:r>
              <a:rPr dirty="0" sz="1300" spc="-5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a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50" b="0" i="1">
                <a:latin typeface="Roboto"/>
                <a:cs typeface="Roboto"/>
              </a:rPr>
              <a:t>trait’s</a:t>
            </a:r>
            <a:r>
              <a:rPr dirty="0" sz="1300" spc="-10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association </a:t>
            </a:r>
            <a:r>
              <a:rPr dirty="0" sz="1300" spc="-310" b="0" i="1">
                <a:latin typeface="Roboto"/>
                <a:cs typeface="Roboto"/>
              </a:rPr>
              <a:t> </a:t>
            </a:r>
            <a:r>
              <a:rPr dirty="0" sz="1300" spc="-30" b="0" i="1">
                <a:latin typeface="Roboto"/>
                <a:cs typeface="Roboto"/>
              </a:rPr>
              <a:t>with</a:t>
            </a:r>
            <a:r>
              <a:rPr dirty="0" sz="1300" spc="-15" b="0" i="1">
                <a:latin typeface="Roboto"/>
                <a:cs typeface="Roboto"/>
              </a:rPr>
              <a:t> </a:t>
            </a:r>
            <a:r>
              <a:rPr dirty="0" sz="1300" spc="-35" b="0" i="1">
                <a:latin typeface="Roboto"/>
                <a:cs typeface="Roboto"/>
              </a:rPr>
              <a:t>high</a:t>
            </a:r>
            <a:r>
              <a:rPr dirty="0" sz="1300" spc="-5" b="0" i="1">
                <a:latin typeface="Roboto"/>
                <a:cs typeface="Roboto"/>
              </a:rPr>
              <a:t> </a:t>
            </a:r>
            <a:r>
              <a:rPr dirty="0" sz="1300" spc="-25" b="0" i="1">
                <a:latin typeface="Roboto"/>
                <a:cs typeface="Roboto"/>
              </a:rPr>
              <a:t>or</a:t>
            </a:r>
            <a:r>
              <a:rPr dirty="0" sz="1300" spc="-5" b="0" i="1">
                <a:latin typeface="Roboto"/>
                <a:cs typeface="Roboto"/>
              </a:rPr>
              <a:t> </a:t>
            </a:r>
            <a:r>
              <a:rPr dirty="0" sz="1300" spc="-40" b="0" i="1">
                <a:latin typeface="Roboto"/>
                <a:cs typeface="Roboto"/>
              </a:rPr>
              <a:t>low.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025" y="586649"/>
            <a:ext cx="1197610" cy="233679"/>
          </a:xfrm>
          <a:prstGeom prst="rect"/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70"/>
              </a:lnSpc>
            </a:pP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Introduction: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025" y="1018856"/>
            <a:ext cx="2842260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last 10-15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years,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with the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progress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of digital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025" y="1199907"/>
            <a:ext cx="3478529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technologies,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marketing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strategies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have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changed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considerably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5266" y="1182178"/>
            <a:ext cx="609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025" y="1380958"/>
            <a:ext cx="3259454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Famous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brands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smaller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markets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collected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vast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025" y="1562009"/>
            <a:ext cx="2961005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amount of data on transactions,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customer purchases,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025" y="1743061"/>
            <a:ext cx="3465829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preferences, purchasing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power,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buying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activity,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demographics,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025" y="1924112"/>
            <a:ext cx="3141980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reviews,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etc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1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thi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dat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hel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marketers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understand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025" y="2105163"/>
            <a:ext cx="3141980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behavior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stages,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intent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buy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025" y="2286214"/>
            <a:ext cx="3465829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something,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real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purchase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and becoming a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constant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client.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025" y="2467265"/>
            <a:ext cx="3284854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the potential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science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comes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play.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025" y="2800716"/>
            <a:ext cx="3465829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turns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marketing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big data into actionable insights,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025" y="2974224"/>
            <a:ext cx="3407410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even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if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sometimes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it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intuitive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first glance,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e.g.,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025" y="3147731"/>
            <a:ext cx="3432810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non-evident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consumer behavior patterns and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co-occurrences.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025" y="3321239"/>
            <a:ext cx="3407410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result, marketers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can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clearer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picture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025" y="3494746"/>
            <a:ext cx="557530" cy="151130"/>
          </a:xfrm>
          <a:prstGeom prst="rect">
            <a:avLst/>
          </a:prstGeom>
          <a:solidFill>
            <a:srgbClr val="121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audience,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2050" y="566177"/>
            <a:ext cx="258127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0" b="1">
                <a:solidFill>
                  <a:srgbClr val="05192D"/>
                </a:solidFill>
                <a:latin typeface="Arial"/>
                <a:cs typeface="Arial"/>
              </a:rPr>
              <a:t>Customer</a:t>
            </a:r>
            <a:r>
              <a:rPr dirty="0" sz="1500" spc="-5" b="1">
                <a:solidFill>
                  <a:srgbClr val="05192D"/>
                </a:solidFill>
                <a:latin typeface="Arial"/>
                <a:cs typeface="Arial"/>
              </a:rPr>
              <a:t> </a:t>
            </a:r>
            <a:r>
              <a:rPr dirty="0" sz="1500" spc="10" b="1">
                <a:solidFill>
                  <a:srgbClr val="05192D"/>
                </a:solidFill>
                <a:latin typeface="Arial"/>
                <a:cs typeface="Arial"/>
              </a:rPr>
              <a:t>churn</a:t>
            </a:r>
            <a:r>
              <a:rPr dirty="0" sz="1500" b="1">
                <a:solidFill>
                  <a:srgbClr val="05192D"/>
                </a:solidFill>
                <a:latin typeface="Arial"/>
                <a:cs typeface="Arial"/>
              </a:rPr>
              <a:t> </a:t>
            </a:r>
            <a:r>
              <a:rPr dirty="0" sz="1500" spc="5" b="1">
                <a:solidFill>
                  <a:srgbClr val="05192D"/>
                </a:solidFill>
                <a:latin typeface="Arial"/>
                <a:cs typeface="Arial"/>
              </a:rPr>
              <a:t>prediction: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2050" y="1235924"/>
            <a:ext cx="3716654" cy="923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90"/>
              </a:spcBef>
            </a:pP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Customer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churn rate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is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a very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important indicator of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customer </a:t>
            </a:r>
            <a:r>
              <a:rPr dirty="0" sz="900" spc="2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satisfaction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and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the overall business wellness of the company. Apart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from natural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churn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which always takes place in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any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business, or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 seasonable churn </a:t>
            </a:r>
            <a:r>
              <a:rPr dirty="0" sz="900" spc="5">
                <a:solidFill>
                  <a:srgbClr val="05192D"/>
                </a:solidFill>
                <a:latin typeface="Arial MT"/>
                <a:cs typeface="Arial MT"/>
              </a:rPr>
              <a:t>typical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of </a:t>
            </a:r>
            <a:r>
              <a:rPr dirty="0" sz="900" spc="20">
                <a:solidFill>
                  <a:srgbClr val="05192D"/>
                </a:solidFill>
                <a:latin typeface="Arial MT"/>
                <a:cs typeface="Arial MT"/>
              </a:rPr>
              <a:t>some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services,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there are other factors </a:t>
            </a:r>
            <a:r>
              <a:rPr dirty="0" sz="900" spc="5">
                <a:solidFill>
                  <a:srgbClr val="05192D"/>
                </a:solidFill>
                <a:latin typeface="Arial MT"/>
                <a:cs typeface="Arial MT"/>
              </a:rPr>
              <a:t>that </a:t>
            </a:r>
            <a:r>
              <a:rPr dirty="0" sz="900" spc="-23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can </a:t>
            </a:r>
            <a:r>
              <a:rPr dirty="0" sz="900" spc="20">
                <a:solidFill>
                  <a:srgbClr val="05192D"/>
                </a:solidFill>
                <a:latin typeface="Arial MT"/>
                <a:cs typeface="Arial MT"/>
              </a:rPr>
              <a:t>mean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something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in the </a:t>
            </a:r>
            <a:r>
              <a:rPr dirty="0" sz="900" spc="20">
                <a:solidFill>
                  <a:srgbClr val="05192D"/>
                </a:solidFill>
                <a:latin typeface="Arial MT"/>
                <a:cs typeface="Arial MT"/>
              </a:rPr>
              <a:t>company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has gone wrong and should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be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900" spc="5">
                <a:solidFill>
                  <a:srgbClr val="05192D"/>
                </a:solidFill>
                <a:latin typeface="Arial MT"/>
                <a:cs typeface="Arial MT"/>
              </a:rPr>
              <a:t>fixed.</a:t>
            </a:r>
            <a:r>
              <a:rPr dirty="0" sz="900" spc="-1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900" spc="15">
                <a:solidFill>
                  <a:srgbClr val="05192D"/>
                </a:solidFill>
                <a:latin typeface="Arial MT"/>
                <a:cs typeface="Arial MT"/>
              </a:rPr>
              <a:t>These</a:t>
            </a:r>
            <a:r>
              <a:rPr dirty="0" sz="90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factors</a:t>
            </a:r>
            <a:r>
              <a:rPr dirty="0" sz="90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900" spc="10">
                <a:solidFill>
                  <a:srgbClr val="05192D"/>
                </a:solidFill>
                <a:latin typeface="Arial MT"/>
                <a:cs typeface="Arial MT"/>
              </a:rPr>
              <a:t>are: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2644" y="2279382"/>
            <a:ext cx="3523615" cy="16694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95"/>
              </a:spcBef>
              <a:buChar char="●"/>
              <a:tabLst>
                <a:tab pos="328930" algn="l"/>
                <a:tab pos="329565" algn="l"/>
              </a:tabLst>
            </a:pP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lack or low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quality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 of customer support,</a:t>
            </a:r>
            <a:endParaRPr sz="1150">
              <a:latin typeface="Arial MT"/>
              <a:cs typeface="Arial MT"/>
            </a:endParaRPr>
          </a:p>
          <a:p>
            <a:pPr marL="328930" indent="-316865">
              <a:lnSpc>
                <a:spcPct val="100000"/>
              </a:lnSpc>
              <a:spcBef>
                <a:spcPts val="65"/>
              </a:spcBef>
              <a:buChar char="●"/>
              <a:tabLst>
                <a:tab pos="328930" algn="l"/>
                <a:tab pos="329565" algn="l"/>
              </a:tabLst>
            </a:pP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negative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 customer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experiences,</a:t>
            </a:r>
            <a:endParaRPr sz="1150">
              <a:latin typeface="Arial MT"/>
              <a:cs typeface="Arial MT"/>
            </a:endParaRPr>
          </a:p>
          <a:p>
            <a:pPr marL="328930" marR="5080" indent="-316865">
              <a:lnSpc>
                <a:spcPct val="104800"/>
              </a:lnSpc>
              <a:buChar char="●"/>
              <a:tabLst>
                <a:tab pos="328930" algn="l"/>
                <a:tab pos="329565" algn="l"/>
              </a:tabLst>
            </a:pP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switching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to</a:t>
            </a:r>
            <a:r>
              <a:rPr dirty="0" sz="115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a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competitor</a:t>
            </a:r>
            <a:r>
              <a:rPr dirty="0" sz="115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with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better</a:t>
            </a:r>
            <a:r>
              <a:rPr dirty="0" sz="115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conditions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or </a:t>
            </a:r>
            <a:r>
              <a:rPr dirty="0" sz="1150" spc="-30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pricing </a:t>
            </a:r>
            <a:r>
              <a:rPr dirty="0" sz="1150" spc="-15">
                <a:solidFill>
                  <a:srgbClr val="05192D"/>
                </a:solidFill>
                <a:latin typeface="Arial MT"/>
                <a:cs typeface="Arial MT"/>
              </a:rPr>
              <a:t>strategy,</a:t>
            </a:r>
            <a:endParaRPr sz="1150">
              <a:latin typeface="Arial MT"/>
              <a:cs typeface="Arial MT"/>
            </a:endParaRPr>
          </a:p>
          <a:p>
            <a:pPr marL="328930" indent="-316865">
              <a:lnSpc>
                <a:spcPct val="100000"/>
              </a:lnSpc>
              <a:spcBef>
                <a:spcPts val="65"/>
              </a:spcBef>
              <a:buChar char="●"/>
              <a:tabLst>
                <a:tab pos="328930" algn="l"/>
                <a:tab pos="329565" algn="l"/>
              </a:tabLst>
            </a:pP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customers’</a:t>
            </a:r>
            <a:r>
              <a:rPr dirty="0" sz="1150" spc="-4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priorities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changed,</a:t>
            </a:r>
            <a:endParaRPr sz="1150">
              <a:latin typeface="Arial MT"/>
              <a:cs typeface="Arial MT"/>
            </a:endParaRPr>
          </a:p>
          <a:p>
            <a:pPr marL="328930" indent="-316865">
              <a:lnSpc>
                <a:spcPct val="100000"/>
              </a:lnSpc>
              <a:spcBef>
                <a:spcPts val="70"/>
              </a:spcBef>
              <a:buChar char="●"/>
              <a:tabLst>
                <a:tab pos="328930" algn="l"/>
                <a:tab pos="329565" algn="l"/>
              </a:tabLst>
            </a:pP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long-time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customers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don’t</a:t>
            </a:r>
            <a:r>
              <a:rPr dirty="0" sz="115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feel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satisfied,</a:t>
            </a:r>
            <a:endParaRPr sz="1150">
              <a:latin typeface="Arial MT"/>
              <a:cs typeface="Arial MT"/>
            </a:endParaRPr>
          </a:p>
          <a:p>
            <a:pPr marL="328930" indent="-316865">
              <a:lnSpc>
                <a:spcPct val="100000"/>
              </a:lnSpc>
              <a:spcBef>
                <a:spcPts val="65"/>
              </a:spcBef>
              <a:buChar char="●"/>
              <a:tabLst>
                <a:tab pos="328930" algn="l"/>
                <a:tab pos="329565" algn="l"/>
              </a:tabLst>
            </a:pP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the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service</a:t>
            </a:r>
            <a:r>
              <a:rPr dirty="0" sz="115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didn't</a:t>
            </a:r>
            <a:r>
              <a:rPr dirty="0" sz="115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meet</a:t>
            </a:r>
            <a:r>
              <a:rPr dirty="0" sz="115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customers’</a:t>
            </a:r>
            <a:r>
              <a:rPr dirty="0" sz="1150" spc="-3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expectations,</a:t>
            </a:r>
            <a:endParaRPr sz="1150">
              <a:latin typeface="Arial MT"/>
              <a:cs typeface="Arial MT"/>
            </a:endParaRPr>
          </a:p>
          <a:p>
            <a:pPr marL="328930" indent="-316865">
              <a:lnSpc>
                <a:spcPct val="100000"/>
              </a:lnSpc>
              <a:spcBef>
                <a:spcPts val="65"/>
              </a:spcBef>
              <a:buChar char="●"/>
              <a:tabLst>
                <a:tab pos="328930" algn="l"/>
                <a:tab pos="329565" algn="l"/>
              </a:tabLst>
            </a:pP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finance</a:t>
            </a:r>
            <a:r>
              <a:rPr dirty="0" sz="1150" spc="-2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issues,</a:t>
            </a:r>
            <a:endParaRPr sz="1150">
              <a:latin typeface="Arial MT"/>
              <a:cs typeface="Arial MT"/>
            </a:endParaRPr>
          </a:p>
          <a:p>
            <a:pPr marL="328930" indent="-316865">
              <a:lnSpc>
                <a:spcPct val="100000"/>
              </a:lnSpc>
              <a:spcBef>
                <a:spcPts val="65"/>
              </a:spcBef>
              <a:buChar char="●"/>
              <a:tabLst>
                <a:tab pos="328930" algn="l"/>
                <a:tab pos="329565" algn="l"/>
              </a:tabLst>
            </a:pP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fraud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protection</a:t>
            </a:r>
            <a:r>
              <a:rPr dirty="0" sz="115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on</a:t>
            </a:r>
            <a:r>
              <a:rPr dirty="0" sz="1150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05192D"/>
                </a:solidFill>
                <a:latin typeface="Arial MT"/>
                <a:cs typeface="Arial MT"/>
              </a:rPr>
              <a:t>customers'</a:t>
            </a:r>
            <a:r>
              <a:rPr dirty="0" sz="1150" spc="5">
                <a:solidFill>
                  <a:srgbClr val="0519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05192D"/>
                </a:solidFill>
                <a:latin typeface="Arial MT"/>
                <a:cs typeface="Arial MT"/>
              </a:rPr>
              <a:t>payments.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509135" cy="5143500"/>
            <a:chOff x="-124" y="0"/>
            <a:chExt cx="45091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313999" y="0"/>
                  </a:lnTo>
                  <a:lnTo>
                    <a:pt x="4313999" y="514349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74"/>
                  </a:moveTo>
                  <a:lnTo>
                    <a:pt x="0" y="3924"/>
                  </a:lnTo>
                  <a:lnTo>
                    <a:pt x="4310474" y="0"/>
                  </a:lnTo>
                  <a:lnTo>
                    <a:pt x="4313624" y="3163524"/>
                  </a:lnTo>
                  <a:lnTo>
                    <a:pt x="0" y="4399374"/>
                  </a:lnTo>
                  <a:close/>
                </a:path>
              </a:pathLst>
            </a:custGeom>
            <a:solidFill>
              <a:srgbClr val="D9C4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9"/>
                  </a:moveTo>
                  <a:lnTo>
                    <a:pt x="0" y="149"/>
                  </a:lnTo>
                  <a:lnTo>
                    <a:pt x="4316899" y="0"/>
                  </a:lnTo>
                  <a:lnTo>
                    <a:pt x="4314049" y="3161049"/>
                  </a:lnTo>
                  <a:lnTo>
                    <a:pt x="0" y="439559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124"/>
              <a:ext cx="4508875" cy="49849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35375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Ways </a:t>
            </a:r>
            <a:r>
              <a:rPr dirty="0" spc="-5"/>
              <a:t>to</a:t>
            </a:r>
            <a:r>
              <a:rPr dirty="0" spc="-20"/>
              <a:t> </a:t>
            </a:r>
            <a:r>
              <a:rPr dirty="0" spc="-5"/>
              <a:t>Predict</a:t>
            </a:r>
            <a:r>
              <a:rPr dirty="0" spc="-25"/>
              <a:t> </a:t>
            </a:r>
            <a:r>
              <a:rPr dirty="0" spc="-5"/>
              <a:t>Customer</a:t>
            </a:r>
            <a:r>
              <a:rPr dirty="0" spc="-20"/>
              <a:t> </a:t>
            </a:r>
            <a:r>
              <a:rPr dirty="0" spc="-5"/>
              <a:t>Churn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89704" marR="257175">
              <a:lnSpc>
                <a:spcPct val="148700"/>
              </a:lnSpc>
              <a:spcBef>
                <a:spcPts val="100"/>
              </a:spcBef>
            </a:pPr>
            <a:r>
              <a:rPr dirty="0" spc="-5"/>
              <a:t>The following list of best practices </a:t>
            </a:r>
            <a:r>
              <a:rPr dirty="0"/>
              <a:t>can </a:t>
            </a:r>
            <a:r>
              <a:rPr dirty="0" spc="-5"/>
              <a:t>help </a:t>
            </a:r>
            <a:r>
              <a:rPr dirty="0"/>
              <a:t>you </a:t>
            </a:r>
            <a:r>
              <a:rPr dirty="0" spc="-5"/>
              <a:t>identify </a:t>
            </a:r>
            <a:r>
              <a:rPr dirty="0" spc="-320"/>
              <a:t> </a:t>
            </a:r>
            <a:r>
              <a:rPr dirty="0" spc="-5"/>
              <a:t>potential</a:t>
            </a:r>
            <a:r>
              <a:rPr dirty="0" spc="-10"/>
              <a:t> </a:t>
            </a:r>
            <a:r>
              <a:rPr dirty="0"/>
              <a:t>churn</a:t>
            </a:r>
            <a:r>
              <a:rPr dirty="0" spc="-1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 spc="-5"/>
              <a:t>time to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/>
              <a:t>something</a:t>
            </a:r>
            <a:r>
              <a:rPr dirty="0" spc="-5"/>
              <a:t> about</a:t>
            </a:r>
            <a:r>
              <a:rPr dirty="0" spc="-10"/>
              <a:t> </a:t>
            </a:r>
            <a:r>
              <a:rPr dirty="0" spc="-5"/>
              <a:t>it:</a:t>
            </a:r>
          </a:p>
          <a:p>
            <a:pPr marL="3977004">
              <a:lnSpc>
                <a:spcPct val="100000"/>
              </a:lnSpc>
              <a:spcBef>
                <a:spcPts val="15"/>
              </a:spcBef>
            </a:pPr>
            <a:endParaRPr sz="1900"/>
          </a:p>
          <a:p>
            <a:pPr marL="4446905" indent="-356235">
              <a:lnSpc>
                <a:spcPct val="100000"/>
              </a:lnSpc>
              <a:buAutoNum type="arabicPeriod"/>
              <a:tabLst>
                <a:tab pos="4446270" algn="l"/>
                <a:tab pos="4446905" algn="l"/>
              </a:tabLst>
            </a:pPr>
            <a:r>
              <a:rPr dirty="0" spc="-5"/>
              <a:t>Apply</a:t>
            </a:r>
            <a:r>
              <a:rPr dirty="0" spc="-20"/>
              <a:t> </a:t>
            </a:r>
            <a:r>
              <a:rPr dirty="0" spc="-5"/>
              <a:t>Lessons</a:t>
            </a:r>
            <a:r>
              <a:rPr dirty="0" spc="-15"/>
              <a:t> </a:t>
            </a:r>
            <a:r>
              <a:rPr dirty="0" spc="-5"/>
              <a:t>Learned</a:t>
            </a:r>
            <a:r>
              <a:rPr dirty="0" spc="-15"/>
              <a:t> </a:t>
            </a:r>
            <a:r>
              <a:rPr dirty="0" spc="-5"/>
              <a:t>from</a:t>
            </a:r>
            <a:r>
              <a:rPr dirty="0" spc="-15"/>
              <a:t> </a:t>
            </a:r>
            <a:r>
              <a:rPr dirty="0" spc="-5"/>
              <a:t>Previous</a:t>
            </a:r>
            <a:r>
              <a:rPr dirty="0" spc="-15"/>
              <a:t> </a:t>
            </a:r>
            <a:r>
              <a:rPr dirty="0" spc="-5"/>
              <a:t>Churn</a:t>
            </a:r>
            <a:r>
              <a:rPr dirty="0" spc="-15"/>
              <a:t> </a:t>
            </a:r>
            <a:r>
              <a:rPr dirty="0" spc="-5"/>
              <a:t>Cases</a:t>
            </a:r>
          </a:p>
          <a:p>
            <a:pPr marL="4446905" indent="-356235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446270" algn="l"/>
                <a:tab pos="4446905" algn="l"/>
              </a:tabLst>
            </a:pPr>
            <a:r>
              <a:rPr dirty="0" spc="-5"/>
              <a:t>Pay</a:t>
            </a:r>
            <a:r>
              <a:rPr dirty="0" spc="-80"/>
              <a:t> </a:t>
            </a:r>
            <a:r>
              <a:rPr dirty="0" spc="-5"/>
              <a:t>Attention</a:t>
            </a:r>
            <a:r>
              <a:rPr dirty="0" spc="-15"/>
              <a:t> </a:t>
            </a:r>
            <a:r>
              <a:rPr dirty="0" spc="-5"/>
              <a:t>to</a:t>
            </a:r>
            <a:r>
              <a:rPr dirty="0" spc="-15"/>
              <a:t> </a:t>
            </a:r>
            <a:r>
              <a:rPr dirty="0" spc="-5"/>
              <a:t>NPS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Close</a:t>
            </a:r>
            <a:r>
              <a:rPr dirty="0" spc="-15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Loop</a:t>
            </a:r>
          </a:p>
          <a:p>
            <a:pPr marL="4446905" indent="-35623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446270" algn="l"/>
                <a:tab pos="4446905" algn="l"/>
              </a:tabLst>
            </a:pPr>
            <a:r>
              <a:rPr dirty="0" spc="-25"/>
              <a:t>Value </a:t>
            </a:r>
            <a:r>
              <a:rPr dirty="0" spc="-5"/>
              <a:t>Escalation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Support</a:t>
            </a:r>
            <a:r>
              <a:rPr dirty="0" spc="-20"/>
              <a:t> </a:t>
            </a:r>
            <a:r>
              <a:rPr dirty="0" spc="-5"/>
              <a:t>Information</a:t>
            </a:r>
          </a:p>
          <a:p>
            <a:pPr marL="4446905" indent="-35623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446270" algn="l"/>
                <a:tab pos="4446905" algn="l"/>
              </a:tabLst>
            </a:pPr>
            <a:r>
              <a:rPr dirty="0" spc="-5"/>
              <a:t>Closely</a:t>
            </a:r>
            <a:r>
              <a:rPr dirty="0" spc="-30"/>
              <a:t> </a:t>
            </a:r>
            <a:r>
              <a:rPr dirty="0" spc="-5"/>
              <a:t>Follow</a:t>
            </a:r>
            <a:r>
              <a:rPr dirty="0" spc="-25"/>
              <a:t> </a:t>
            </a:r>
            <a:r>
              <a:rPr dirty="0" spc="-5"/>
              <a:t>Product</a:t>
            </a:r>
            <a:r>
              <a:rPr dirty="0" spc="-25"/>
              <a:t> </a:t>
            </a:r>
            <a:r>
              <a:rPr dirty="0" spc="-5"/>
              <a:t>Usage</a:t>
            </a:r>
          </a:p>
          <a:p>
            <a:pPr marL="4446905" indent="-356235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446270" algn="l"/>
                <a:tab pos="4446905" algn="l"/>
              </a:tabLst>
            </a:pPr>
            <a:r>
              <a:rPr dirty="0" spc="-5"/>
              <a:t>Ensure</a:t>
            </a:r>
            <a:r>
              <a:rPr dirty="0" spc="-25"/>
              <a:t> </a:t>
            </a:r>
            <a:r>
              <a:rPr dirty="0" spc="-5"/>
              <a:t>Customers</a:t>
            </a:r>
            <a:r>
              <a:rPr dirty="0" spc="-20"/>
              <a:t> </a:t>
            </a:r>
            <a:r>
              <a:rPr dirty="0" spc="-5"/>
              <a:t>See</a:t>
            </a:r>
            <a:r>
              <a:rPr dirty="0" spc="-20"/>
              <a:t> </a:t>
            </a:r>
            <a:r>
              <a:rPr dirty="0" spc="-25"/>
              <a:t>Value</a:t>
            </a:r>
          </a:p>
          <a:p>
            <a:pPr marL="4446905" indent="-35623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446270" algn="l"/>
                <a:tab pos="4446905" algn="l"/>
              </a:tabLst>
            </a:pPr>
            <a:r>
              <a:rPr dirty="0" spc="-5"/>
              <a:t>Build</a:t>
            </a:r>
            <a:r>
              <a:rPr dirty="0" spc="-20"/>
              <a:t> </a:t>
            </a:r>
            <a:r>
              <a:rPr dirty="0" spc="-5"/>
              <a:t>Relationships</a:t>
            </a:r>
            <a:r>
              <a:rPr dirty="0" spc="-15"/>
              <a:t> </a:t>
            </a:r>
            <a:r>
              <a:rPr dirty="0" spc="-5"/>
              <a:t>with</a:t>
            </a:r>
            <a:r>
              <a:rPr dirty="0" spc="-20"/>
              <a:t> </a:t>
            </a:r>
            <a:r>
              <a:rPr dirty="0" spc="-5"/>
              <a:t>the</a:t>
            </a:r>
            <a:r>
              <a:rPr dirty="0" spc="-15"/>
              <a:t> </a:t>
            </a:r>
            <a:r>
              <a:rPr dirty="0" spc="-5"/>
              <a:t>Entire</a:t>
            </a:r>
            <a:r>
              <a:rPr dirty="0" spc="-20"/>
              <a:t> </a:t>
            </a:r>
            <a:r>
              <a:rPr dirty="0" spc="-5"/>
              <a:t>Organization</a:t>
            </a:r>
          </a:p>
          <a:p>
            <a:pPr marL="3977004">
              <a:lnSpc>
                <a:spcPct val="100000"/>
              </a:lnSpc>
              <a:spcBef>
                <a:spcPts val="50"/>
              </a:spcBef>
            </a:pPr>
            <a:endParaRPr sz="1450"/>
          </a:p>
          <a:p>
            <a:pPr marL="3989704" marR="78105">
              <a:lnSpc>
                <a:spcPct val="148800"/>
              </a:lnSpc>
              <a:spcBef>
                <a:spcPts val="5"/>
              </a:spcBef>
            </a:pPr>
            <a:r>
              <a:rPr dirty="0" spc="-5"/>
              <a:t>These initiatives begin with an honest assessment of past </a:t>
            </a:r>
            <a:r>
              <a:rPr dirty="0" spc="-320"/>
              <a:t> </a:t>
            </a:r>
            <a:r>
              <a:rPr dirty="0"/>
              <a:t>customer</a:t>
            </a:r>
            <a:r>
              <a:rPr dirty="0" spc="-10"/>
              <a:t> </a:t>
            </a:r>
            <a:r>
              <a:rPr dirty="0" spc="-5"/>
              <a:t>lapses.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3738879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25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dirty="0" sz="2800" spc="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800" spc="225">
                <a:solidFill>
                  <a:srgbClr val="FFFFFF"/>
                </a:solidFill>
                <a:latin typeface="Cambria"/>
                <a:cs typeface="Cambria"/>
              </a:rPr>
              <a:t>churn</a:t>
            </a:r>
            <a:r>
              <a:rPr dirty="0" sz="2800" spc="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800" spc="185">
                <a:solidFill>
                  <a:srgbClr val="FFFFFF"/>
                </a:solidFill>
                <a:latin typeface="Cambria"/>
                <a:cs typeface="Cambria"/>
              </a:rPr>
              <a:t>risk: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661" y="2070849"/>
            <a:ext cx="1875155" cy="1282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92735" indent="-293370">
              <a:lnSpc>
                <a:spcPts val="975"/>
              </a:lnSpc>
              <a:buChar char="●"/>
              <a:tabLst>
                <a:tab pos="292735" algn="l"/>
                <a:tab pos="293370" algn="l"/>
              </a:tabLst>
            </a:pPr>
            <a:r>
              <a:rPr dirty="0" sz="850" spc="-10">
                <a:latin typeface="Arial MT"/>
                <a:cs typeface="Arial MT"/>
              </a:rPr>
              <a:t>earning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to</a:t>
            </a:r>
            <a:r>
              <a:rPr dirty="0" sz="850" spc="-2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use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advanced</a:t>
            </a:r>
            <a:r>
              <a:rPr dirty="0" sz="850" spc="-2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features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661" y="2270874"/>
            <a:ext cx="3504565" cy="1282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92735" indent="-293370">
              <a:lnSpc>
                <a:spcPts val="975"/>
              </a:lnSpc>
              <a:buChar char="●"/>
              <a:tabLst>
                <a:tab pos="292735" algn="l"/>
                <a:tab pos="293370" algn="l"/>
              </a:tabLst>
            </a:pPr>
            <a:r>
              <a:rPr dirty="0" sz="850" spc="-10">
                <a:latin typeface="Arial MT"/>
                <a:cs typeface="Arial MT"/>
              </a:rPr>
              <a:t>Frustrations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experienced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with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customer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success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and</a:t>
            </a:r>
            <a:r>
              <a:rPr dirty="0" sz="850" spc="-5">
                <a:latin typeface="Arial MT"/>
                <a:cs typeface="Arial MT"/>
              </a:rPr>
              <a:t> support </a:t>
            </a:r>
            <a:r>
              <a:rPr dirty="0" sz="850" spc="-10">
                <a:latin typeface="Arial MT"/>
                <a:cs typeface="Arial MT"/>
              </a:rPr>
              <a:t>issues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661" y="2470899"/>
            <a:ext cx="2019300" cy="1282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92735" indent="-293370">
              <a:lnSpc>
                <a:spcPts val="975"/>
              </a:lnSpc>
              <a:buChar char="●"/>
              <a:tabLst>
                <a:tab pos="292735" algn="l"/>
                <a:tab pos="293370" algn="l"/>
              </a:tabLst>
            </a:pPr>
            <a:r>
              <a:rPr dirty="0" sz="850" spc="-10">
                <a:latin typeface="Arial MT"/>
                <a:cs typeface="Arial MT"/>
              </a:rPr>
              <a:t>Problems</a:t>
            </a:r>
            <a:r>
              <a:rPr dirty="0" sz="850" spc="-3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with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5">
                <a:latin typeface="Arial MT"/>
                <a:cs typeface="Arial MT"/>
              </a:rPr>
              <a:t>your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5">
                <a:latin typeface="Arial MT"/>
                <a:cs typeface="Arial MT"/>
              </a:rPr>
              <a:t>renewal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process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661" y="2670924"/>
            <a:ext cx="2680335" cy="1282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92735" indent="-293370">
              <a:lnSpc>
                <a:spcPts val="975"/>
              </a:lnSpc>
              <a:buChar char="●"/>
              <a:tabLst>
                <a:tab pos="292735" algn="l"/>
                <a:tab pos="293370" algn="l"/>
              </a:tabLst>
            </a:pPr>
            <a:r>
              <a:rPr dirty="0" sz="850" spc="-10">
                <a:latin typeface="Arial MT"/>
                <a:cs typeface="Arial MT"/>
              </a:rPr>
              <a:t>Stakeholder or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key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champion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leaving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the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company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661" y="2870949"/>
            <a:ext cx="1981200" cy="1282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92735" indent="-293370">
              <a:lnSpc>
                <a:spcPts val="975"/>
              </a:lnSpc>
              <a:buChar char="●"/>
              <a:tabLst>
                <a:tab pos="292735" algn="l"/>
                <a:tab pos="293370" algn="l"/>
              </a:tabLst>
            </a:pPr>
            <a:r>
              <a:rPr dirty="0" sz="850" spc="-15">
                <a:latin typeface="Arial MT"/>
                <a:cs typeface="Arial MT"/>
              </a:rPr>
              <a:t>Company</a:t>
            </a:r>
            <a:r>
              <a:rPr dirty="0" sz="850" spc="-2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organization</a:t>
            </a:r>
            <a:r>
              <a:rPr dirty="0" sz="850" spc="-20">
                <a:latin typeface="Arial MT"/>
                <a:cs typeface="Arial MT"/>
              </a:rPr>
              <a:t> </a:t>
            </a:r>
            <a:r>
              <a:rPr dirty="0" sz="850" spc="-5">
                <a:latin typeface="Arial MT"/>
                <a:cs typeface="Arial MT"/>
              </a:rPr>
              <a:t>restructures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661" y="3070974"/>
            <a:ext cx="1981200" cy="1282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92735" indent="-293370">
              <a:lnSpc>
                <a:spcPts val="975"/>
              </a:lnSpc>
              <a:buChar char="●"/>
              <a:tabLst>
                <a:tab pos="292735" algn="l"/>
                <a:tab pos="293370" algn="l"/>
              </a:tabLst>
            </a:pPr>
            <a:r>
              <a:rPr dirty="0" sz="850" spc="-10">
                <a:latin typeface="Arial MT"/>
                <a:cs typeface="Arial MT"/>
              </a:rPr>
              <a:t>Customer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business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model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changes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25" y="3550399"/>
            <a:ext cx="3798570" cy="1282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975"/>
              </a:lnSpc>
            </a:pPr>
            <a:r>
              <a:rPr dirty="0" sz="850" spc="-10">
                <a:latin typeface="Arial MT"/>
                <a:cs typeface="Arial MT"/>
              </a:rPr>
              <a:t>Systematically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 spc="-5">
                <a:latin typeface="Arial MT"/>
                <a:cs typeface="Arial MT"/>
              </a:rPr>
              <a:t>charting your customer’s </a:t>
            </a:r>
            <a:r>
              <a:rPr dirty="0" sz="850" spc="-10">
                <a:latin typeface="Arial MT"/>
                <a:cs typeface="Arial MT"/>
              </a:rPr>
              <a:t>journey by</a:t>
            </a:r>
            <a:r>
              <a:rPr dirty="0" sz="850" spc="-5">
                <a:latin typeface="Arial MT"/>
                <a:cs typeface="Arial MT"/>
              </a:rPr>
              <a:t> creating </a:t>
            </a:r>
            <a:r>
              <a:rPr dirty="0" sz="850" spc="-10">
                <a:latin typeface="Arial MT"/>
                <a:cs typeface="Arial MT"/>
              </a:rPr>
              <a:t>a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customer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journey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425" y="3766427"/>
            <a:ext cx="3466465" cy="1282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850" spc="-10">
                <a:latin typeface="Arial MT"/>
                <a:cs typeface="Arial MT"/>
              </a:rPr>
              <a:t>map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can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provide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you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with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a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basis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for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analyzing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potential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causes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of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5">
                <a:latin typeface="Arial MT"/>
                <a:cs typeface="Arial MT"/>
              </a:rPr>
              <a:t>churn.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5425" y="1568057"/>
            <a:ext cx="3801110" cy="2427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0" i="1">
                <a:solidFill>
                  <a:srgbClr val="666666"/>
                </a:solidFill>
                <a:latin typeface="Roboto"/>
                <a:cs typeface="Roboto"/>
              </a:rPr>
              <a:t>Churn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35" i="1">
                <a:solidFill>
                  <a:srgbClr val="666666"/>
                </a:solidFill>
                <a:latin typeface="Roboto"/>
                <a:cs typeface="Roboto"/>
              </a:rPr>
              <a:t>risk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35" i="1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dirty="0" sz="2100" spc="-1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0" i="1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dirty="0" sz="2100" spc="-2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35" i="1">
                <a:solidFill>
                  <a:srgbClr val="666666"/>
                </a:solidFill>
                <a:latin typeface="Roboto"/>
                <a:cs typeface="Roboto"/>
              </a:rPr>
              <a:t>likelihood</a:t>
            </a:r>
            <a:r>
              <a:rPr dirty="0" sz="2100" spc="-1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5" i="1">
                <a:solidFill>
                  <a:srgbClr val="666666"/>
                </a:solidFill>
                <a:latin typeface="Roboto"/>
                <a:cs typeface="Roboto"/>
              </a:rPr>
              <a:t>that</a:t>
            </a:r>
            <a:r>
              <a:rPr dirty="0" sz="2100" spc="-2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0" i="1">
                <a:solidFill>
                  <a:srgbClr val="666666"/>
                </a:solidFill>
                <a:latin typeface="Roboto"/>
                <a:cs typeface="Roboto"/>
              </a:rPr>
              <a:t>a</a:t>
            </a:r>
            <a:endParaRPr sz="2100">
              <a:latin typeface="Roboto"/>
              <a:cs typeface="Roboto"/>
            </a:endParaRPr>
          </a:p>
          <a:p>
            <a:pPr marL="12700" marR="25400">
              <a:lnSpc>
                <a:spcPct val="162600"/>
              </a:lnSpc>
            </a:pPr>
            <a:r>
              <a:rPr dirty="0" sz="2100" spc="-40" i="1">
                <a:solidFill>
                  <a:srgbClr val="666666"/>
                </a:solidFill>
                <a:latin typeface="Roboto"/>
                <a:cs typeface="Roboto"/>
              </a:rPr>
              <a:t>customer</a:t>
            </a:r>
            <a:r>
              <a:rPr dirty="0" sz="2100" spc="-1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35" i="1">
                <a:solidFill>
                  <a:srgbClr val="666666"/>
                </a:solidFill>
                <a:latin typeface="Roboto"/>
                <a:cs typeface="Roboto"/>
              </a:rPr>
              <a:t>will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35" i="1">
                <a:solidFill>
                  <a:srgbClr val="666666"/>
                </a:solidFill>
                <a:latin typeface="Roboto"/>
                <a:cs typeface="Roboto"/>
              </a:rPr>
              <a:t>cancel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0" i="1">
                <a:solidFill>
                  <a:srgbClr val="666666"/>
                </a:solidFill>
                <a:latin typeface="Roboto"/>
                <a:cs typeface="Roboto"/>
              </a:rPr>
              <a:t>their </a:t>
            </a:r>
            <a:r>
              <a:rPr dirty="0" sz="2100" spc="-3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5" i="1">
                <a:solidFill>
                  <a:srgbClr val="666666"/>
                </a:solidFill>
                <a:latin typeface="Roboto"/>
                <a:cs typeface="Roboto"/>
              </a:rPr>
              <a:t>subscription</a:t>
            </a:r>
            <a:r>
              <a:rPr dirty="0" sz="2100" spc="-2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.</a:t>
            </a:r>
            <a:r>
              <a:rPr dirty="0" sz="2100" spc="-1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10" i="1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0" i="1">
                <a:solidFill>
                  <a:srgbClr val="666666"/>
                </a:solidFill>
                <a:latin typeface="Roboto"/>
                <a:cs typeface="Roboto"/>
              </a:rPr>
              <a:t>customer</a:t>
            </a:r>
            <a:r>
              <a:rPr dirty="0" sz="2100" spc="-1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5" i="1">
                <a:solidFill>
                  <a:srgbClr val="666666"/>
                </a:solidFill>
                <a:latin typeface="Roboto"/>
                <a:cs typeface="Roboto"/>
              </a:rPr>
              <a:t>that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0" i="1">
                <a:solidFill>
                  <a:srgbClr val="666666"/>
                </a:solidFill>
                <a:latin typeface="Roboto"/>
                <a:cs typeface="Roboto"/>
              </a:rPr>
              <a:t>is </a:t>
            </a:r>
            <a:r>
              <a:rPr dirty="0" sz="2100" spc="-509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0" i="1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dirty="0" sz="2100" spc="-2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55" i="1">
                <a:solidFill>
                  <a:srgbClr val="666666"/>
                </a:solidFill>
                <a:latin typeface="Roboto"/>
                <a:cs typeface="Roboto"/>
              </a:rPr>
              <a:t>high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80" i="1">
                <a:solidFill>
                  <a:srgbClr val="666666"/>
                </a:solidFill>
                <a:latin typeface="Roboto"/>
                <a:cs typeface="Roboto"/>
              </a:rPr>
              <a:t>churn-risk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35" i="1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50" i="1">
                <a:solidFill>
                  <a:srgbClr val="666666"/>
                </a:solidFill>
                <a:latin typeface="Roboto"/>
                <a:cs typeface="Roboto"/>
              </a:rPr>
              <a:t>very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0" i="1">
                <a:solidFill>
                  <a:srgbClr val="666666"/>
                </a:solidFill>
                <a:latin typeface="Roboto"/>
                <a:cs typeface="Roboto"/>
              </a:rPr>
              <a:t>likely</a:t>
            </a:r>
            <a:r>
              <a:rPr dirty="0" sz="2100" spc="-20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100" spc="-40" i="1">
                <a:solidFill>
                  <a:srgbClr val="666666"/>
                </a:solidFill>
                <a:latin typeface="Roboto"/>
                <a:cs typeface="Roboto"/>
              </a:rPr>
              <a:t>to </a:t>
            </a:r>
            <a:r>
              <a:rPr dirty="0" sz="2100" spc="-35" i="1">
                <a:solidFill>
                  <a:srgbClr val="666666"/>
                </a:solidFill>
                <a:latin typeface="Roboto"/>
                <a:cs typeface="Roboto"/>
              </a:rPr>
              <a:t> cancel.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234" y="559725"/>
            <a:ext cx="19970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35">
                <a:solidFill>
                  <a:srgbClr val="00FFFF"/>
                </a:solidFill>
                <a:latin typeface="Cambria"/>
                <a:cs typeface="Cambria"/>
              </a:rPr>
              <a:t>Churn</a:t>
            </a:r>
            <a:r>
              <a:rPr dirty="0" sz="2800" spc="-25">
                <a:solidFill>
                  <a:srgbClr val="00FFFF"/>
                </a:solidFill>
                <a:latin typeface="Cambria"/>
                <a:cs typeface="Cambria"/>
              </a:rPr>
              <a:t> </a:t>
            </a:r>
            <a:r>
              <a:rPr dirty="0" sz="2800" spc="185">
                <a:solidFill>
                  <a:srgbClr val="00FFFF"/>
                </a:solidFill>
                <a:latin typeface="Cambria"/>
                <a:cs typeface="Cambria"/>
              </a:rPr>
              <a:t>risk: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400" y="193175"/>
            <a:ext cx="91440" cy="198120"/>
          </a:xfrm>
          <a:custGeom>
            <a:avLst/>
            <a:gdLst/>
            <a:ahLst/>
            <a:cxnLst/>
            <a:rect l="l" t="t" r="r" b="b"/>
            <a:pathLst>
              <a:path w="91440" h="198120">
                <a:moveTo>
                  <a:pt x="91067" y="198120"/>
                </a:moveTo>
                <a:lnTo>
                  <a:pt x="0" y="198120"/>
                </a:lnTo>
                <a:lnTo>
                  <a:pt x="0" y="0"/>
                </a:lnTo>
                <a:lnTo>
                  <a:pt x="91067" y="0"/>
                </a:lnTo>
                <a:lnTo>
                  <a:pt x="91067" y="198120"/>
                </a:lnTo>
                <a:close/>
              </a:path>
            </a:pathLst>
          </a:custGeom>
          <a:solidFill>
            <a:srgbClr val="002F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9700" y="173871"/>
            <a:ext cx="116839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5">
                <a:solidFill>
                  <a:srgbClr val="31384D"/>
                </a:solidFill>
                <a:latin typeface="Roboto"/>
                <a:cs typeface="Roboto"/>
              </a:rPr>
              <a:t>n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475" y="1028525"/>
            <a:ext cx="8224824" cy="3958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99" y="1277099"/>
                </a:moveTo>
                <a:lnTo>
                  <a:pt x="0" y="12770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2770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17983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45">
                <a:solidFill>
                  <a:srgbClr val="FFFFFF"/>
                </a:solidFill>
                <a:latin typeface="Cambria"/>
                <a:cs typeface="Cambria"/>
              </a:rPr>
              <a:t>OUTLINE: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565285"/>
            <a:ext cx="2237105" cy="38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 b="1">
                <a:solidFill>
                  <a:srgbClr val="666666"/>
                </a:solidFill>
                <a:latin typeface="Roboto"/>
                <a:cs typeface="Roboto"/>
              </a:rPr>
              <a:t>Goals</a:t>
            </a:r>
            <a:r>
              <a:rPr dirty="0" sz="1200" spc="-45" b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5" b="1">
                <a:solidFill>
                  <a:srgbClr val="666666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238760">
              <a:lnSpc>
                <a:spcPts val="1405"/>
              </a:lnSpc>
            </a:pP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Use</a:t>
            </a:r>
            <a:r>
              <a:rPr dirty="0" sz="1200" spc="-2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dirty="0" sz="1200" spc="-2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consumer</a:t>
            </a:r>
            <a:r>
              <a:rPr dirty="0" sz="1200" spc="-2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dataset</a:t>
            </a:r>
            <a:r>
              <a:rPr dirty="0" sz="1200" spc="-2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to: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065881"/>
            <a:ext cx="3165475" cy="2341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76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Segment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 the </a:t>
            </a:r>
            <a:r>
              <a:rPr dirty="0" sz="1200" spc="-20">
                <a:solidFill>
                  <a:srgbClr val="666666"/>
                </a:solidFill>
                <a:latin typeface="Roboto"/>
                <a:cs typeface="Roboto"/>
              </a:rPr>
              <a:t>Fulton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Bank 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customer base</a:t>
            </a:r>
            <a:endParaRPr sz="1200">
              <a:latin typeface="Roboto"/>
              <a:cs typeface="Roboto"/>
            </a:endParaRPr>
          </a:p>
          <a:p>
            <a:pPr marL="238760">
              <a:lnSpc>
                <a:spcPct val="100000"/>
              </a:lnSpc>
              <a:spcBef>
                <a:spcPts val="1130"/>
              </a:spcBef>
            </a:pPr>
            <a:r>
              <a:rPr dirty="0" sz="1200" spc="-20">
                <a:solidFill>
                  <a:srgbClr val="666666"/>
                </a:solidFill>
                <a:latin typeface="Roboto"/>
                <a:cs typeface="Roboto"/>
              </a:rPr>
              <a:t>Build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 a</a:t>
            </a:r>
            <a:r>
              <a:rPr dirty="0" sz="1200" spc="-5">
                <a:solidFill>
                  <a:srgbClr val="666666"/>
                </a:solidFill>
                <a:latin typeface="Roboto"/>
                <a:cs typeface="Roboto"/>
              </a:rPr>
              <a:t> model </a:t>
            </a:r>
            <a:r>
              <a:rPr dirty="0" sz="1200" spc="-20">
                <a:solidFill>
                  <a:srgbClr val="666666"/>
                </a:solidFill>
                <a:latin typeface="Roboto"/>
                <a:cs typeface="Roboto"/>
              </a:rPr>
              <a:t>that</a:t>
            </a:r>
            <a:r>
              <a:rPr dirty="0" sz="12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predicts</a:t>
            </a:r>
            <a:r>
              <a:rPr dirty="0" sz="12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customer</a:t>
            </a:r>
            <a:r>
              <a:rPr dirty="0" sz="12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666666"/>
                </a:solidFill>
                <a:latin typeface="Roboto"/>
                <a:cs typeface="Roboto"/>
              </a:rPr>
              <a:t>churn</a:t>
            </a:r>
            <a:endParaRPr sz="1200">
              <a:latin typeface="Roboto"/>
              <a:cs typeface="Roboto"/>
            </a:endParaRPr>
          </a:p>
          <a:p>
            <a:pPr marL="50165">
              <a:lnSpc>
                <a:spcPct val="100000"/>
              </a:lnSpc>
              <a:spcBef>
                <a:spcPts val="1135"/>
              </a:spcBef>
            </a:pPr>
            <a:r>
              <a:rPr dirty="0" sz="1200" spc="5" b="1">
                <a:solidFill>
                  <a:srgbClr val="666666"/>
                </a:solidFill>
                <a:latin typeface="Roboto"/>
                <a:cs typeface="Roboto"/>
              </a:rPr>
              <a:t>Agenda:</a:t>
            </a:r>
            <a:endParaRPr sz="1200">
              <a:latin typeface="Roboto"/>
              <a:cs typeface="Roboto"/>
            </a:endParaRPr>
          </a:p>
          <a:p>
            <a:pPr marL="276225" marR="1245870">
              <a:lnSpc>
                <a:spcPct val="178500"/>
              </a:lnSpc>
            </a:pPr>
            <a:r>
              <a:rPr dirty="0" sz="1200" spc="-20">
                <a:solidFill>
                  <a:srgbClr val="666666"/>
                </a:solidFill>
                <a:latin typeface="Roboto"/>
                <a:cs typeface="Roboto"/>
              </a:rPr>
              <a:t>Data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processing 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 Customer</a:t>
            </a:r>
            <a:r>
              <a:rPr dirty="0" sz="1200" spc="-2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segmentation</a:t>
            </a:r>
            <a:endParaRPr sz="1200">
              <a:latin typeface="Roboto"/>
              <a:cs typeface="Roboto"/>
            </a:endParaRPr>
          </a:p>
          <a:p>
            <a:pPr marL="12700" marR="378460" indent="263525">
              <a:lnSpc>
                <a:spcPts val="1370"/>
              </a:lnSpc>
              <a:spcBef>
                <a:spcPts val="1235"/>
              </a:spcBef>
            </a:pP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Feature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scoring</a:t>
            </a:r>
            <a:r>
              <a:rPr dirty="0" sz="12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and</a:t>
            </a:r>
            <a:r>
              <a:rPr dirty="0" sz="12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predictive</a:t>
            </a:r>
            <a:r>
              <a:rPr dirty="0" sz="1200" spc="-5">
                <a:solidFill>
                  <a:srgbClr val="666666"/>
                </a:solidFill>
                <a:latin typeface="Roboto"/>
                <a:cs typeface="Roboto"/>
              </a:rPr>
              <a:t> model </a:t>
            </a:r>
            <a:r>
              <a:rPr dirty="0" sz="1200" spc="-28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implementation</a:t>
            </a:r>
            <a:endParaRPr sz="1200">
              <a:latin typeface="Roboto"/>
              <a:cs typeface="Roboto"/>
            </a:endParaRPr>
          </a:p>
          <a:p>
            <a:pPr marL="276225">
              <a:lnSpc>
                <a:spcPct val="100000"/>
              </a:lnSpc>
              <a:spcBef>
                <a:spcPts val="1095"/>
              </a:spcBef>
            </a:pPr>
            <a:r>
              <a:rPr dirty="0" sz="1200" spc="-15">
                <a:solidFill>
                  <a:srgbClr val="666666"/>
                </a:solidFill>
                <a:latin typeface="Roboto"/>
                <a:cs typeface="Roboto"/>
              </a:rPr>
              <a:t>Business</a:t>
            </a:r>
            <a:r>
              <a:rPr dirty="0" sz="1200" spc="-4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Roboto"/>
                <a:cs typeface="Roboto"/>
              </a:rPr>
              <a:t>recommendations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285" y="1567465"/>
            <a:ext cx="10325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 b="1">
                <a:solidFill>
                  <a:srgbClr val="666666"/>
                </a:solidFill>
                <a:latin typeface="Roboto"/>
                <a:cs typeface="Roboto"/>
              </a:rPr>
              <a:t>Data</a:t>
            </a:r>
            <a:r>
              <a:rPr dirty="0" sz="1000" spc="-25" b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666666"/>
                </a:solidFill>
                <a:latin typeface="Roboto"/>
                <a:cs typeface="Roboto"/>
              </a:rPr>
              <a:t>Processing</a:t>
            </a:r>
            <a:r>
              <a:rPr dirty="0" sz="1000" spc="-25" b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666666"/>
                </a:solidFill>
                <a:latin typeface="Roboto"/>
                <a:cs typeface="Roboto"/>
              </a:rPr>
              <a:t>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6807" y="1865731"/>
            <a:ext cx="3319145" cy="32512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18135" marR="5080" indent="-306070">
              <a:lnSpc>
                <a:spcPts val="1150"/>
              </a:lnSpc>
              <a:spcBef>
                <a:spcPts val="185"/>
              </a:spcBef>
              <a:buFont typeface="Arial MT"/>
              <a:buChar char="●"/>
              <a:tabLst>
                <a:tab pos="318135" algn="l"/>
                <a:tab pos="318770" algn="l"/>
              </a:tabLst>
            </a:pPr>
            <a:r>
              <a:rPr dirty="0" sz="1000" spc="-20" i="1">
                <a:solidFill>
                  <a:srgbClr val="666666"/>
                </a:solidFill>
                <a:latin typeface="Roboto"/>
                <a:cs typeface="Roboto"/>
              </a:rPr>
              <a:t>Objective</a:t>
            </a:r>
            <a:r>
              <a:rPr dirty="0" sz="1000" spc="-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5" i="1">
                <a:solidFill>
                  <a:srgbClr val="666666"/>
                </a:solidFill>
                <a:latin typeface="Roboto"/>
                <a:cs typeface="Roboto"/>
              </a:rPr>
              <a:t>:</a:t>
            </a:r>
            <a:r>
              <a:rPr dirty="0" sz="1000" spc="5" i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Prepare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data</a:t>
            </a:r>
            <a:r>
              <a:rPr dirty="0" sz="1000">
                <a:solidFill>
                  <a:srgbClr val="666666"/>
                </a:solidFill>
                <a:latin typeface="Roboto"/>
                <a:cs typeface="Roboto"/>
              </a:rPr>
              <a:t> for</a:t>
            </a:r>
            <a:r>
              <a:rPr dirty="0" sz="1000" spc="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5">
                <a:solidFill>
                  <a:srgbClr val="666666"/>
                </a:solidFill>
                <a:latin typeface="Roboto"/>
                <a:cs typeface="Roboto"/>
              </a:rPr>
              <a:t>analysis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20">
                <a:solidFill>
                  <a:srgbClr val="666666"/>
                </a:solidFill>
                <a:latin typeface="Roboto"/>
                <a:cs typeface="Roboto"/>
              </a:rPr>
              <a:t>by</a:t>
            </a:r>
            <a:r>
              <a:rPr dirty="0" sz="1000" spc="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removing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and </a:t>
            </a:r>
            <a:r>
              <a:rPr dirty="0" sz="1000" spc="-229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modifying data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5425" y="2309862"/>
            <a:ext cx="102806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0" i="1">
                <a:solidFill>
                  <a:srgbClr val="666666"/>
                </a:solidFill>
                <a:latin typeface="Roboto"/>
                <a:cs typeface="Roboto"/>
              </a:rPr>
              <a:t>Numerical/Binary: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5425" y="2608128"/>
            <a:ext cx="3530600" cy="32512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85"/>
              </a:spcBef>
            </a:pP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Keep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columns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containing</a:t>
            </a:r>
            <a:r>
              <a:rPr dirty="0" sz="100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5">
                <a:solidFill>
                  <a:srgbClr val="666666"/>
                </a:solidFill>
                <a:latin typeface="Roboto"/>
                <a:cs typeface="Roboto"/>
              </a:rPr>
              <a:t>relevant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characteristics</a:t>
            </a:r>
            <a:r>
              <a:rPr dirty="0" sz="100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1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customer </a:t>
            </a:r>
            <a:r>
              <a:rPr dirty="0" sz="1000" spc="-229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segments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5425" y="3052260"/>
            <a:ext cx="69278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" i="1">
                <a:solidFill>
                  <a:srgbClr val="666666"/>
                </a:solidFill>
                <a:latin typeface="Roboto"/>
                <a:cs typeface="Roboto"/>
              </a:rPr>
              <a:t>Categorical: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8591" y="3350526"/>
            <a:ext cx="2069464" cy="325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6710" indent="-334645">
              <a:lnSpc>
                <a:spcPts val="1175"/>
              </a:lnSpc>
              <a:spcBef>
                <a:spcPts val="105"/>
              </a:spcBef>
              <a:buAutoNum type="arabicPeriod"/>
              <a:tabLst>
                <a:tab pos="346075" algn="l"/>
                <a:tab pos="347345" algn="l"/>
              </a:tabLst>
            </a:pP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Find</a:t>
            </a:r>
            <a:r>
              <a:rPr dirty="0" sz="1000" spc="-1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appropriate</a:t>
            </a:r>
            <a:r>
              <a:rPr dirty="0" sz="1000" spc="-1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level </a:t>
            </a:r>
            <a:r>
              <a:rPr dirty="0" sz="1000" spc="1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dirty="0" sz="1000" spc="-1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detail</a:t>
            </a:r>
            <a:endParaRPr sz="1000">
              <a:latin typeface="Roboto"/>
              <a:cs typeface="Roboto"/>
            </a:endParaRPr>
          </a:p>
          <a:p>
            <a:pPr marL="346710" indent="-334645">
              <a:lnSpc>
                <a:spcPts val="1175"/>
              </a:lnSpc>
              <a:buAutoNum type="arabicPeriod"/>
              <a:tabLst>
                <a:tab pos="346075" algn="l"/>
                <a:tab pos="347345" algn="l"/>
              </a:tabLst>
            </a:pPr>
            <a:r>
              <a:rPr dirty="0" sz="1000" spc="-35">
                <a:solidFill>
                  <a:srgbClr val="666666"/>
                </a:solidFill>
                <a:latin typeface="Roboto"/>
                <a:cs typeface="Roboto"/>
              </a:rPr>
              <a:t>One-ho</a:t>
            </a:r>
            <a:r>
              <a:rPr dirty="0" sz="1000" spc="-20">
                <a:solidFill>
                  <a:srgbClr val="666666"/>
                </a:solidFill>
                <a:latin typeface="Roboto"/>
                <a:cs typeface="Roboto"/>
              </a:rPr>
              <a:t>t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encode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7074" y="3794658"/>
            <a:ext cx="56578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0" i="1">
                <a:solidFill>
                  <a:srgbClr val="666666"/>
                </a:solidFill>
                <a:latin typeface="Roboto"/>
                <a:cs typeface="Roboto"/>
              </a:rPr>
              <a:t>Balances: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5425" y="4092924"/>
            <a:ext cx="3458210" cy="32512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85"/>
              </a:spcBef>
            </a:pP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Set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missing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balances</a:t>
            </a:r>
            <a:r>
              <a:rPr dirty="0" sz="1000" spc="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to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30">
                <a:solidFill>
                  <a:srgbClr val="666666"/>
                </a:solidFill>
                <a:latin typeface="Roboto"/>
                <a:cs typeface="Roboto"/>
              </a:rPr>
              <a:t>-10,000</a:t>
            </a:r>
            <a:r>
              <a:rPr dirty="0" sz="1000">
                <a:solidFill>
                  <a:srgbClr val="666666"/>
                </a:solidFill>
                <a:latin typeface="Roboto"/>
                <a:cs typeface="Roboto"/>
              </a:rPr>
              <a:t> •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Use</a:t>
            </a:r>
            <a:r>
              <a:rPr dirty="0" sz="100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666666"/>
                </a:solidFill>
                <a:latin typeface="Roboto"/>
                <a:cs typeface="Roboto"/>
              </a:rPr>
              <a:t>smooth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symmetric</a:t>
            </a:r>
            <a:r>
              <a:rPr dirty="0" sz="100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log </a:t>
            </a:r>
            <a:r>
              <a:rPr dirty="0" sz="1000" spc="-23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666666"/>
                </a:solidFill>
                <a:latin typeface="Roboto"/>
                <a:cs typeface="Roboto"/>
              </a:rPr>
              <a:t>scaling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61249"/>
            <a:ext cx="363156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100" algn="l"/>
              </a:tabLst>
            </a:pPr>
            <a:r>
              <a:rPr dirty="0" sz="2500" b="1">
                <a:solidFill>
                  <a:srgbClr val="FFFF00"/>
                </a:solidFill>
                <a:latin typeface="Roboto"/>
                <a:cs typeface="Roboto"/>
              </a:rPr>
              <a:t>Customer	</a:t>
            </a:r>
            <a:r>
              <a:rPr dirty="0" sz="2500" spc="-5" b="1">
                <a:solidFill>
                  <a:srgbClr val="FFFF00"/>
                </a:solidFill>
                <a:latin typeface="Roboto"/>
                <a:cs typeface="Roboto"/>
              </a:rPr>
              <a:t>segmentation: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1581899"/>
            <a:ext cx="4000500" cy="30765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dirty="0" sz="1800" spc="-5" b="1">
                <a:solidFill>
                  <a:srgbClr val="666666"/>
                </a:solidFill>
                <a:latin typeface="Roboto"/>
                <a:cs typeface="Roboto"/>
              </a:rPr>
              <a:t>Objective</a:t>
            </a:r>
            <a:r>
              <a:rPr dirty="0" sz="1800" spc="-35" b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666666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marL="669925" indent="-177165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670560" algn="l"/>
              </a:tabLst>
            </a:pPr>
            <a:r>
              <a:rPr dirty="0" sz="1300" spc="-20">
                <a:solidFill>
                  <a:srgbClr val="666666"/>
                </a:solidFill>
                <a:latin typeface="Roboto"/>
                <a:cs typeface="Roboto"/>
              </a:rPr>
              <a:t>Dimensionality</a:t>
            </a:r>
            <a:r>
              <a:rPr dirty="0" sz="1300" spc="-3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666666"/>
                </a:solidFill>
                <a:latin typeface="Roboto"/>
                <a:cs typeface="Roboto"/>
              </a:rPr>
              <a:t>reduction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66666"/>
              </a:buClr>
              <a:buFont typeface="Roboto"/>
              <a:buAutoNum type="arabicPeriod"/>
            </a:pPr>
            <a:endParaRPr sz="1150">
              <a:latin typeface="Roboto"/>
              <a:cs typeface="Roboto"/>
            </a:endParaRPr>
          </a:p>
          <a:p>
            <a:pPr marL="710565" indent="-217804">
              <a:lnSpc>
                <a:spcPct val="100000"/>
              </a:lnSpc>
              <a:buAutoNum type="arabicPeriod"/>
              <a:tabLst>
                <a:tab pos="711200" algn="l"/>
              </a:tabLst>
            </a:pPr>
            <a:r>
              <a:rPr dirty="0" sz="1300" spc="-20">
                <a:solidFill>
                  <a:srgbClr val="666666"/>
                </a:solidFill>
                <a:latin typeface="Roboto"/>
                <a:cs typeface="Roboto"/>
              </a:rPr>
              <a:t>Finding</a:t>
            </a:r>
            <a:r>
              <a:rPr dirty="0" sz="13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dirty="0" sz="13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666666"/>
                </a:solidFill>
                <a:latin typeface="Roboto"/>
                <a:cs typeface="Roboto"/>
              </a:rPr>
              <a:t>optimal</a:t>
            </a:r>
            <a:r>
              <a:rPr dirty="0" sz="13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666666"/>
                </a:solidFill>
                <a:latin typeface="Roboto"/>
                <a:cs typeface="Roboto"/>
              </a:rPr>
              <a:t>number</a:t>
            </a:r>
            <a:r>
              <a:rPr dirty="0" sz="1300" spc="-5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dirty="0" sz="130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666666"/>
                </a:solidFill>
                <a:latin typeface="Roboto"/>
                <a:cs typeface="Roboto"/>
              </a:rPr>
              <a:t>segments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Roboto"/>
              <a:buAutoNum type="arabicPeriod"/>
            </a:pPr>
            <a:endParaRPr sz="1150">
              <a:latin typeface="Roboto"/>
              <a:cs typeface="Roboto"/>
            </a:endParaRPr>
          </a:p>
          <a:p>
            <a:pPr marL="669925" indent="-1771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70560" algn="l"/>
              </a:tabLst>
            </a:pPr>
            <a:r>
              <a:rPr dirty="0" sz="1300" spc="-15">
                <a:solidFill>
                  <a:srgbClr val="666666"/>
                </a:solidFill>
                <a:latin typeface="Roboto"/>
                <a:cs typeface="Roboto"/>
              </a:rPr>
              <a:t>Clustering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Roboto"/>
              <a:buAutoNum type="arabicPeriod"/>
            </a:pPr>
            <a:endParaRPr sz="1150">
              <a:latin typeface="Roboto"/>
              <a:cs typeface="Roboto"/>
            </a:endParaRPr>
          </a:p>
          <a:p>
            <a:pPr marL="669925" indent="-177165">
              <a:lnSpc>
                <a:spcPct val="100000"/>
              </a:lnSpc>
              <a:buAutoNum type="arabicPeriod"/>
              <a:tabLst>
                <a:tab pos="670560" algn="l"/>
              </a:tabLst>
            </a:pPr>
            <a:r>
              <a:rPr dirty="0" sz="1300" spc="-15">
                <a:solidFill>
                  <a:srgbClr val="666666"/>
                </a:solidFill>
                <a:latin typeface="Roboto"/>
                <a:cs typeface="Roboto"/>
              </a:rPr>
              <a:t>Segment</a:t>
            </a:r>
            <a:r>
              <a:rPr dirty="0" sz="1300" spc="-4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666666"/>
                </a:solidFill>
                <a:latin typeface="Roboto"/>
                <a:cs typeface="Roboto"/>
              </a:rPr>
              <a:t>analysis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1320" y="1435469"/>
            <a:ext cx="2070735" cy="174498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400" spc="-5" b="1">
                <a:solidFill>
                  <a:srgbClr val="666666"/>
                </a:solidFill>
                <a:latin typeface="Roboto"/>
                <a:cs typeface="Roboto"/>
              </a:rPr>
              <a:t>Results</a:t>
            </a:r>
            <a:r>
              <a:rPr dirty="0" sz="2400" spc="-50" b="1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dirty="0" sz="2400" spc="-5" b="1">
                <a:solidFill>
                  <a:srgbClr val="666666"/>
                </a:solidFill>
                <a:latin typeface="Roboto"/>
                <a:cs typeface="Roboto"/>
              </a:rPr>
              <a:t>:</a:t>
            </a:r>
            <a:endParaRPr sz="2400">
              <a:latin typeface="Roboto"/>
              <a:cs typeface="Roboto"/>
            </a:endParaRPr>
          </a:p>
          <a:p>
            <a:pPr marL="731520" indent="-340360">
              <a:lnSpc>
                <a:spcPct val="100000"/>
              </a:lnSpc>
              <a:spcBef>
                <a:spcPts val="1630"/>
              </a:spcBef>
              <a:buFont typeface="Roboto"/>
              <a:buAutoNum type="arabicPeriod"/>
              <a:tabLst>
                <a:tab pos="732155" algn="l"/>
              </a:tabLst>
            </a:pPr>
            <a:r>
              <a:rPr dirty="0" sz="2400" spc="135" b="1" i="1">
                <a:solidFill>
                  <a:srgbClr val="666666"/>
                </a:solidFill>
                <a:latin typeface="Roboto Cn"/>
                <a:cs typeface="Roboto Cn"/>
              </a:rPr>
              <a:t>Churn</a:t>
            </a:r>
            <a:endParaRPr sz="2400">
              <a:latin typeface="Roboto Cn"/>
              <a:cs typeface="Roboto Cn"/>
            </a:endParaRPr>
          </a:p>
          <a:p>
            <a:pPr marL="719455" indent="-33401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720090" algn="l"/>
              </a:tabLst>
            </a:pPr>
            <a:r>
              <a:rPr dirty="0" sz="2400" spc="120" b="1" i="1">
                <a:solidFill>
                  <a:srgbClr val="666666"/>
                </a:solidFill>
                <a:latin typeface="Roboto Cn"/>
                <a:cs typeface="Roboto Cn"/>
              </a:rPr>
              <a:t>Behaviors</a:t>
            </a:r>
            <a:endParaRPr sz="2400">
              <a:latin typeface="Roboto Cn"/>
              <a:cs typeface="Roboto C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277620"/>
            </a:xfrm>
            <a:custGeom>
              <a:avLst/>
              <a:gdLst/>
              <a:ahLst/>
              <a:cxnLst/>
              <a:rect l="l" t="t" r="r" b="b"/>
              <a:pathLst>
                <a:path w="9144000" h="1277620">
                  <a:moveTo>
                    <a:pt x="9143999" y="1277099"/>
                  </a:moveTo>
                  <a:lnTo>
                    <a:pt x="0" y="12770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27709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39724" cy="5143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phase1</dc:title>
  <dcterms:created xsi:type="dcterms:W3CDTF">2023-10-04T15:38:52Z</dcterms:created>
  <dcterms:modified xsi:type="dcterms:W3CDTF">2023-10-04T15:38:52Z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