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3"/>
  </p:notesMasterIdLst>
  <p:handoutMasterIdLst>
    <p:handoutMasterId r:id="rId24"/>
  </p:handoutMasterIdLst>
  <p:sldIdLst>
    <p:sldId id="256" r:id="rId2"/>
    <p:sldId id="257" r:id="rId3"/>
    <p:sldId id="259" r:id="rId4"/>
    <p:sldId id="262" r:id="rId5"/>
    <p:sldId id="263"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75" d="100"/>
          <a:sy n="75" d="100"/>
        </p:scale>
        <p:origin x="-32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FA8342-D609-40C8-86DE-C8F16EA8EFD4}" type="datetimeFigureOut">
              <a:rPr lang="en-US" smtClean="0"/>
              <a:t>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Imthiyaz</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B585A-9A91-402F-B26C-82CD8FD980D7}" type="slidenum">
              <a:rPr lang="en-US" smtClean="0"/>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5DB04-BD13-4A88-9987-0E625B83E6C9}" type="datetimeFigureOut">
              <a:rPr lang="en-US" smtClean="0"/>
              <a:t>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Imthiyaz</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386377-8A13-45CF-8B75-D39F154E4573}" type="slidenum">
              <a:rPr lang="en-US" smtClean="0"/>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0"/>
          </p:nvPr>
        </p:nvSpPr>
        <p:spPr/>
        <p:txBody>
          <a:bodyPr/>
          <a:lstStyle/>
          <a:p>
            <a:r>
              <a:rPr lang="en-US" smtClean="0"/>
              <a:t>Prepared by Imthiyaz</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Prepared by Imthiyaz</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51D5BBB-B5C8-4B34-BE3E-C4DE4828EE89}" type="datetime1">
              <a:rPr lang="en-IN" smtClean="0"/>
              <a:t>05-01-2024</a:t>
            </a:fld>
            <a:endParaRPr lang="en-IN"/>
          </a:p>
        </p:txBody>
      </p:sp>
      <p:sp>
        <p:nvSpPr>
          <p:cNvPr id="19" name="Footer Placeholder 18"/>
          <p:cNvSpPr>
            <a:spLocks noGrp="1"/>
          </p:cNvSpPr>
          <p:nvPr>
            <p:ph type="ftr" sz="quarter" idx="11"/>
          </p:nvPr>
        </p:nvSpPr>
        <p:spPr/>
        <p:txBody>
          <a:bodyPr/>
          <a:lstStyle/>
          <a:p>
            <a:r>
              <a:rPr lang="en-IN" smtClean="0"/>
              <a:t>Prepared By Imthiyaz</a:t>
            </a:r>
            <a:endParaRPr lang="en-IN"/>
          </a:p>
        </p:txBody>
      </p:sp>
      <p:sp>
        <p:nvSpPr>
          <p:cNvPr id="27" name="Slide Number Placeholder 26"/>
          <p:cNvSpPr>
            <a:spLocks noGrp="1"/>
          </p:cNvSpPr>
          <p:nvPr>
            <p:ph type="sldNum" sz="quarter" idx="12"/>
          </p:nvPr>
        </p:nvSpPr>
        <p:spPr/>
        <p:txBody>
          <a:bodyPr/>
          <a:lstStyle/>
          <a:p>
            <a:fld id="{DE69173F-1610-4739-A990-09DB44E856A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80CB64-4BCB-4CB1-8C41-F782EBE74EF3}" type="datetime1">
              <a:rPr lang="en-IN" smtClean="0"/>
              <a:t>05-01-2024</a:t>
            </a:fld>
            <a:endParaRPr lang="en-IN"/>
          </a:p>
        </p:txBody>
      </p:sp>
      <p:sp>
        <p:nvSpPr>
          <p:cNvPr id="5" name="Footer Placeholder 4"/>
          <p:cNvSpPr>
            <a:spLocks noGrp="1"/>
          </p:cNvSpPr>
          <p:nvPr>
            <p:ph type="ftr" sz="quarter" idx="11"/>
          </p:nvPr>
        </p:nvSpPr>
        <p:spPr/>
        <p:txBody>
          <a:bodyPr/>
          <a:lstStyle/>
          <a:p>
            <a:r>
              <a:rPr lang="en-IN" smtClean="0"/>
              <a:t>Prepared By Imthiyaz</a:t>
            </a:r>
            <a:endParaRPr lang="en-IN"/>
          </a:p>
        </p:txBody>
      </p:sp>
      <p:sp>
        <p:nvSpPr>
          <p:cNvPr id="6" name="Slide Number Placeholder 5"/>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112F7C-971D-4B58-9362-63F4483D2C86}" type="datetime1">
              <a:rPr lang="en-IN" smtClean="0"/>
              <a:t>05-01-2024</a:t>
            </a:fld>
            <a:endParaRPr lang="en-IN"/>
          </a:p>
        </p:txBody>
      </p:sp>
      <p:sp>
        <p:nvSpPr>
          <p:cNvPr id="5" name="Footer Placeholder 4"/>
          <p:cNvSpPr>
            <a:spLocks noGrp="1"/>
          </p:cNvSpPr>
          <p:nvPr>
            <p:ph type="ftr" sz="quarter" idx="11"/>
          </p:nvPr>
        </p:nvSpPr>
        <p:spPr/>
        <p:txBody>
          <a:bodyPr/>
          <a:lstStyle/>
          <a:p>
            <a:r>
              <a:rPr lang="en-IN" smtClean="0"/>
              <a:t>Prepared By Imthiyaz</a:t>
            </a:r>
            <a:endParaRPr lang="en-IN"/>
          </a:p>
        </p:txBody>
      </p:sp>
      <p:sp>
        <p:nvSpPr>
          <p:cNvPr id="6" name="Slide Number Placeholder 5"/>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9C32A7-5721-46B2-8453-4B2A60A7EB0A}" type="datetime1">
              <a:rPr lang="en-IN" smtClean="0"/>
              <a:t>05-01-2024</a:t>
            </a:fld>
            <a:endParaRPr lang="en-IN"/>
          </a:p>
        </p:txBody>
      </p:sp>
      <p:sp>
        <p:nvSpPr>
          <p:cNvPr id="5" name="Footer Placeholder 4"/>
          <p:cNvSpPr>
            <a:spLocks noGrp="1"/>
          </p:cNvSpPr>
          <p:nvPr>
            <p:ph type="ftr" sz="quarter" idx="11"/>
          </p:nvPr>
        </p:nvSpPr>
        <p:spPr/>
        <p:txBody>
          <a:bodyPr/>
          <a:lstStyle/>
          <a:p>
            <a:r>
              <a:rPr lang="en-IN" smtClean="0"/>
              <a:t>Prepared By Imthiyaz</a:t>
            </a:r>
            <a:endParaRPr lang="en-IN"/>
          </a:p>
        </p:txBody>
      </p:sp>
      <p:sp>
        <p:nvSpPr>
          <p:cNvPr id="6" name="Slide Number Placeholder 5"/>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8BEA84-0B03-41D0-883A-0952D983C762}" type="datetime1">
              <a:rPr lang="en-IN" smtClean="0"/>
              <a:t>05-01-2024</a:t>
            </a:fld>
            <a:endParaRPr lang="en-IN"/>
          </a:p>
        </p:txBody>
      </p:sp>
      <p:sp>
        <p:nvSpPr>
          <p:cNvPr id="5" name="Footer Placeholder 4"/>
          <p:cNvSpPr>
            <a:spLocks noGrp="1"/>
          </p:cNvSpPr>
          <p:nvPr>
            <p:ph type="ftr" sz="quarter" idx="11"/>
          </p:nvPr>
        </p:nvSpPr>
        <p:spPr/>
        <p:txBody>
          <a:bodyPr/>
          <a:lstStyle/>
          <a:p>
            <a:r>
              <a:rPr lang="en-IN" smtClean="0"/>
              <a:t>Prepared By Imthiyaz</a:t>
            </a:r>
            <a:endParaRPr lang="en-IN"/>
          </a:p>
        </p:txBody>
      </p:sp>
      <p:sp>
        <p:nvSpPr>
          <p:cNvPr id="6" name="Slide Number Placeholder 5"/>
          <p:cNvSpPr>
            <a:spLocks noGrp="1"/>
          </p:cNvSpPr>
          <p:nvPr>
            <p:ph type="sldNum" sz="quarter" idx="12"/>
          </p:nvPr>
        </p:nvSpPr>
        <p:spPr/>
        <p:txBody>
          <a:bodyPr/>
          <a:lstStyle/>
          <a:p>
            <a:fld id="{DE69173F-1610-4739-A990-09DB44E856A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62987C-D8F2-4AEF-80F4-615CEDA73616}" type="datetime1">
              <a:rPr lang="en-IN" smtClean="0"/>
              <a:t>05-01-2024</a:t>
            </a:fld>
            <a:endParaRPr lang="en-IN"/>
          </a:p>
        </p:txBody>
      </p:sp>
      <p:sp>
        <p:nvSpPr>
          <p:cNvPr id="6" name="Footer Placeholder 5"/>
          <p:cNvSpPr>
            <a:spLocks noGrp="1"/>
          </p:cNvSpPr>
          <p:nvPr>
            <p:ph type="ftr" sz="quarter" idx="11"/>
          </p:nvPr>
        </p:nvSpPr>
        <p:spPr/>
        <p:txBody>
          <a:bodyPr/>
          <a:lstStyle/>
          <a:p>
            <a:r>
              <a:rPr lang="en-IN" smtClean="0"/>
              <a:t>Prepared By Imthiyaz</a:t>
            </a:r>
            <a:endParaRPr lang="en-IN"/>
          </a:p>
        </p:txBody>
      </p:sp>
      <p:sp>
        <p:nvSpPr>
          <p:cNvPr id="7" name="Slide Number Placeholder 6"/>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93BAEE-7D41-4720-BD2D-8946D325379D}" type="datetime1">
              <a:rPr lang="en-IN" smtClean="0"/>
              <a:t>05-01-2024</a:t>
            </a:fld>
            <a:endParaRPr lang="en-IN"/>
          </a:p>
        </p:txBody>
      </p:sp>
      <p:sp>
        <p:nvSpPr>
          <p:cNvPr id="8" name="Footer Placeholder 7"/>
          <p:cNvSpPr>
            <a:spLocks noGrp="1"/>
          </p:cNvSpPr>
          <p:nvPr>
            <p:ph type="ftr" sz="quarter" idx="11"/>
          </p:nvPr>
        </p:nvSpPr>
        <p:spPr/>
        <p:txBody>
          <a:bodyPr/>
          <a:lstStyle/>
          <a:p>
            <a:r>
              <a:rPr lang="en-IN" smtClean="0"/>
              <a:t>Prepared By Imthiyaz</a:t>
            </a:r>
            <a:endParaRPr lang="en-IN"/>
          </a:p>
        </p:txBody>
      </p:sp>
      <p:sp>
        <p:nvSpPr>
          <p:cNvPr id="9" name="Slide Number Placeholder 8"/>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624D8A-3552-428C-991D-FF197B8192D2}" type="datetime1">
              <a:rPr lang="en-IN" smtClean="0"/>
              <a:t>05-01-2024</a:t>
            </a:fld>
            <a:endParaRPr lang="en-IN"/>
          </a:p>
        </p:txBody>
      </p:sp>
      <p:sp>
        <p:nvSpPr>
          <p:cNvPr id="4" name="Footer Placeholder 3"/>
          <p:cNvSpPr>
            <a:spLocks noGrp="1"/>
          </p:cNvSpPr>
          <p:nvPr>
            <p:ph type="ftr" sz="quarter" idx="11"/>
          </p:nvPr>
        </p:nvSpPr>
        <p:spPr/>
        <p:txBody>
          <a:bodyPr/>
          <a:lstStyle/>
          <a:p>
            <a:r>
              <a:rPr lang="en-IN" smtClean="0"/>
              <a:t>Prepared By Imthiyaz</a:t>
            </a:r>
            <a:endParaRPr lang="en-IN"/>
          </a:p>
        </p:txBody>
      </p:sp>
      <p:sp>
        <p:nvSpPr>
          <p:cNvPr id="5" name="Slide Number Placeholder 4"/>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31115-5E66-4364-B47A-E0039F353252}" type="datetime1">
              <a:rPr lang="en-IN" smtClean="0"/>
              <a:t>05-01-2024</a:t>
            </a:fld>
            <a:endParaRPr lang="en-IN"/>
          </a:p>
        </p:txBody>
      </p:sp>
      <p:sp>
        <p:nvSpPr>
          <p:cNvPr id="3" name="Footer Placeholder 2"/>
          <p:cNvSpPr>
            <a:spLocks noGrp="1"/>
          </p:cNvSpPr>
          <p:nvPr>
            <p:ph type="ftr" sz="quarter" idx="11"/>
          </p:nvPr>
        </p:nvSpPr>
        <p:spPr/>
        <p:txBody>
          <a:bodyPr/>
          <a:lstStyle/>
          <a:p>
            <a:r>
              <a:rPr lang="en-IN" smtClean="0"/>
              <a:t>Prepared By Imthiyaz</a:t>
            </a:r>
            <a:endParaRPr lang="en-IN"/>
          </a:p>
        </p:txBody>
      </p:sp>
      <p:sp>
        <p:nvSpPr>
          <p:cNvPr id="4" name="Slide Number Placeholder 3"/>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0FF024-6918-4AD9-AC40-75C7F41EDFD9}" type="datetime1">
              <a:rPr lang="en-IN" smtClean="0"/>
              <a:t>05-01-2024</a:t>
            </a:fld>
            <a:endParaRPr lang="en-IN"/>
          </a:p>
        </p:txBody>
      </p:sp>
      <p:sp>
        <p:nvSpPr>
          <p:cNvPr id="6" name="Footer Placeholder 5"/>
          <p:cNvSpPr>
            <a:spLocks noGrp="1"/>
          </p:cNvSpPr>
          <p:nvPr>
            <p:ph type="ftr" sz="quarter" idx="11"/>
          </p:nvPr>
        </p:nvSpPr>
        <p:spPr/>
        <p:txBody>
          <a:bodyPr/>
          <a:lstStyle/>
          <a:p>
            <a:r>
              <a:rPr lang="en-IN" smtClean="0"/>
              <a:t>Prepared By Imthiyaz</a:t>
            </a:r>
            <a:endParaRPr lang="en-IN"/>
          </a:p>
        </p:txBody>
      </p:sp>
      <p:sp>
        <p:nvSpPr>
          <p:cNvPr id="7" name="Slide Number Placeholder 6"/>
          <p:cNvSpPr>
            <a:spLocks noGrp="1"/>
          </p:cNvSpPr>
          <p:nvPr>
            <p:ph type="sldNum" sz="quarter" idx="12"/>
          </p:nvPr>
        </p:nvSpPr>
        <p:spPr/>
        <p:txBody>
          <a:bodyPr/>
          <a:lstStyle/>
          <a:p>
            <a:fld id="{DE69173F-1610-4739-A990-09DB44E856A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8DC94D-0BC6-4A79-812C-9C584D9B07B2}" type="datetime1">
              <a:rPr lang="en-IN" smtClean="0"/>
              <a:t>05-01-2024</a:t>
            </a:fld>
            <a:endParaRPr lang="en-IN"/>
          </a:p>
        </p:txBody>
      </p:sp>
      <p:sp>
        <p:nvSpPr>
          <p:cNvPr id="6" name="Footer Placeholder 5"/>
          <p:cNvSpPr>
            <a:spLocks noGrp="1"/>
          </p:cNvSpPr>
          <p:nvPr>
            <p:ph type="ftr" sz="quarter" idx="11"/>
          </p:nvPr>
        </p:nvSpPr>
        <p:spPr/>
        <p:txBody>
          <a:bodyPr/>
          <a:lstStyle/>
          <a:p>
            <a:r>
              <a:rPr lang="en-IN" smtClean="0"/>
              <a:t>Prepared By Imthiyaz</a:t>
            </a:r>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DE69173F-1610-4739-A990-09DB44E856A5}"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919169-C865-4A12-8366-78ED9C9405B2}" type="datetime1">
              <a:rPr lang="en-IN" smtClean="0"/>
              <a:t>05-01-2024</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Prepared By Imthiyaz</a:t>
            </a:r>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69173F-1610-4739-A990-09DB44E856A5}"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 y="-1"/>
            <a:ext cx="12192001" cy="6809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xmlns="" id="{09966826-6E28-DA75-598F-E99EED9C97B4}"/>
              </a:ext>
            </a:extLst>
          </p:cNvPr>
          <p:cNvSpPr>
            <a:spLocks noGrp="1"/>
          </p:cNvSpPr>
          <p:nvPr>
            <p:ph type="ctrTitle"/>
          </p:nvPr>
        </p:nvSpPr>
        <p:spPr>
          <a:xfrm>
            <a:off x="323273" y="1600200"/>
            <a:ext cx="11111345" cy="1379238"/>
          </a:xfrm>
        </p:spPr>
        <p:txBody>
          <a:bodyPr>
            <a:noAutofit/>
            <a:scene3d>
              <a:camera prst="orthographicFront">
                <a:rot lat="0" lon="0" rev="0"/>
              </a:camera>
              <a:lightRig rig="freezing" dir="t">
                <a:rot lat="0" lon="0" rev="5640000"/>
              </a:lightRig>
            </a:scene3d>
            <a:sp3d prstMaterial="flat">
              <a:bevelT w="38100" h="38100"/>
              <a:contourClr>
                <a:schemeClr val="tx2"/>
              </a:contourClr>
            </a:sp3d>
          </a:bodyPr>
          <a:lstStyle/>
          <a:p>
            <a:pPr algn="ctr"/>
            <a:r>
              <a:rPr lang="en-US" sz="4800" u="sng" dirty="0" smtClean="0">
                <a:solidFill>
                  <a:srgbClr val="FFFF00"/>
                </a:solidFill>
              </a:rPr>
              <a:t>Pharmaceutical Sales prediction across multiple stores</a:t>
            </a:r>
            <a:endParaRPr lang="en-IN" sz="4800" b="1" u="sng" dirty="0">
              <a:solidFill>
                <a:srgbClr val="FFFF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188250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467" y="1024467"/>
            <a:ext cx="9732216" cy="461665"/>
          </a:xfrm>
          <a:prstGeom prst="rect">
            <a:avLst/>
          </a:prstGeom>
          <a:noFill/>
        </p:spPr>
        <p:txBody>
          <a:bodyPr wrap="none" rtlCol="0">
            <a:spAutoFit/>
          </a:bodyPr>
          <a:lstStyle/>
          <a:p>
            <a:r>
              <a:rPr lang="en-US" sz="2400" b="1" u="sng" dirty="0" smtClean="0">
                <a:solidFill>
                  <a:srgbClr val="7030A0"/>
                </a:solidFill>
              </a:rPr>
              <a:t>Find out any seasonal (Christmas, Easter etc) purchase </a:t>
            </a:r>
            <a:r>
              <a:rPr lang="en-US" sz="2400" b="1" u="sng" dirty="0" smtClean="0">
                <a:solidFill>
                  <a:srgbClr val="7030A0"/>
                </a:solidFill>
              </a:rPr>
              <a:t>behaviors</a:t>
            </a:r>
            <a:endParaRPr lang="en-US" sz="2400" b="1" u="sng" dirty="0" smtClean="0">
              <a:solidFill>
                <a:srgbClr val="7030A0"/>
              </a:solidFill>
            </a:endParaRPr>
          </a:p>
        </p:txBody>
      </p:sp>
      <p:pic>
        <p:nvPicPr>
          <p:cNvPr id="22530" name="Picture 2"/>
          <p:cNvPicPr>
            <a:picLocks noChangeAspect="1" noChangeArrowheads="1"/>
          </p:cNvPicPr>
          <p:nvPr/>
        </p:nvPicPr>
        <p:blipFill>
          <a:blip r:embed="rId2"/>
          <a:srcRect/>
          <a:stretch>
            <a:fillRect/>
          </a:stretch>
        </p:blipFill>
        <p:spPr bwMode="auto">
          <a:xfrm>
            <a:off x="2108199" y="1581149"/>
            <a:ext cx="7476067" cy="496988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398" y="1016000"/>
            <a:ext cx="11778802" cy="461665"/>
          </a:xfrm>
          <a:prstGeom prst="rect">
            <a:avLst/>
          </a:prstGeom>
          <a:noFill/>
        </p:spPr>
        <p:txBody>
          <a:bodyPr wrap="none" rtlCol="0">
            <a:spAutoFit/>
          </a:bodyPr>
          <a:lstStyle/>
          <a:p>
            <a:r>
              <a:rPr lang="en-US" sz="2400" b="1" u="sng" dirty="0" smtClean="0">
                <a:solidFill>
                  <a:srgbClr val="7030A0"/>
                </a:solidFill>
              </a:rPr>
              <a:t>What can you say about the correlation between sales and number of customers</a:t>
            </a:r>
            <a:r>
              <a:rPr lang="en-US" sz="2400" b="1" u="sng" dirty="0" smtClean="0">
                <a:solidFill>
                  <a:srgbClr val="7030A0"/>
                </a:solidFill>
              </a:rPr>
              <a:t>?</a:t>
            </a:r>
            <a:endParaRPr lang="en-US" sz="2400" b="1" u="sng" dirty="0" smtClean="0">
              <a:solidFill>
                <a:srgbClr val="7030A0"/>
              </a:solidFill>
            </a:endParaRPr>
          </a:p>
        </p:txBody>
      </p:sp>
      <p:pic>
        <p:nvPicPr>
          <p:cNvPr id="23554" name="Picture 2"/>
          <p:cNvPicPr>
            <a:picLocks noChangeAspect="1" noChangeArrowheads="1"/>
          </p:cNvPicPr>
          <p:nvPr/>
        </p:nvPicPr>
        <p:blipFill>
          <a:blip r:embed="rId2"/>
          <a:srcRect/>
          <a:stretch>
            <a:fillRect/>
          </a:stretch>
        </p:blipFill>
        <p:spPr bwMode="auto">
          <a:xfrm>
            <a:off x="2262717" y="1426104"/>
            <a:ext cx="6356350" cy="5252480"/>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866" y="990600"/>
            <a:ext cx="11108267" cy="646331"/>
          </a:xfrm>
          <a:prstGeom prst="rect">
            <a:avLst/>
          </a:prstGeom>
          <a:noFill/>
        </p:spPr>
        <p:txBody>
          <a:bodyPr wrap="square" rtlCol="0">
            <a:spAutoFit/>
          </a:bodyPr>
          <a:lstStyle/>
          <a:p>
            <a:r>
              <a:rPr lang="en-US" b="1" u="sng" dirty="0" smtClean="0">
                <a:solidFill>
                  <a:srgbClr val="7030A0"/>
                </a:solidFill>
              </a:rPr>
              <a:t>How does promo affect sales? Are the promos attracting more customers? How does it affect already existing customers</a:t>
            </a:r>
            <a:r>
              <a:rPr lang="en-US" b="1" u="sng" dirty="0" smtClean="0">
                <a:solidFill>
                  <a:srgbClr val="7030A0"/>
                </a:solidFill>
              </a:rPr>
              <a:t>?</a:t>
            </a:r>
            <a:endParaRPr lang="en-US" b="1" u="sng" dirty="0" smtClean="0">
              <a:solidFill>
                <a:srgbClr val="7030A0"/>
              </a:solidFill>
            </a:endParaRPr>
          </a:p>
        </p:txBody>
      </p:sp>
      <p:pic>
        <p:nvPicPr>
          <p:cNvPr id="24578" name="Picture 2"/>
          <p:cNvPicPr>
            <a:picLocks noChangeAspect="1" noChangeArrowheads="1"/>
          </p:cNvPicPr>
          <p:nvPr/>
        </p:nvPicPr>
        <p:blipFill>
          <a:blip r:embed="rId2"/>
          <a:srcRect/>
          <a:stretch>
            <a:fillRect/>
          </a:stretch>
        </p:blipFill>
        <p:spPr bwMode="auto">
          <a:xfrm>
            <a:off x="429683" y="1584854"/>
            <a:ext cx="5233845" cy="4087813"/>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6187548" y="1584855"/>
            <a:ext cx="5174720" cy="4105338"/>
          </a:xfrm>
          <a:prstGeom prst="rect">
            <a:avLst/>
          </a:prstGeom>
          <a:noFill/>
          <a:ln w="9525">
            <a:noFill/>
            <a:miter lim="800000"/>
            <a:headEnd/>
            <a:tailEnd/>
          </a:ln>
          <a:effectLst/>
        </p:spPr>
      </p:pic>
      <p:sp>
        <p:nvSpPr>
          <p:cNvPr id="7" name="TextBox 6"/>
          <p:cNvSpPr txBox="1"/>
          <p:nvPr/>
        </p:nvSpPr>
        <p:spPr>
          <a:xfrm>
            <a:off x="719668" y="5688449"/>
            <a:ext cx="10981266" cy="1169551"/>
          </a:xfrm>
          <a:prstGeom prst="rect">
            <a:avLst/>
          </a:prstGeom>
          <a:noFill/>
        </p:spPr>
        <p:txBody>
          <a:bodyPr wrap="square" rtlCol="0">
            <a:spAutoFit/>
          </a:bodyPr>
          <a:lstStyle/>
          <a:p>
            <a:r>
              <a:rPr lang="en-US" sz="1400" dirty="0" smtClean="0"/>
              <a:t>1. The </a:t>
            </a:r>
            <a:r>
              <a:rPr lang="en-US" sz="1400" dirty="0" err="1" smtClean="0"/>
              <a:t>DataFrame</a:t>
            </a:r>
            <a:r>
              <a:rPr lang="en-US" sz="1400" dirty="0" smtClean="0"/>
              <a:t> is grouped by the 'Promo' column to calculate the mean sales and the mean number of customers for each promo status.</a:t>
            </a:r>
          </a:p>
          <a:p>
            <a:r>
              <a:rPr lang="en-US" sz="1400" dirty="0" smtClean="0"/>
              <a:t>2. Two bar plots are created: one for the impact of promotions on sales and another for the impact on the number of customers.</a:t>
            </a:r>
          </a:p>
          <a:p>
            <a:r>
              <a:rPr lang="en-US" sz="1400" dirty="0" smtClean="0"/>
              <a:t>3. The resulting visualizations will help you understand how promotions are correlated with average sales and the average number of customers. Positive impacts on sales and an increase in the number of customers during promotions may suggest that the promotions are effective.</a:t>
            </a:r>
            <a:endParaRPr lang="en-US" sz="1400" dirty="0"/>
          </a:p>
        </p:txBody>
      </p:sp>
      <p:sp>
        <p:nvSpPr>
          <p:cNvPr id="8" name="Footer Placeholder 7"/>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736" y="1151467"/>
            <a:ext cx="12111264" cy="400110"/>
          </a:xfrm>
          <a:prstGeom prst="rect">
            <a:avLst/>
          </a:prstGeom>
          <a:noFill/>
        </p:spPr>
        <p:txBody>
          <a:bodyPr wrap="none" rtlCol="0">
            <a:spAutoFit/>
          </a:bodyPr>
          <a:lstStyle/>
          <a:p>
            <a:r>
              <a:rPr lang="en-US" sz="2000" b="1" u="sng" dirty="0" smtClean="0">
                <a:solidFill>
                  <a:srgbClr val="7030A0"/>
                </a:solidFill>
              </a:rPr>
              <a:t>Could the promos be deployed in more effective ways? Which stores should promos be deployed in</a:t>
            </a:r>
            <a:r>
              <a:rPr lang="en-US" sz="2000" b="1" u="sng" dirty="0" smtClean="0">
                <a:solidFill>
                  <a:srgbClr val="7030A0"/>
                </a:solidFill>
              </a:rPr>
              <a:t>?</a:t>
            </a:r>
            <a:endParaRPr lang="en-US" sz="2000" b="1" u="sng" dirty="0" smtClean="0">
              <a:solidFill>
                <a:srgbClr val="7030A0"/>
              </a:solidFill>
            </a:endParaRPr>
          </a:p>
        </p:txBody>
      </p:sp>
      <p:sp>
        <p:nvSpPr>
          <p:cNvPr id="25602" name="AutoShape 2" descr="data:image/png;base64,iVBORw0KGgoAAAANSUhEUgAABBAAAAIhCAYAAAD3k0nCAAAAOXRFWHRTb2Z0d2FyZQBNYXRwbG90bGliIHZlcnNpb24zLjcuMCwgaHR0cHM6Ly9tYXRwbG90bGliLm9yZy88F64QAAAACXBIWXMAAA9hAAAPYQGoP6dpAABgJElEQVR4nO3dd3xUVf7/8fcQ0gmBAEkIhIBSBAmWoBBwpYcizQIqGsUC7KIoS1EQlfJVUVRgF1cUG1VhdxFWioEAgiJFQKK0xYYEpIohNE0COb8//DHrJIHJwEzmzszr+XjkAXPnzJ3PvffcO/e+5869NmOMEQAAAAAAwEWU83YBAAAAAADA+ggQAAAAAACAUwQIAAAAAADAKQIEAAAAAADgFAECAAAAAABwigABAAAAAAA4RYAAAAAAAACcIkAAAAAAAABOESAAAAAAAACnCBAAwMKmT58um82mzZs3e7uUy7Zz506NGTNGP/74o9vHvXLlSjVt2lSRkZGy2WxauHBhie1+/PFH2Ww2+1+5cuVUpUoVdenSRevXr3d7XWXhYvO1b9++ql27dpnXZDUbN27Urbfeqlq1aik0NFRxcXFKTU3V0KFDL2l8Y8aMkc1mc3OVzk2ZMkV169ZVSEiIbDabjh8/7rH3Or/tudDf6tWrPfK+ffv2VYUKFS759QUFBXrzzTd1ww03KCYmRhEREUpKSlKPHj20YMECe7sDBw5ozJgxysrKckPVABA4CBAAAGVi586dGjt2rNsDBGOMevfureDgYH300Udav369WrVqddHXDBo0SOvXr9dnn32m8ePH66uvvlKbNm20detWt9ZWFi42X5955hmHg6ZAtGTJErVo0UInTpzQhAkTtHz5cv3tb39Ty5YtNW/ePG+XV2pZWVl67LHH1KZNG61atUrr169XVFSUx9/3vffe0/r164v9XX/99R5/70uRnp6uQYMGqU2bNpo9e7YWLVqkp59+WuXLl9eyZcvs7Q4cOKCxY8cSIACAi8p7uwAAAC7HgQMH9Msvv+jWW29Vu3btSvWaWrVqqXnz5pKkli1bqm7dumrXrp1ef/11vfXWWyW+5tdff1VYWJhXvnm+VFdeeaW3S/C6CRMmqE6dOlq2bJnKl//fbs9dd92lCRMmeLEy1+zYsUOS1K9fP914441uGeeZM2cUERFx0TaNGzdW06ZN3fJ+nrZnzx7NmzdPzz77rMaOHWsf3q5dO/Xr10+FhYUer6E08xQAfBlnIACAjzl/iu9///tfdezYUZGRkapevbpefPFFSdKGDRt00003KTIyUvXr19eMGTMcXn/+1OTMzEw98MADiomJUWRkpLp166YffvjBoW1mZqZ69OihmjVrKiwsTHXr1tWAAQP0888/F6vrv//9r+6++27FxcUpNDRUtWrV0n333ae8vDxNnz5dvXr1kiS1adPGfhr09OnTLzqta9euVbt27RQVFaWIiAi1aNFCS5YssT8/ZswY1axZU5L05JNPymazXdIp++fDhL179zrMo+XLl+vBBx9UtWrVFBERoby8PBUWFmrChAm66qqrFBoaqtjYWN13333av3+/wzhbt26txo0ba/369WrRooXCw8NVu3Ztvffee5J+/2b8+uuvV0REhJKTk5WRkeHy9DubryX9hOG3337TyJEjVadOHYWEhKhGjRp65JFHip0OX7t2bXXt2lUZGRm6/vrrFR4erquuukrvvvuuQ7szZ85o2LBhqlOnjsLCwhQTE6OmTZvqgw8+cDrft2/frh49eqhy5coKCwvTtddeW6y/rl69WjabTR988IFGjRqlhIQEVaxYUe3bt9fu3budvsexY8dUtWpVh/DgvHLlHHeD5s2bp7S0NFWvXl3h4eFq2LChRowYodOnTzt9n/OvT01NVWRkpCpUqKCOHTsWO6vlhx9+0F133aWEhAT7zynatWt30W/CW7durXvvvVeS1KxZM9lsNvXt29f+/LvvvqtrrrnGPv9vvfVW7dq1y2Ec57cb27ZtU1pamqKiokoduDnzj3/8QzfffLNiY2MVGRmp5ORkTZgwQQUFBcXaZmRkqF27doqOjlZERIQaNmyo8ePHF2v33XffqUuXLqpQoYISExM1dOhQ5eXlXbSOY8eOSZKqV69e4vPnl/fq1at1ww03SJIeeOAB+3ozZswYe9uPPvpIqampioiIUFRUlDp06FDsZ07nf8ry5Zdf6o477lDlypXtoZ0xRq+//rquvfZahYeHq3LlyrrjjjuKbWMBwOcYAIBlvffee0aS2bRpk33Y/fffb0JCQkzDhg3N3/72N5OZmWkeeOABI8mMHDnS1K9f37zzzjtm2bJlpmvXrkaS2bx5c7FxJiYmmgcffNB8/PHHZtq0aSY2NtYkJiaanJwce9upU6ea8ePHm48++sisWbPGzJgxw1xzzTWmQYMGJj8/394uKyvLVKhQwdSuXdu88cYbZuXKlWb27Nmmd+/e5sSJE+bIkSPmhRdeMJLMP/7xD7N+/Xqzfv16c+TIkQtO++rVq01wcLBJSUkx8+bNMwsXLjRpaWnGZrOZuXPnGmOM2bdvn/nwww+NJDNo0CCzfv168+WXX15wnHv27DGSzMsvv+ww/KuvvjKSTJ8+fRzmUY0aNUz//v3Nxx9/bP7973+bs2fPmv79+xtJ5tFHHzUZGRnmjTfeMNWqVTOJiYnm6NGj9nG2atXKVKlSxTRo0KDY8hg7dqxJTk42H3zwgVm6dKlp3ry5CQ0NNT/99JNL0+9svt5///0mKSnJPs7CwkLTsWNHU758efPMM8+Y5cuXm1deecVERkaa6667zvz222/2tklJSaZmzZqmUaNGZubMmWbZsmWmV69eRpJZs2aNvd2AAQNMRESEmThxovnkk0/M4sWLzYsvvmimTJlyweVgjDH//e9/TVRUlLnyyivNzJkzzZIlS8zdd99tJJmXXnrJ3u6TTz4xkkzt2rXNPffcY5YsWWI++OADU6tWLVOvXj1z9uzZi77Pww8/bO8fGzZscOi3Rf3f//2fmTRpklmyZIlZvXq1eeONN0ydOnVMmzZtHNqNHj3aFN2Fev75543NZjMPPvigWbx4sfnwww9NamqqiYyMNDt27LC3a9Cggalbt66ZNWuWWbNmjZk/f74ZOnSo+eSTTy5Y144dO8zTTz9tJJn33nvPrF+/3nz33XfGGGNf/nfffbdZsmSJmTlzprniiitMdHS0+eabb+zjuP/++01wcLCpXbu2GT9+vFm5cqVZtmzZBd/z/DqwYcMGU1BQ4PBXdJ7/9a9/NVOnTjUZGRlm1apVZtKkSaZq1armgQcecGj39ttvG5vNZlq3bm3ef/99s2LFCvP666+bgQMHOtR5fvv2yiuvmBUrVphnn33W2Gw2M3bs2AvWa4wxp06dMpUqVTLx8fHmzTffNHv27CmxXW5urn36nn76aft6s2/fPmOMMXPmzDGSTFpamlm4cKGZN2+eSUlJMSEhIeazzz6zj+d8P0hKSjJPPvmkyczMNAsXLjTGGNOvXz8THBxshg4dajIyMsz7779vrrrqKhMXF2cOHTp00ekAACsjQAAAC7tQgCDJzJ8/3z6soKDAVKtWzUhyOIA+duyYCQoKMkOGDCk2zltvvdXhvT7//HMjyTz33HMl1lJYWGgKCgrM3r17jSTzn//8x/5c27ZtTaVKlS4aCPzrX/8yki56oPRHzZs3N7GxsebkyZP2YWfPnjWNGzc2NWvWNIWFhcaYC4cCJTnf9qWXXjIFBQXmt99+M1u2bDE33HCDkWSWLFlijPnfPLrvvvscXr9r1y4jyeGAxxhjNm7caCSZp556yj6sVatWxcKb88sjPDzcISzIysoykszf//53l6f/YvO1aICQkZFhJJkJEyY4tJs3b56RZKZNm2YflpSUZMLCwszevXvtw3799VcTExNjBgwYYB/WuHFj07Nnz2Lv7cxdd91lQkNDTXZ2tsPwzp07m4iICHP8+HFjzP8ChC5duji0++c//2kkmfXr11/0fX7++Wdz0003GUlGkgkODjYtWrQw48ePd5i3RZ3v72vWrDGSzFdffWV/rmiAkJ2dbcqXL28GDRrkMI6TJ0+a+Ph407t3b3stkszkyZMvWnNJStoW5OTkmPDw8GLzJjs724SGhtoDMWP+t9149913XXq/kv6CgoIu+Lpz586ZgoICM3PmTBMUFGR++eUXY8zv86JixYrmpptusvfdkpyv85///KfD8C5dupgGDRo4rXvJkiWmatWq9lqrVKlievXqZT766COHdps2bbIHMkXrT0hIMMnJyebcuXP24SdPnjSxsbGmRYsW9mHn+8Gzzz7rMI7169cbSebVV191GL5v3z4THh5unnjiCafTAQBWxU8YAMAH2Ww2denSxf64fPnyqlu3rqpXr67rrrvOPjwmJkaxsbH2U/P/6J577nF43KJFCyUlJemTTz6xDzty5Ij+/Oc/KzExUeXLl1dwcLCSkpIkyX6K9JkzZ7RmzRr17t1b1apVc8v0nT59Whs3btQdd9zhcEX2oKAgpaena//+/aU6ff1CnnzySQUHByssLEwpKSnKzs7Wm2++6TBPJen22293eHx+3vzx9HFJuvHGG9WwYUOtXLnSYXj16tWVkpJif3x+eVx77bVKSEiwD2/YsKGk//2EwlPTv2rVqhLr79WrlyIjI4vVf+2116pWrVr2x2FhYapfv75Df7rxxhv18ccfa8SIEVq9erV+/fXXUtfSrl07JSYmOgzv27evzpw5U+x08e7duzs8btKkiSSV2Lf/qEqVKvrss8+0adMmvfjii+rRo4e++eYbjRw5UsnJyQ4/x/nhhx/Up08fxcfHKygoSMHBwfYLchb9ScAfLVu2TGfPntV9992ns2fP2v/CwsLUqlUr+x0LYmJidOWVV+rll1/WxIkTtXXr1sv6Xf769ev166+/FlueiYmJatu2bbHlKRXv087MnDlTmzZtcvjbuHGjQ5utW7eqe/fuqlKlin2+3XfffTp37py++eYbSdK6det04sQJDRw40Ol1RGw2m7p16+YwrEmTJk6XtSR16dJF2dnZWrBggYYNG6arr75aCxcuVPfu3fXoo486ff3u3bt14MABpaenO/zEpUKFCrr99tu1YcMGnTlzxuE1Refp4sWLZbPZdO+99zr0h/j4eF1zzTUeu4MFAJQFLqIIAD4oIiJCYWFhDsNCQkIUExNTrG1ISIh+++23YsPj4+NLHHb+d8SFhYVKS0vTgQMH9Mwzzyg5OVmRkZEqLCxU8+bN7QeKOTk5OnfunP1aBO6Qk5MjY0yJv2U+f+B9vs5L8fjjj+vee+9VuXLlVKlSJdWpU6fEg5qi73+x31gnJCQUO8C50PIoOjwkJESS7MvJU9N/7NgxlS9fvljQY7PZHJb9eVWqVCk2jtDQUIeQ4O9//7tq1qypefPm6aWXXlJYWJg6duyol19+WfXq1btoLa5MX9FaQkNDJanUgUXTpk3tFwMsKCjQk08+qUmTJmnChAmaMGGCTp06pT/96U8KCwvTc889p/r16ysiIkL79u3TbbfddtH3OXz4sCTZf1df1PkDUZvNppUrV2rcuHGaMGGChg4dqpiYGN1zzz16/vnnXb6rgrP+mJmZ6TAsIiJCFStWdOk9GjZseNGLKGZnZ+tPf/qTGjRooL/97W+qXbu2wsLC9MUXX+iRRx6xz7ejR49KUqm2EyVt30JDQ0vcjpUkPDxcPXv2VM+ePe01du7cWf/4xz/0l7/8RVdfffUFX+tsnhYWFionJ8fhQolF2x4+fFjGGMXFxZX4HldccUWppgMArIgAAQAC1KFDh0ocVrduXUm/X+Duq6++0vTp03X//ffb23z33XcOr4mJiVFQUFCxiwhejsqVK6tcuXI6ePBgsecOHDggSapateolj79mzZqlurJ80VDh/EHswYMHix0IHThw4LJq+iNPTX+VKlV09uxZHT161CFEMMbo0KFDFzwAvpjIyEiNHTtWY8eO1eHDh+1nI3Tr1k3//e9/L1qLp5avM8HBwRo9erQmTZqk7du3S/r9jIgDBw5o9erVDrcBLXpxyZKcr/Xf//63/QydC0lKStI777wjSfrmm2/0z3/+U2PGjFF+fr7eeOMNl6bjj/2xqJL6oyfuILJw4UKdPn1aH374ocO0F70o5Pn+5s7tRGnVqlVL/fv31+DBg7Vjx46LBgjO5mm5cuVUuXJlh+FF52vVqlVls9n02Wef2YOuPyppGAD4Cn7CAAABas6cOQ6P161bp71796p169aS/rdTXHRn980333R4HB4erlatWulf//pXiXdnOM+Vb4wjIyPVrFkzffjhhw7tCwsLNXv2bNWsWVP169d3Oh53a9u2rSRp9uzZDsM3bdqkXbt2ue2q9q5Mvyvz9Xx9ReufP3++Tp8+fdn1x8XFqW/fvrr77ru1e/fuYqd6F63l/EH7H82cOVMRERH2O2NcrpIOBKX//STh/BkPpe3vJenYsaPKly+v77//3n6mQ9G/ktSvX19PP/20kpOT9eWXX5Z6ms5LTU1VeHh4seW5f/9++09EPK2k+WaMKXY71BYtWig6OlpvvPGGjDEeqeXkyZM6depUic8VXd4XWm8aNGigGjVq6P3333eo8/Tp05o/f779zgwX07VrVxlj9NNPP5XYF5KTky95GgHA2zgDAQAC1ObNm/Xwww+rV69e2rdvn0aNGqUaNWpo4MCBkqSrrrpKV155pUaMGCFjjGJiYrRo0aJip0VL0sSJE3XTTTepWbNmGjFihOrWravDhw/ro48+0ptvvqmoqCg1btxYkjRt2jRFRUUpLCxMderUKfE0eUkaP368OnTooDZt2mjYsGEKCQnR66+/ru3bt+uDDz7wyLepzjRo0ED9+/fXlClTVK5cOXXu3Fk//vijnnnmGSUmJuqvf/2r296rtNPvynzt0KGDOnbsqCeffFInTpxQy5Yt9fXXX2v06NG67rrrlJ6e7nKdzZo1U9euXdWkSRNVrlxZu3bt0qxZs5weaI0ePVqLFy9WmzZt9OyzzyomJkZz5szRkiVLNGHCBEVHR7tcS0k6duyomjVrqlu3brrqqqtUWFiorKwsvfrqq6pQoYIef/xxSb8f4FauXFl//vOfNXr0aAUHB2vOnDn66quvnL5H7dq1NW7cOI0aNUo//PCDOnXqpMqVK+vw4cP64osv7GdpfP3113r00UfVq1cv1atXTyEhIVq1apW+/vprjRgxwuVpq1Spkp555hk99dRTuu+++3T33Xfr2LFjGjt2rMLCwjR69GiXx1nU9u3bdfbs2WLDr7zySlWrVk0dOnRQSEiI7r77bj3xxBP67bffNHXqVOXk5Di0r1Chgl599VU9/PDDat++vfr166e4uDh99913+uqrr/Taa69ddq27d+9Wx44dddddd6lVq1aqXr26cnJytGTJEk2bNk2tW7dWixYt7PWHh4drzpw5atiwoSpUqKCEhAQlJCRowoQJuueee9S1a1cNGDBAeXl5evnll3X8+HH77XIvpmXLlurfv78eeOABbd68WTfffLMiIyN18OBBrV27VsnJyfrLX/5y2dMLAF7htcs3AgCcutBdGCIjI4u1bdWqlbn66quLDU9KSjK33HJLsXEuX77cpKenm0qVKtmv5P7tt986vHbnzp2mQ4cOJioqylSuXNn06tXLZGdnG0lm9OjRxdr26tXLVKlSxYSEhJhatWqZvn37OtwacPLkyaZOnTomKCioxCugF/XZZ5+Ztm3bmsjISBMeHm6aN29uFi1a5NDmUu7C4KxtSfP9vHPnzpmXXnrJ1K9f3wQHB5uqVauae++9134LuPNKuzzOk2QeeeQRh2GlmX5jLjxfi96FwZjf76Tw5JNPmqSkJBMcHGyqV69u/vKXvzjcvvNidbZq1cq0atXK/njEiBGmadOmpnLlyiY0NNRcccUV5q9//av5+eefi722qG3btplu3bqZ6OhoExISYq655ppifeL8XRj+9a9/OQw/vyyd9aF58+aZPn36mHr16pkKFSqY4OBgU6tWLZOenm527tzp0HbdunUmNTXVREREmGrVqpmHH37YfPnll8Xep6TbOBpjzMKFC02bNm1MxYoVTWhoqElKSjJ33HGHWbFihTHGmMOHD5u+ffuaq666ykRGRpoKFSqYJk2amEmTJjm9HeXF+uTbb79tmjRpYkJCQkx0dLTp0aOHw60jjbnwdsPZ+13o76233rK3XbRokbnmmmtMWFiYqVGjhhk+fLj5+OOPS7w7yNKlS02rVq1MZGSkiYiIMI0aNXK4beeF6rzQPP+jnJwc89xzz5m2bduaGjVqmJCQEBMZGWmuvfZa89xzz5kzZ844tP/ggw/MVVddZYKDg4tt0xYuXGiaNWtmwsLCTGRkpGnXrp35/PPPS6zpj7dv/aN3333XNGvWzL7+Xnnllea+++5zuDMLAPgamzEeOo8MAGBJ06dP1wMPPKBNmzaV6joAAAAAgMQ1EAAAAAAAQCkQIAAAAAAAAKf4CQMAAAAAAHCKMxAAAAAAAIBTBAgAAAAAAMApAgQAAAAAAOBUeW8X4E8KCwt14MABRUVFyWazebscAAAAAICfM8bo5MmTSkhIULlynj1HgADBjQ4cOKDExERvlwEAAAAACDD79u1TzZo1PfoeBAhuFBUVJen3BVexYkUvVwMAAAAA8HcnTpxQYmKi/XjUkwgQ3Oj8zxYqVqxIgAAAAAAAKDNl8TN6LqIIAAAAAACcIkAAAAAAAABOESAAAAAAAACnuAYCAAAAAMBnGWN09uxZnTt3ztuleERQUJDKly9fJtc4cIYAAQAAAADgk/Lz83Xw4EGdOXPG26V4VEREhKpXr66QkBCv1kGAAAAAAADwOYWFhdqzZ4+CgoKUkJCgkJAQS3xL707GGOXn5+vo0aPas2eP6tWrp3LlvHclAgIEAAAAAIDPyc/PV2FhoRITExUREeHtcjwmPDxcwcHB2rt3r/Lz8xUWFua1WriIIgAAAADAZ3nzG/myYpVptEYVAAAAAADA0rwaIIwfP1433HCDoqKiFBsbq549e2r37t0Obfr27Subzebw17x5c4c2eXl5GjRokKpWrarIyEh1795d+/fvd2iTk5Oj9PR0RUdHKzo6Wunp6Tp+/LhDm+zsbHXr1k2RkZGqWrWqHnvsMeXn53tk2gEAAAAA8CVeDRDWrFmjRx55RBs2bFBmZqbOnj2rtLQ0nT592qFdp06ddPDgQfvf0qVLHZ4fPHiwFixYoLlz52rt2rU6deqUunbt6nAbjz59+igrK0sZGRnKyMhQVlaW0tPT7c+fO3dOt9xyi06fPq21a9dq7ty5mj9/voYOHerZmQAAAAAAgA/w6kUUMzIyHB6/9957io2N1ZYtW3TzzTfbh4eGhio+Pr7EceTm5uqdd97RrFmz1L59e0nS7NmzlZiYqBUrVqhjx47atWuXMjIytGHDBjVr1kyS9NZbbyk1NVW7d+9WgwYNtHz5cu3cuVP79u1TQkKCJOnVV19V37599fzzz6tixYqemAUAAAAAAA/q27evZsyYIUkqX768EhMTddttt2ns2LGKjIz0cnW+xVLXQMjNzZUkxcTEOAxfvXq1YmNjVb9+ffXr109HjhyxP7dlyxYVFBQoLS3NPiwhIUGNGzfWunXrJEnr169XdHS0PTyQpObNmys6OtqhTePGje3hgSR17NhReXl52rJlS4n15uXl6cSJEw5/AAAAAABrOX9W+w8//KDnnntOr7/+uoYNG1asXUFBgReq8x2WCRCMMRoyZIhuuukmNW7c2D68c+fOmjNnjlatWqVXX31VmzZtUtu2bZWXlydJOnTokEJCQlS5cmWH8cXFxenQoUP2NrGxscXeMzY21qFNXFycw/OVK1dWSEiIvU1R48ePt19TITo6WomJiZc+AwAAAAAAHnH+rPbExET16dNH99xzjxYuXKgxY8bo2muv1bvvvqsrrrhCoaGhMsYoOztbPXr0UIUKFVSxYkX17t1bhw8fto/vj6+rVauWKlSooL/85S86d+6cJkyYoPj4eMXGxur55593qMPZeK3Oqz9h+KNHH31UX3/9tdauXesw/M4777T/v3HjxmratKmSkpK0ZMkS3XbbbRccnzFGNpvN/viP/7+cNn80cuRIDRkyxP74xIkThAgAAAAAYHHh4eH2sw2+++47/fOf/9T8+fMVFBQkSerZs6ciIyO1Zs0anT17VgMHDtSdd96p1atX28fx/fff6+OPP1ZGRoa+//573XHHHdqzZ4/q16+vNWvWaN26dXrwwQfVrl07NW/eXMaYUo3XyiwRIAwaNEgfffSRPv30U9WsWfOibatXr66kpCR9++23kqT4+Hjl5+crJyfH4SyEI0eOqEWLFvY2JaU6R48etZ91EB8fr40bNzo8n5OTo4KCgmJnJpwXGhqq0NDQ0k8oAAAAAMCrvvjiC73//vtq166dJCk/P1+zZs1StWrVJEmZmZn6+uuvtWfPHvsXxLNmzdLVV1+tTZs26YYbbpAkFRYW6t1331VUVJQaNWqkNm3aaPfu3Vq6dKnKlSunBg0a6KWXXtLq1avVvHlzrVixolTjtTKv/oTBGKNHH31UH374oVatWqU6deo4fc2xY8e0b98+Va9eXZKUkpKi4OBgZWZm2tscPHhQ27dvtwcIqampys3N1RdffGFvs3HjRuXm5jq02b59uw4ePGhvs3z5coWGhiolJcUt0wsAAAAAKHuLFy9WhQoVFBYWptTUVN18882aMmWKJCkpKckeHkjSrl27lJiY6HB2eaNGjVSpUiXt2rXLPqx27dqKioqyP46Li1OjRo1Urlw5h2Hnr+FX2vFamVfPQHjkkUf0/vvv6z//+Y+ioqLs1xqIjo5WeHi4Tp06pTFjxuj2229X9erV9eOPP+qpp55S1apVdeutt9rbPvTQQxo6dKiqVKmimJgYDRs2TMnJyfa7MjRs2FCdOnVSv3799Oabb0qS+vfvr65du6pBgwaSpLS0NDVq1Ejp6el6+eWX9csvv2jYsGHq168fd2AAAAAAAB/Wpk0bTZ06VcHBwUpISFBwcLD9uaJ3YrjQz9iLDv/jOKTffxJf0rDCwkKXxmtlXj0DYerUqcrNzVXr1q1VvXp1+9+8efMkSUFBQdq2bZt69Oih+vXr6/7771f9+vW1fv16h6Rn0qRJ6tmzp3r37q2WLVsqIiJCixYtsv9+RZLmzJmj5ORkpaWlKS0tTU2aNNGsWbPszwcFBWnJkiUKCwtTy5Yt1bt3b/Xs2VOvvPJK2c0QAAAAAIDbRUZGqm7dukpKSip2kF9Uo0aNlJ2drX379tmH7dy5U7m5uWrYsOEl1+Cp8ZYlr56BYIy56PPh4eFatmyZ0/GEhYVpypQp9lNQShITE6PZs2dfdDy1atXS4sWLnb4fAAAAAMA/tW/fXk2aNNE999yjyZMn2y922KpVKzVt2tRy4y1LlrmNIwAAAAAA3maz2bRw4UJVrlxZN998s9q3b68rrrjCfqa81cZblmzG2WkAKLUTJ04oOjpaubm5XDcBAAAAADzot99+0549e1SnTh2FhYV5uxyPuti0luVxKGcgAAAAAAAApwgQAAAAAACAUwQIAAAAAADAKQIEAAAAAADgFAECAAAAAABwigABAAAAAAA4RYAAAAAAAACcIkAAAAAAAABOESAAAAAAAACnynu7AAAAAAAA3CVl+Mwyfb8tL99Xpu/nTZyBAAAAAABAGXv99ddVp04dhYWFKSUlRZ999pm3S3KKAAEAAAAAgDI0b948DR48WKNGjdLWrVv1pz/9SZ07d1Z2dra3S7soAgQAAAAAAMrQxIkT9dBDD+nhhx9Ww4YNNXnyZCUmJmrq1KneLu2iCBAAAAAAACgj+fn52rJli9LS0hyGp6Wlad26dV6qqnQIEAAAAAAAKCM///yzzp07p7i4OIfhcXFxOnTokJeqKh0CBAAAAAAAypjNZnN4bIwpNsxqCBAAAAAAACgjVatWVVBQULGzDY4cOVLsrASrIUAAAAAAAKCMhISEKCUlRZmZmQ7DMzMz1aJFCy9VVTrlvV0AAAAAAACBZMiQIUpPT1fTpk2VmpqqadOmKTs7W3/+85+9XdpFESAAAAAAAPzGlpfv83YJTt155506duyYxo0bp4MHD6px48ZaunSpkpKSvF3aRREgAAAAAABQxgYOHKiBAwd6uwyXcA0EAAAAAADgFAECAAAAAABwigABAAAAAAA4RYAAAAAAAACcIkAAAAAAAABOESAAAAAAAACnCBAAAAAAAIBTBAgAAAAAAMApAgQAAAAAAOBUeW8XAAAAAACAu2SPSy7T96v17LYyfT9v4gwEAAAAAADK0Keffqpu3bopISFBNptNCxcu9HZJpUKAAAAAAABAGTp9+rSuueYavfbaa94uxSX8hAEAAAAAgDLUuXNnde7c2dtluIwzEAAAAAAAgFMECAAAAAAAwCkCBAAAAAAA4BQBAgAAAAAAcIoAAQAAAAAAOMVdGAAAAAAAKEOnTp3Sd999Z3+8Z88eZWVlKSYmRrVq1fJiZRdHgAAAAAAA8Bu1nt3m7RKc2rx5s9q0aWN/PGTIEEnS/fffr+nTp3upKucIEAAAAAAAKEOtW7eWMcbbZbiMayAAAAAAAACnCBAAAAAAAIBTBAgAAAAAAMApAgQAAAAAAOAUAQIAAAAAwGf54sUIXWWVaSRAAAAAAAD4nODgYEnSmTNnvFyJ552fxvPT7C3cxhEAAAAA4HOCgoJUqVIlHTlyRJIUEREhm83m5arcyxijM2fO6MiRI6pUqZKCgoK8Wg8BAgAAAADAJ8XHx0uSPUTwV5UqVbJPqzcRIAAAAAAAfJLNZlP16tUVGxurgoICb5fjEcHBwV4/8+A8AgQAAAAAgE8LCgqyzEG2P+MiigAAAAAA+KDsccll+n4ECAAAAAAAwCkCBAAAAAAA4BQBAgAAAAAAcIoAAQAAAAAAOEWAAAAAAAAAnCJAAAAAAAAAThEgAAAAAAAApwgQAAAAAACAUwQIAAAAAADAKQIEAAAAAADgFAECAAAAAABwigABAAAAAAA4RYAAAAAAAACcIkAAAAAAAABOESAAAAAAAACnCBAAAAAAAIBTBAgAAAAAAMApAgQAPiVl+ExvlwAAAAAEJAIEAAAAAADgFAECAAAAAABwigABAAAAAAA4RYAAAAAAAACcIkAAAAAAAABOeTVAGD9+vG644QZFRUUpNjZWPXv21O7dux3aGGM0ZswYJSQkKDw8XK1bt9aOHTsc2uTl5WnQoEGqWrWqIiMj1b17d+3fv9+hTU5OjtLT0xUdHa3o6Gilp6fr+PHjDm2ys7PVrVs3RUZGqmrVqnrssceUn5/vkWkHAAAAAMCXeDVAWLNmjR555BFt2LBBmZmZOnv2rNLS0nT69Gl7mwkTJmjixIl67bXXtGnTJsXHx6tDhw46efKkvc3gwYO1YMECzZ07V2vXrtWpU6fUtWtXnTt3zt6mT58+ysrKUkZGhjIyMpSVlaX09HT78+fOndMtt9yi06dPa+3atZo7d67mz5+voUOHls3MAAAAAADAwmzGGOPtIs47evSoYmNjtWbNGt18880yxighIUGDBw/Wk08+Ken3sw3i4uL00ksvacCAAcrNzVW1atU0a9Ys3XnnnZKkAwcOKDExUUuXLlXHjh21a9cuNWrUSBs2bFCzZs0kSRs2bFBqaqr++9//qkGDBvr444/VtWtX7du3TwkJCZKkuXPnqm/fvjpy5IgqVqzotP4TJ04oOjpaubm5pWoPwHUpw2dqy8v3ebsMAAAAwOuyxyWr0uDPy+w41FLXQMjNzZUkxcTESJL27NmjQ4cOKS0tzd4mNDRUrVq10rp16yRJW7ZsUUFBgUObhIQENW7c2N5m/fr1io6OtocHktS8eXNFR0c7tGncuLE9PJCkjh07Ki8vT1u2bCmx3ry8PJ04ccLhDwAAAAAAf2SZAMEYoyFDhuimm25S48aNJUmHDh2SJMXFxTm0jYuLsz936NAhhYSEqHLlyhdtExsbW+w9Y2NjHdoUfZ/KlSsrJCTE3qao8ePH26+pEB0drcTERFcnGwAAAAAAn2CZAOHRRx/V119/rQ8++KDYczabzeGxMabYsKKKtimp/aW0+aORI0cqNzfX/rdv376L1gQAAAAUlT0u2dslAECpWCJAGDRokD766CN98sknqlmzpn14fHy8JBU7A+DIkSP2swXi4+OVn5+vnJyci7Y5fPhwsfc9evSoQ5ui75OTk6OCgoJiZyacFxoaqooVKzr8AQAAAADgj7waIBhj9Oijj+rDDz/UqlWrVKdOHYfn69Spo/j4eGVmZtqH5efna82aNWrRooUkKSUlRcHBwQ5tDh48qO3bt9vbpKamKjc3V1988YW9zcaNG5Wbm+vQZvv27Tp48KC9zfLlyxUaGqqUlBT3TzwAAAAAAD6kvDff/JFHHtH777+v//znP4qKirKfARAdHa3w8HDZbDYNHjxYL7zwgurVq6d69erphRdeUEREhPr06WNv+9BDD2no0KGqUqWKYmJiNGzYMCUnJ6t9+/aSpIYNG6pTp07q16+f3nzzTUlS//791bVrVzVo0ECSlJaWpkaNGik9PV0vv/yyfvnlFw0bNkz9+vXjzAIAAAAAQMDzaoAwdepUSVLr1q0dhr/33nvq27evJOmJJ57Qr7/+qoEDByonJ0fNmjXT8uXLFRUVZW8/adIklS9fXr1799avv/6qdu3aafr06QoKCrK3mTNnjh577DH73Rq6d++u1157zf58UFCQlixZooEDB6ply5YKDw9Xnz599Morr3ho6gEAAAAA8B02Y4zxdhH+4sSJE2V2/00gUKUMn6ktL9/n7TIAAHCb7HHJqvXsNm+XAcAHZY9LVqXBn5fZcaglLqIIAAAAAACsjQABAAAAAAA4RYAAAAAAAACcIkAAAAAAAABOESAAAAAAAACnCBAAAAAAAIBTBAgAAAAAAMApAgQAAAAAAOAUAQIAAAAAAHCKAAEAAAAAADhFgAAAAAAAAJwiQAAAAAAAAE4RIAAAAAAAAKcIEAAAAAAAgFMECAAAAAAAwCkCBAAAAAAA4BQBAgAAAAAAcIoAAQAAAAAAOEWAAAAAAAAAnCJAAAAAAAAAThEgAAAAAAAApwgQAAAAAACAUwQIAAAAAADAKQIEAAAAAADgFAECAAAAAABwigABAAAAAAA4RYAAAAAAAACcIkAAAAAAAABOESAAAAAAAACnCBAAAAAAAIBTBAgAAAAAAMApAgQAAAAAAOAUAQIAAAAAAHCKAAEAAAAAADhFgAAAAAAAAJwiQAAAAAAAAE4RIAAAAAAAAKcIEAAAAAAAgFMECAAAAAAAwCkCBAAAAAAA4BQBAgAAAAAAcIoAAQAAAAAAOEWAAAAAAAAAnCJAAAAAAAAAThEgAAAAAAAApwgQAAAAAACAUwQIAAAAAADAKQIEAAAAAADgFAECAAAAAABwigABAAAAAAA4RYAAAAAAAACcIkAAAAAAAABOESAAAADA7bLHJXu7BACAmxEgAAAAAAAApwgQAACXhG8XAQAAAgsBAgAAAAAAcIoAAQAAAAAAOEWAAAAAAAAAnCJAAAAAAAAAThEgAAAAAAAApwgQAAAAAACAUwQIAOADuGUiAAAAvI0AAQAAAAAAOEWAAAAAAAAAnCJAAAAADvjJDAAAKAkBAgAAAAAAcIoAAQAAAAAAOEWAAAAAAAAAnCJAAAAAAAAAThEgAAAAAAAApwgQAAAAAACAUwQIAAAAAADAKZcDhC+//FLbtm2zP/7Pf/6jnj176qmnnlJ+fr5biwMAAAAAANbgcoAwYMAAffPNN5KkH374QXfddZciIiL0r3/9S0888YTbCwQAAAAAAN7ncoDwzTff6Nprr5Uk/etf/9LNN9+s999/X9OnT9f8+fPdXR8AAAAAALAAlwMEY4wKCwslSStWrFCXLl0kSYmJifr555/dWx0AAAAAALAElwOEpk2b6rnnntOsWbO0Zs0a3XLLLZKkPXv2KC4uzu0FAgAAAAAA73M5QJg8ebK+/PJLPfrooxo1apTq1q0rSfr3v/+tFi1auL1AAGUje1yyt0sAAAAAYGEuBwhNmjTRtm3blJubq9GjR9uHv/zyy5oxY4ZL4/r000/VrVs3JSQkyGazaeHChQ7P9+3bVzabzeGvefPmDm3y8vI0aNAgVa1aVZGRkerevbv279/v0CYnJ0fp6emKjo5WdHS00tPTdfz4cYc22dnZ6tatmyIjI1W1alU99thj3FUCAAAAAYcvFQBciMsBgiQdP35cb7/9tkaOHKlffvlFkrRz504dOXLEpfGcPn1a11xzjV577bULtunUqZMOHjxo/1u6dKnD84MHD9aCBQs0d+5crV27VqdOnVLXrl117tw5e5s+ffooKytLGRkZysjIUFZWltLT0+3Pnzt3TrfccotOnz6ttWvXau7cuZo/f76GDh3q0vQAAAAAAOCvyrv6gq+//lrt2rVTpUqV9OOPP6pfv36KiYnRggULtHfvXs2cObPU4+rcubM6d+580TahoaGKj48v8bnc3Fy98847mjVrltq3by9Jmj17thITE7VixQp17NhRu3btUkZGhjZs2KBmzZpJkt566y2lpqZq9+7datCggZYvX66dO3dq3759SkhIkCS9+uqr6tu3r55//nlVrFix1NMEAAAAAIA/cvkMhCFDhuiBBx7Qt99+q7CwMPvwzp0769NPP3VrcZK0evVqxcbGqn79+urXr5/DWQ5btmxRQUGB0tLS7MMSEhLUuHFjrVu3TpK0fv16RUdH28MDSWrevLmio6Md2jRu3NgeHkhSx44dlZeXpy1btlywtry8PJ04ccLhDwAAAAAAf+RygLBp0yYNGDCg2PAaNWro0KFDbinqvM6dO2vOnDlatWqVXn31VW3atElt27ZVXl6eJOnQoUMKCQlR5cqVHV4XFxdnr+XQoUOKjY0tNu7Y2FiHNkXvIFG5cmWFhIRcdJrGjx9vv65CdHS0EhMTL2t6AQAAAACwKpd/whAWFlbiN+27d+9WtWrV3FLUeXfeeaf9/40bN1bTpk2VlJSkJUuW6Lbbbrvg64wxstls9sd//P/ltClq5MiRGjJkiP3xiRMnCBEAAAAAAH7J5TMQevTooXHjxqmgoEDS7wfe2dnZGjFihG6//Xa3F/hH1atXV1JSkr799ltJUnx8vPLz85WTk+PQ7siRI/YzCuLj43X48OFi4zp69KhDm6JnGuTk5KigoKDYmQl/FBoaqooVKzr8AQAAAADgj1wOEF555RUdPXpUsbGx+vXXX9WqVSvVrVtXUVFRev755z1Ro92xY8e0b98+Va9eXZKUkpKi4OBgZWZm2tscPHhQ27dvV4sWLSRJqampys3N1RdffGFvs3HjRuXm5jq02b59uw4ePGhvs3z5coWGhiolJcWj0wQAAAAAgC9w+ScMFStW1Nq1a7Vq1Sp9+eWXKiws1PXXX2+/C4IrTp06pe+++87+eM+ePcrKylJMTIxiYmI0ZswY3X777apevbp+/PFHPfXUU6patapuvfVWSVJ0dLQeeughDR06VFWqVFFMTIyGDRum5ORkez0NGzZUp06d1K9fP7355puSpP79+6tr165q0KCBJCktLU2NGjVSenq6Xn75Zf3yyy8aNmyY+vXrx1kFAAAAAADoEgKE89q2bau2bdte1ptv3rxZbdq0sT8+fz2B+++/X1OnTtW2bds0c+ZMHT9+XNWrV1ebNm00b948RUVF2V8zadIklS9fXr1799avv/6qdu3aafr06QoKCrK3mTNnjh577DH73Rq6d++u1157zf58UFCQlixZooEDB6ply5YKDw9Xnz599Morr1zW9OF32eOSVevZbd4uAwAAAABwGUoVIPz9738v9Qgfe+yxUrdt3bq1jDEXfH7ZsmVOxxEWFqYpU6ZoypQpF2wTExOj2bNnX3Q8tWrV0uLFi52+HwAAAAAAgahUAcKkSZNKNTKbzeZSgAAAAAAAAHxDqQKEPXv2eLoOAAD8Fj/lAgAA/sDluzAAAAAAAIDAc0kXUdy/f78++ugjZWdnKz8/3+G5iRMnuqUwAAAAAABgHS4HCCtXrlT37t1Vp04d7d69W40bN9aPP/4oY4yuv/56T9QIAAAAAAC8zOWfMIwcOVJDhw7V9u3bFRYWpvnz52vfvn1q1aqVevXq5YkaAQAAAKdShs/0dgkA4NdcDhB27dql+++/X5JUvnx5/frrr6pQoYLGjRunl156ye0FAgAAAAAA73M5QIiMjFReXp4kKSEhQd9//739uZ9//tl9lQEAgICTPS7Z2yUAAIALcPkaCM2bN9fnn3+uRo0a6ZZbbtHQoUO1bds2ffjhh2revLknagQAAAAAAF7mcoAwceJEnTp1SpI0ZswYnTp1SvPmzVPdunU1adIktxcIAAAAAAC8z+UA4YorrrD/PyIiQq+//rpbCwIAAADgPinDZ2rLy/d5uwwAfsDlayD80W+//aYZM2Zo6tSp+u6779xVEwAAAADABVxDBmWh1GcgDB8+XPn5+frb3/4mScrPz1dqaqp27NihiIgIDR8+XJmZmUpNTfVYsQAAAAAAwDtKfQbCxx9/rHbt2tkfz5kzR3v37tW3336rnJwc9erVS88995xHigQAAAAAAN5V6gAhOztbjRo1sj9evny57rjjDiUlJclms+nxxx/X1q1bPVIkAAAAAADwrlIHCOXKlZMxxv54w4YNDrdtrFSpknJyctxbHQAAAAAAsIRSBwhXXXWVFi1aJEnasWOHsrOz1aZNG/vze/fuVVxcnPsrBAAAAAAAXufSRRTvvvtuLVmyRDt27FCXLl1Up04d+/NLly7VjTfe6JEiAQAAAACAd5X6DITbb79dS5cuVZMmTfTXv/5V8+bNc3g+IiJCAwcOdHuBgLtwaxsAAAAAuHSlPgNBktq3b6/27duX+Nzo0aPdUhAAAAAAALCeUp+BAAAAAAAAAhcBAgAAAAAAcIoAAYDbcb0JAAAAwP8QIAAA4EEEagAAwF9cUoBw9uxZrVixQm+++aZOnjwpSTpw4IBOnTrl1uIAAAAAAIA1uHQXBknau3evOnXqpOzsbOXl5alDhw6KiorShAkT9Ntvv+mNN97wRJ0AAAAAAMCLXD4D4fHHH1fTpk2Vk5Oj8PBw+/Bbb71VK1eudGtxAAAAAADAGlw+A2Ht2rX6/PPPFRIS4jA8KSlJP/30k9sKAwAAAAAA1uHyGQiFhYU6d+5cseH79+9XVFSUW4oCAAAAAADW4nKA0KFDB02ePNn+2Gaz6dSpUxo9erS6dOniztoAAAAAAIBFuPwThkmTJqlNmzZq1KiRfvvtN/Xp00fffvutqlatqg8++MATNQIAAAAAAC9z+QyEhIQEZWVladiwYRowYICuu+46vfjii9q6datiY2M9USMAAAAAN8gel+ztEgAH9Enf4vIZCJIUHh6uBx98UA8++KC76wEQwFKGz9SWl+/zdhkAAMAJPrOBwORygPDRRx+VONxmsyksLEx169ZVnTp1LrswAAAAAABgHS4HCD179pTNZpMxxmH4+WE2m0033XSTFi5cqMqVK7utUAAAAAAA4D0uXwMhMzNTN9xwgzIzM5Wbm6vc3FxlZmbqxhtv1OLFi/Xpp5/q2LFjGjZsmCfqBQAAAAAAXuDyGQiPP/64pk2bphYtWtiHtWvXTmFhYerfv7927NihyZMnc30EAJcke1yyaj27zdtlAAAAACjC5TMQvv/+e1WsWLHY8IoVK+qHH36QJNWrV08///zz5VcHAAAAAAAsweUAISUlRcOHD9fRo0ftw44ePaonnnhCN9xwgyTp22+/Vc2aNd1XJQAAAAAA8CqXA4R33nlHe/bsUc2aNVW3bl3Vq1dPNWvW1I8//qi3335bknTq1Ck988wzbi8WAADuFw0AAOAdLl8DoUGDBtq1a5eWLVumb775RsYYXXXVVerQoYPKlfs9j+jZs6e76wQAAAhoXCMGAOBtLgcI0u+3bOzUqZM6derk7noAAAAAAIAFXVKAcPr0aa1Zs0bZ2dnKz893eO6xxx5zS2EAAACAM5yZgctFHwJKz+UAYevWrerSpYvOnDmj06dPKyYmRj///LMiIiIUGxtLgAAAAAAAgB9y+SKKf/3rX9WtWzf98ssvCg8P14YNG7R3716lpKTolVde8USNAAAAAADAy1wOELKysjR06FAFBQUpKChIeXl5SkxM1IQJE/TUU095okYA4Mr7AACgzLDfAZTM5QAhODhYNptNkhQXF6fs7GxJUnR0tP3/AAAAAADAv7h8DYTrrrtOmzdvVv369dWmTRs9++yz+vnnnzVr1iwlJ5PUAQAAAADgj1w+A+GFF15Q9erVJUn/93//pypVqugvf/mLjhw5omnTprm9QABAyTx1eiWnbQLwFLYvAODbXDoDwRijatWq6eqrr5YkVatWTUuXLvVIYQAAAAAAwDpcOgPBGKN69epp//79nqoHbkLCDwAAAACXh+MqRy4FCOXKlVO9evV07NgxT9UDF9GhAQAoO3zuAgACmcvXQJgwYYKGDx+u7du3e6IeAAAAAABgQS7fheHee+/VmTNndM011ygkJETh4eEOz//yyy9uKw4AYH0pw2dqy8v3ebsMAAAAeJjLAcLkyZM9UAYAAAAAwNdkj0tWrWe3ebsMlBGXA4T777/fE3UAAAAAAAALc/kaCJL0/fff6+mnn9bdd9+tI0eOSJIyMjK0Y8cOtxYHlIQLWAEAAABA2XM5QFizZo2Sk5O1ceNGffjhhzp16pQk6euvv9bo0aPdXiAAAAAAAPA+lwOEESNG6LnnnlNmZqZCQkLsw9u0aaP169e7tTjAV3GWBAAAgP9jnw+BxuUAYdu2bbr11luLDa9WrZqOHTvmlqIAAAAAAIC1uBwgVKpUSQcPHiw2fOvWrapRo4ZbigIAAAAAANbicoDQp08fPfnkkzp06JBsNpsKCwv1+eefa9iwYbrvPu4DDgAAUBJOdfYtKcNnersEALAclwOE559/XrVq1VKNGjV06tQpNWrUSDfffLNatGihp59+2hM1AgAAAAAALyvv6guCg4M1Z84cjRs3Tlu3blVhYaGuu+461atXzxP1AQAAAAAAC7ik2zhK0pVXXqk77rhDvXv3JjwAAAABjZ8nALACtkXwNJcDhA4dOqhWrVoaMWKEtm/f7oma8P+xAQAAAAAAWIXLAcKBAwf0xBNP6LPPPlOTJk3UpEkTTZgwQfv37/dEfbAowg0AKBnbRwAA4K9cDhCqVq2qRx99VJ9//rm+//573XnnnZo5c6Zq166ttm3beqJGAAAABDjCOQDwPpcDhD+qU6eORowYoRdffFHJycn26yMAAAAAAAD/cskBwueff66BAweqevXq6tOnj66++motXrzYnbUBAAAAAACLcPk2jk899ZQ++OADHThwQO3bt9fkyZPVs2dPRUREeKI+AAAAAABgAS6fgbB69WoNGzZMP/30k5YsWaI+ffrYw4OsrCx31wcAAAAAgOUFwrVaXD4DYd26dQ6Pc3NzNWfOHL399tv66quvdO7cObcVBwAAAAAArOGSr4GwatUq3XvvvapevbqmTJmiLl26aPPmze6sDQBcFgjJrzsxvwD/x3ru/1jGAMqKS2cg7N+/X9OnT9e7776r06dPq3fv3iooKND8+fPVqFEjT9UIAAAAwGKyxyWr1rPbvF0GgDJU6jMQunTpokaNGmnnzp2aMmWKDhw4oClTpniyNgCAm/DtFAB4Tsrwmd4uwW/weQVYW6kDhOXLl+vhhx/W2LFjdcsttygoKMiTdQEAAAC4DByMA77DV9bXUgcIn332mU6ePKmmTZuqWbNmeu2113T06FFP1gYAEN9sAQAAwBpKHSCkpqbqrbfe0sGDBzVgwADNnTtXNWrUUGFhoTIzM3Xy5ElP1gkAAAA38ZVvuryBeQMAF+byXRgiIiL04IMPau3atdq2bZuGDh2qF198UbGxserevbtL4/r000/VrVs3JSQkyGazaeHChQ7PG2M0ZswYJSQkKDw8XK1bt9aOHTsc2uTl5WnQoEGqWrWqIiMj1b17d+3fv9+hTU5OjtLT0xUdHa3o6Gilp6fr+PHjDm2ys7PVrVs3RUZGqmrVqnrssceUn5/v0vQA8C52+uAMfQQAAODSXfJtHCWpQYMGmjBhgvbv368PPvjA5defPn1a11xzjV577bUSn58wYYImTpyo1157TZs2bVJ8fLw6dOjgcLbD4MGDtWDBAs2dO1dr167VqVOn1LVrV507d87epk+fPsrKylJGRoYyMjKUlZWl9PR0+/Pnzp3TLbfcotOnT2vt2rWaO3eu5s+fr6FDh7o8TQBcwwEdAAAA4Btcuo3jhQQFBalnz57q2bOnS6/r3LmzOnfuXOJzxhhNnjxZo0aN0m233SZJmjFjhuLi4vT+++9rwIABys3N1TvvvKNZs2apffv2kqTZs2crMTFRK1asUMeOHbVr1y5lZGRow4YNatasmSTprbfeUmpqqnbv3q0GDRpo+fLl2rlzp/bt26eEhARJ0quvvqq+ffvq+eefV8WKFUusMS8vT3l5efbHJ06ccGn6AQAAAADwFZd1BoIn7dmzR4cOHVJaWpp9WGhoqFq1aqV169ZJkrZs2aKCggKHNgkJCWrcuLG9zfr16xUdHW0PDySpefPmio6OdmjTuHFje3ggSR07dlReXp62bNlywRrHjx9v/1lEdHS0EhMT3TPxAAAAQBnhbEAApWXZAOHQoUOSpLi4OIfhcXFx9ucOHTqkkJAQVa5c+aJtYmNji40/NjbWoU3R96lcubJCQkLsbUoycuRI5ebm2v/27dvn4lRaEx8icBV9BoAv404nAACUjlt+wuBJNpvN4bExptiwooq2Kan9pbQpKjQ0VKGhoRetBQAAAAAAf2DZMxDi4+MlqdgZAEeOHLGfLRAfH6/8/Hzl5ORctM3hw4eLjf/o0aMObYq+T05OjgoKCoqdmQAAAP6HM5AAAAgclg0Q6tSpo/j4eGVmZtqH5efna82aNWrRooUkKSUlRcHBwQ5tDh48qO3bt9vbpKamKjc3V1988YW9zcaNG5Wbm+vQZvv27Tp48KC9zfLlyxUaGqqUlBSPTicAAAAAwH0Itz3HqwHCqVOnlJWVpaysLEm/XzgxKytL2dnZstlsGjx4sF544QUtWLBA27dvV9++fRUREaE+ffpIkqKjo/XQQw9p6NChWrlypbZu3ap7771XycnJ9rsyNGzYUJ06dVK/fv20YcMGbdiwQf369VPXrl3VoEEDSVJaWpoaNWqk9PR0bd26VStXrtSwYcPUr1+/C96BAQBgDewkAL6FdRbn0RcuHfPOt/ny8vNqgLB582Zdd911uu666yRJQ4YM0XXXXadnn31WkvTEE09o8ODBGjhwoJo2baqffvpJy5cvV1RUlH0ckyZNUs+ePdW7d2+1bNlSERERWrRokYKCguxt5syZo+TkZKWlpSktLU1NmjTRrFmz7M8HBQVpyZIlCgsLU8uWLdW7d2/17NlTr7zyShnNCQAAfI8v7wABCAxsp0qPeYXS8OpFFFu3bi1jzAWft9lsGjNmjMaMGXPBNmFhYZoyZYqmTJlywTYxMTGaPXv2RWupVauWFi9e7LRmK8oel6xaz27zdhkBiXkPAEBgYh8AQCCy7DUQAAAAXMU3aACsgG0R/BUBAryCjSoAXBq2nwAAwFsIEAAXWHnH3cq1IXDQD/2HLy5LX6wZAABfQoAAS2CnDwAAlDX2PwDANQQIAAAA4GAaAOAUAQIAwO9wIAQAAOB+BAhACTj4AADgwvicDEwsdwAECICb8eEKwCrYHvkPliUAwAoIELyAnYDA481lTn8D/I8vrdcpw2d6uwQAAOAmBAhlzJd2+uBZ9AUAgL/jsy7wsMz9m78tX3+bnrJAgAAAfoQPQuu4lG/eWX4AAH8VqJ9x/jbdBAgAAMApf9sBAoBAxfYcl4MAAQDKSKB+YAfqdAMAAPgbAgQAAABcNsJC4MIuZ/1g3YKVECAAQBliJ8DauGMAAPg/PouBS0eAALdhYwwAAOAd7IcBKAsECAGODxu4ij5Tesyr0rPSvLJSLQDch1PIAeDyESAAuCzsVMGX0X8BAABKjwDBh7CjC8DK2EYBAOAbin5m8xmO0iJAgKVZaWNmpVoAAABwcb6w7+YLNQYSlodzBAiwLFZgXAz943fMByCwsQ1AoKLvA95BgAAAAAAAAJwiQAgQpLRwFX0GAAAAKJ1A2XcmQAAAOBUoH4oAAAC4MAIEC2DH3DOYrwAAlA0+cwH/4+312tvv74zV6/MUAgQAAAAAHhWoB1uwBnf3v0DuzwQIgMUF8gYKALyNbXDZYD4Dvu1S1+FAXPd9fZoJEAAf4OsbGgCA/+AzyVHK8JneLgEAygwBAiB2hryF+Q5f5+k+zDpSMuYLAF/Etgv+gAABuEx8GABA2bP6ttfq9QUaf1se/jY9vo7l4V9YnhdHgACf4ssrdEm1+/L0AGWBdQT0AQAArIMAAQAAXDZ+B45AR9gFIBAQIAABiJ0cAIAv4vMLvoB+WraY32WLAMEi6PiAb2BdBS6OdQRwjvUEgK8iQEBA4QMbVkS/BAAAgC8gQAAQkDhoBwAAgFVZ9QLsBAjweZ5akaywggKXgr4LXxWIfTcQpxnwFNYnwPMIEAAAAOA3vHkQyQEsrI475uByESAAAAAAAACnCBAAeISVvoWxUi1FWbk2eBbL3n+wLOGP6NcASkKAAPgoPthxuehDwMWxjgAA4IgAAUCZYWcc/o4+jkvh7n5DP4S30QfhC+inl4YAAQAsiA81/8byBQD4Oz7r/BMBAgDL4QPHP3ClZ/9wKcuRdRgAAP9EgAAA/x8HPQhE9HsAAFBaBAgAAAAIOIRnAPzFvhebl9l7ESAAAHAB/AwD8E2EAwDgGQQI8EvsOMAd6EeXzyrz0MpBgJVr8ySr9A1YF33Ef7AsAf9BgADL8NaHCx9qAABP4PMFVkOfRFmhr/3OH+cDAQIc+GMnB+A/XNlGsT0DAFwOK32OWKmWshBo0+tLCBAAAAhw7Kj5JpYbAKCsESAAgAewY289LBNYQaD0w0C9tgfgikDZHsC/ECCgzLGxBAIb2wAAVsX2KXCx7FEW/CFcJUCwKKtsxPyhkwMAAPg69skAWAEBgof420beKoEGLo7ldOmYd+7lb9tA+DbWbwAA3IMAwcPYaQEAAAAA+AMCBMBiCJ0QCOjn8DYr90Er1wb389QZW/QjAJ5AgAAAQCkE8s44P0kJTCx3wFEgfw4A5xEgAADs2DkCAACe4qv7Gb5atycQIMApVhhYlbf6JutE2WA+A7gQzo4A4E98aZ+HACGA/bGj8kEMK/OljSqsh+2b9zDvAQDwLwQIANwq0A8YAn36/UUghFb0VVhZIKyDKFts8+BLrNxfCRB8jLc/UK3amb09X9zFCtNxsWVc1vVZtb8BcI0Vtm2AVbA+QGIfpyRWmydWq8cqCBAAwMP4APJ97PADgLWxnQbKBgECEGCs8gHrKwfVVplf7mCFabHicrfCfJGsU0dpWHE5AgAQSLz1WUyA4EG+tDMYaHxh59cXagTgW7z5ucRnIryFz1O4w/l+xLbMu5j/3keAALfgwxkAALiK/Qf/xvIF3M/bIQoBAgAAF2HlHWAr14bLU5Y7iPQjz2C+wl95+wAW3kWAgEvGxgMAfI8vbrt9sWbAU1gf4IsI1C6NFdd3AgQ/ZMWO5m/YCAIAAAAINAQIAAAA8EvuCPwv54uZy/1Shy+FAFgNAYIPKOnDj2/AAfdhfYKvK+kggwMP11lhnrE9AgBYGQEC4Cbs9Pm3QF2+gTrdAHyDFUIfwN8E6md/oE63qwgQ4DNYqX2bp3fy6B8l86X5woGANfhSn8GlYRnDV9BX4Qz7DmWPAAEogg8rAL6InSgAwHnsz8JTCBBgSWz0APdhffIMDth9gyeWkz8ve3+eNsDq+LyGLyBA8GFsZICy5e11zso79t6eN4ArrLwuWU1p5hXrPwAEDgIEwAvY2QIAoPT43LSusg7kvNEX6H++wZXlxDK9dJYOEMaMGSObzebwFx8fb3/eGKMxY8YoISFB4eHhat26tXbs2OEwjry8PA0aNEhVq1ZVZGSkunfvrv379zu0ycnJUXp6uqKjoxUdHa309HQdP368LCbRr7Fi+j5//ZbOX6cLAHwR22QAnsLxiPtZOkCQpKuvvloHDx60/23bts3+3IQJEzRx4kS99tpr2rRpk+Lj49WhQwedPHnS3mbw4MFasGCB5s6dq7Vr1+rUqVPq2rWrzp07Z2/Tp08fZWVlKSMjQxkZGcrKylJ6enqZTifABg7wDayrAHDpLrYNJUyyHpYJirJ8gFC+fHnFx8fb/6pVqybp97MPJk+erFGjRum2225T48aNNWPGDJ05c0bvv/++JCk3N1fvvPOOXn31VbVv317XXXedZs+erW3btmnFihWSpF27dikjI0Nvv/22UlNTlZqaqrfeekuLFy/W7t27vTbdQKDhoAwAgMDkbB+Ag1jAOiwfIHz77bdKSEhQnTp1dNddd+mHH36QJO3Zs0eHDh1SWlqavW1oaKhatWqldevWSZK2bNmigoIChzYJCQlq3Lixvc369esVHR2tZs2a2ds0b95c0dHR9jYXkpeXpxMnTjj8AQCsj8AKvsQq/dUqdcC9ODgH4ApLBwjNmjXTzJkztWzZMr311ls6dOiQWrRooWPHjunQoUOSpLi4OIfXxMXF2Z87dOiQQkJCVLly5Yu2iY2NLfbesbGx9jYXMn78ePt1E6Kjo5WYmHjJ0wrAM8pixyiQdr6segARSMugqNIuE6suO6vw9z5UltNHXwMuXfa4ZL/fHsG3WTpA6Ny5s26//XYlJyerffv2WrJkiSRpxowZ9jY2m83hNcaYYsOKKtqmpPalGc/IkSOVm5tr/9u3b5/TaQoU7DwAzrGewNewU2ttbFNKh/kEAJfO0gFCUZGRkUpOTta3335rvxtD0bMEjhw5Yj8rIT4+Xvn5+crJyblom8OHDxd7r6NHjxY7u6Go0NBQVaxY0eEPAPwNB43W4W8HPvQt72L+A/BHbNs8y6cChLy8PO3atUvVq1dXnTp1FB8fr8zMTPvz+fn5WrNmjVq0aCFJSklJUXBwsEObgwcPavv27fY2qampys3N1RdffGFvs3HjRuXm5trbwLdYbQe7NPVYrWZ/wXwFEOjYDgL/42/rAwfK8AZLBwjDhg3TmjVrtGfPHm3cuFF33HGHTpw4ofvvv182m02DBw/WCy+8oAULFmj79u3q27evIiIi1KdPH0lSdHS0HnroIQ0dOlQrV67U1q1bde+999p/EiFJDRs2VKdOndSvXz9t2LBBGzZsUL9+/dS1a1c1aNDA49PobxsyeAf9CLAm1k0AgYLtHRAYLB0g7N+/X3fffbcaNGig2267TSEhIdqwYYOSkpIkSU888YQGDx6sgQMHqmnTpvrpp5+0fPlyRUVF2ccxadIk9ezZU71791bLli0VERGhRYsWKSgoyN5mzpw5Sk5OVlpamtLS0tSkSRPNmjWrzKe3LLGRR1mhr7nO098osEwA+CO2bQDgeeW9XcDFzJ0796LP22w2jRkzRmPGjLlgm7CwME2ZMkVTpky5YJuYmBjNnj37UsuExaUMn6ktL9/n7TI8hh0meAOnTQIA4Ohy9jnZn3OOfQ9rsPQZCACsiw86AAAAILAQIAQgDvx8B8sKl4P+A0/y5/51OdPmq/OlaN1Wmg4r1QJcCiuvX3ANy44AIaC4etrPpawgRd+DU40AuIu/fGiXxXT4y7wCAE/yxLbSSttfK9VSWp6suSyPS3xx3pcWAQJ8mtVWTg4MAgvLouwwr2FV9E04w5cpl+b8usX8g7v503bbG9NCgAAEEH/aYMIRyxaBzFv93xfXO1+sGYGhNH2TUAGewrax9AgQ4LMCeUV35wdnIM9HwJewrvoulh2sir4JwFUECGWEDfSFMW+AsufKNz2AO5VVv6L/ArgUvrjt8MWa4bsIELyIlR2elDJ8Jqf4eYm/r9v+Pn1Ww3qMolgHvY/1svTor9bHMoIrCBDgMm5FA19QUr+krwIArI7PL/gy+qr/I0AAfAgbZf/HMsblog/B3fi2HaXF9seaAmkdpg96HgECECDYoPoPf1qW/jQtKD2WO7yNPggAl4YAwQNufvoDb5cAAACK4KAR7mC1fmS1emBd9BW4AwEC7NioIBDQzwEAcF0gnQbvT9y13Nh/wnkECEAZYwMMOGKdQCCi3/sGlpPnEEi4lz/1VX+aFn9EgACgGK4AHXjTC9fQPwDg0vnLNtRfpqMknp42X553vly7OxAgAKXg7xsKvgUAAM/y988R+Af6KQBnCBDKEBtlAABKj89N4OIutI6w7lwYX5o4oq/AVQQIAC4ZHzqlx7wCXGO1dcZq9VyIpw+OfGU+WJHV5p3V6gHgGwgQUGYC8YMqEKcZgPWwLfJ/LGNrseLyKG1NVqz9UvjLdADnWaVPEyAAgBt46lu/svywsMoHE3wXfQjuQD+Cq+gzgYdl7j0ECH7O6iuX1esDnPFWH2bdgTvQj7zLH+a/P0wDgNJhfXeNv84vAgQAKMJfN/gXE4jTDABWUpoz2dhWu5/V56nV60PgIUBAwEoZPvOyNsps0AHvYh0EAAAoWwQIfsYfdqi9OQ3+MP/8Dcuk9JhX/oOfxgCwErYNAM4jQAAA4DKxcw13oB8BvoP1FYGKACEAWGkDZ6Va/JnV5rPV6gHgf9y9nWG7FVisuLw9dXcfANZhxW2PMwQIFuOLnQhwFf0cVkS/BIDi2DbCVZ7oM/RD6yBAAAD4LHYoAADwjtJ+BvNZ7V8IEAAAlsMdUoDAxPoLBA7W99Kz0rwiQPARVuo0gYZ5zzyAf6Jf+x6WGYCi/Hm7UNK0+fP0+jt/WXYECAB8nr9skBG46MMAAASmovsAVt8nIEAAAMANrP6BDwBAIOLz2b0IECyITu5+zFMAABAI2OdBWaK/BR4CBAAAAPgcXzxw4ar1gYdlCX9DgOBH2EABvoMLIwH/40rf97XfiuJ3LCcA/iyQtnEECAB8TiBtpAHgUrGtdA3zC7CmC62bZbHOsl0ojgABPoGVF55C3wL8V2nO9GEb4D3MewDwPQQIAIAywW9/XcN8AAAAVkOAAAAAAMBvEMACnkOAAAAA4EYcvPgvli2AQEeAAL/CBzsAwJ/wuQYAsBICBAAAAAD4/6we3Fm9vkATaMuDAAEAAAAAADhFgAAAAAAAAJwiQAAAAAAAAE4RIABwm0D7DRjgKtaRC2PeAABgfQQIAAC/wUEoAgV9HQDgDQQIQABjBxQAUFb4zAEA30eAAAAAUAocAMPd6FMAfA0BAgAAAAAAcIoAAQAAAAAAOEWAAAAAAAAAnCJAAAAAAFBqXLsBCFwECAAAAAAAwCkCBAAAAAAA4BQBAgAAAAAAcIoAAQAAAAAAOEWAAAAAAAAAnCJAAAAAAAAAThEgAAAAAAAApwgQAAAAAACAUwQIAAAAAADAKQIEAAAAAADgFAECAAAAAABwigABAAAAAAA4RYAAAAAAAACcIkAAAAAAAABOESAAAAAAAACnCBAAAAAAAIBTBAgAAAAAAMApAgQAAAAAAOAUAQIAAAAAAHCKAAEAAAAAADhFgAAAAAAAAJwiQAAAAAAAAE4RIAAAAAAAAKcIEAAAAAAAgFMECAAAAAAAwCkChCJef/111alTR2FhYUpJSdFnn33m7ZIAAAAAAPA6AoQ/mDdvngYPHqxRo0Zp69at+tOf/qTOnTsrOzvb26UBAAAAAOBVBAh/MHHiRD300EN6+OGH1bBhQ02ePFmJiYmaOnWqt0sDAAAAAMCrynu7AKvIz8/Xli1bNGLECIfhaWlpWrduXYmvycvLU15env1xbm6uJOlc/q+SpJPB5yRJJ06c0Lk8hllxmNXqYRjDPDHMavUwjGGeGGa1ehjGME8Ms1o9DGOYJ4ZZrR5fGHYq7/fhxhh5ms2Uxbv4gAMHDqhGjRr6/PPP1aJFC/vwF154QTNmzNDu3buLvWbMmDEaO3ZsWZYJAAAAAEAx+/btU82aNT36HvyEoQibzebw2BhTbNh5I0eOVG5urv1v7969ZVEiAAAAAAB2O3fuVEJCgsffh58w/H9Vq1ZVUFCQDh065DD8yJEjiouLK/E1oaGhCg0NLYvyAAAAAAAoUY0aNVSunOfPD+AMhP8vJCREKSkpyszMdBiemZnp8JMGAAAAAAACEWcg/MGQIUOUnp6upk2bKjU1VdOmTVN2drb+/Oc/e7s0AAAAAAC8igDhD+68804dO3ZM48aN08GDB9W4cWMtXbpUSUlJpXp9aGioRo0apbNnz+rs2bPasGGDUlNTFRQUJEkMs9gwq9XDMIbRzxnGMPo5wxhGP2dYIA+zWj2+MuxPf/pTmf20nrswAAAAAAAAp7gGAgAAAAAAcIoAAQAAAAAAOEWAAAAAAAAAnCJAAAAAAAAATnEXBjfo37+/Zs2apd9++83bpQAAAAAAUCpPPvmkXnzxxVK35y4MbtC0aVOVK1dO1157rd566y3ZbDYxWwEAAAAA3hIVFaXTp0+rsLDQPiwsLMz+xXdmZqaaN2+uChUqlHqc/ITBDTZv3qwvvvhC06ZNkySXFoArbDabW8cXFhamkJCQEp8LCgpSo0aN1LZtWzVq1Mit7wsEsnLlrL3ZPX8PYXdvb2B9vtI3fUVYWJi3S7ioihUrqly5cj6xrv/x/vBWZLPZFBwc7O0yAKCYkydPKjo6WqNGjbIP++2339SuXTtJUnR0tMvHrvyEwQNOnjzpkfG6+6yGi/3k4ty5c9q5c6d27drF2RSAG/0xAbaivLw8Se7f3sD6fKVv+gqr/6zxxIkT3i6h1KzeN40xKigo8HYZAFCinJwcHT16VBERETpz5owkadWqVZKkGTNm6Jprrrngl8ol4ScMbrRt2zY1adLE22UAAAAAAGBXvnx5nT171mFYpUqVdPvtt+vtt98u9Xisfb6ij4mIiLD/Pzo62ouVeJbVTyUEAAAAAPzP+fDAZrPZj1tHjRqld955R8eOHSv1eDgDwY1uueUWLV261G3jK1eunOVP23OmXLlyMsZwOjRQSlyEFVblD59JAAAEogoVKujUqVP2x+c/08//u2HDBjVr1qxU4+IMBDcwxujRRx/Vl19+KUm6/vrrL/tbepvNprZt26pKlSr2YVb45t/Viy0ZY1S+PJfagO/w9gXFvP3+wIUQHgAA4JuKHkeev23jnXfeKUmqXr16qcdFgOAG/fv317Rp05Seni7p9wsQnjt37rLGaYzRypUrHU4nudxxuoOr34xyYSH4Gm9/+89BGgAAANwpNzfX/v/atWtr6tSpkqQVK1aoe/fuqlWrVqnHxU8Y3IBvDAEAAAAAvmTAgAGaOHGiw7X8nOHccjcggwEAAAAA+Dt+wgAAAAAAAJwiQAAAAAAAAE4RIAAAAAAAAKcIEAAAAAAAgFMECAAAAAAAwCkCBAAAAAAA4BQBAgAAAAAAcIoAAQAAAAAAOEWAAAAAAAAAnCJAAAAAl+3IkSMaMGCAatWqpdDQUMXHx6tjx45av369JMlms2nhwoXeLRIAAFyW8t4uAAAA+L7bb79dBQUFmjFjhq644godPnxYK1eu1C+//OLW9ykoKFBwcLBbxwkAAEqHMxAAAMBlOX78uNauXauXXnpJbdq0UVJSkm688UaNHDlSt9xyi2rXri1JuvXWW2Wz2eyPJWnq1Km68sorFRISogYNGmjWrFkO47bZbHrjjTfUo0cPRUZG6rnnnpMkLVq0SCkpKQoLC9MVV1yhsWPH6uzZs2U1yQAABCQCBAAAcFkqVKigChUqaOHChcrLyyv2/KZNmyRJ7733ng4ePGh/vGDBAj3++OMaOnSotm/frgEDBuiBBx7QJ5984vD60aNHq0ePHtq2bZsefPBBLVu2TPfee68ee+wx7dy5U2+++aamT5+u559/3vMTCwBAALMZY4y3iwAAAL5t/vz56tevn3799Vddf/31atWqle666y41adJE0u9nEixYsEA9e/a0v6Zly5a6+uqrNW3aNPuw3r176/Tp01qyZIn9dYMHD9akSZPsbW6++WZ17txZI0eOtA+bPXu2nnjiCR04cMDDUwoAQODiDAQAAHDZbr/9dh04cEAfffSROnbsqNWrV+v666/X9OnTL/iaXbt2qWXLlg7DWrZsqV27djkMa9q0qcPjLVu2aNy4cfYzHypUqKB+/frp4MGDOnPmjNumCQAAOOIiigAAwC3CwsLUoUMHdejQQc8++6wefvhhjR49Wn379r3ga2w2m8NjY0yxYZGRkQ6PCwsLNXbsWN12220l1gAAADyDMxAAAIBHNGrUSKdPn5YkBQcH69y5cw7PN2zYUGvXrnUYtm7dOjVs2PCi473++uu1e/du1a1bt9hfuXLs2gAA4CmcgQAAAC7LsWPH1KtXLz344INq0qSJoqKitHnzZk2YMEE9evSQJNWuXVsrV65Uy5YtFRoaqsqVK2v48OHq3bu3rr/+erVr106LFi3Shx9+qBUrVlz0/Z599ll17dpViYmJ6tWrl8qVK6evv/5a27Zts9+lAQAAuB8XUQQAAJclLy9PY8aM0fLly/X999+roKDAfnD/1FNPKTw8XIsWLdKQIUP0448/qkaNGvrxxx8l/X4bx1deeUX79u1TnTp19PTTTys9Pd0+7pIuvihJy5Yt07hx47R161YFBwfrqquu0sMPP6x+/fqV4ZQDABBYCBAAAAAAAIBT/FAQAAAAAAA4RYAAAAAAAACcIkAAAAAAAABOESAAAAAAAACnCBAAAAAAAIBTBAgAAAAAAMApAgQAAAAAAOAUAQIAAAAAAHCKAAEAAAAAADhFgAAAAAAAAJwiQAAAAAAAAE79P3czttwhfib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3" name="Picture 3"/>
          <p:cNvPicPr>
            <a:picLocks noChangeAspect="1" noChangeArrowheads="1"/>
          </p:cNvPicPr>
          <p:nvPr/>
        </p:nvPicPr>
        <p:blipFill>
          <a:blip r:embed="rId2"/>
          <a:srcRect/>
          <a:stretch>
            <a:fillRect/>
          </a:stretch>
        </p:blipFill>
        <p:spPr bwMode="auto">
          <a:xfrm>
            <a:off x="0" y="1686659"/>
            <a:ext cx="5716008" cy="2995408"/>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5609166" y="1536171"/>
            <a:ext cx="6325741" cy="3340629"/>
          </a:xfrm>
          <a:prstGeom prst="rect">
            <a:avLst/>
          </a:prstGeom>
          <a:noFill/>
          <a:ln w="9525">
            <a:noFill/>
            <a:miter lim="800000"/>
            <a:headEnd/>
            <a:tailEnd/>
          </a:ln>
          <a:effectLst/>
        </p:spPr>
      </p:pic>
      <p:sp>
        <p:nvSpPr>
          <p:cNvPr id="8" name="TextBox 7"/>
          <p:cNvSpPr txBox="1"/>
          <p:nvPr/>
        </p:nvSpPr>
        <p:spPr>
          <a:xfrm>
            <a:off x="270935" y="4826675"/>
            <a:ext cx="11768665" cy="2031325"/>
          </a:xfrm>
          <a:prstGeom prst="rect">
            <a:avLst/>
          </a:prstGeom>
          <a:noFill/>
        </p:spPr>
        <p:txBody>
          <a:bodyPr wrap="square" rtlCol="0">
            <a:spAutoFit/>
          </a:bodyPr>
          <a:lstStyle/>
          <a:p>
            <a:r>
              <a:rPr lang="en-US" sz="1400" dirty="0" smtClean="0"/>
              <a:t>1. The </a:t>
            </a:r>
            <a:r>
              <a:rPr lang="en-US" sz="1400" dirty="0" err="1" smtClean="0"/>
              <a:t>DataFrame</a:t>
            </a:r>
            <a:r>
              <a:rPr lang="en-US" sz="1400" dirty="0" smtClean="0"/>
              <a:t> is grouped by both 'Store' and 'Promo' columns to calculate the mean sales and the mean number of customers for each store and promo status.</a:t>
            </a:r>
          </a:p>
          <a:p>
            <a:endParaRPr lang="en-US" sz="1400" dirty="0" smtClean="0"/>
          </a:p>
          <a:p>
            <a:r>
              <a:rPr lang="en-US" sz="1400" dirty="0" smtClean="0"/>
              <a:t>2. Two bar plots are created: one for the impact of promotions on sales for each store and another for the impact on the number of customers for each store.</a:t>
            </a:r>
          </a:p>
          <a:p>
            <a:endParaRPr lang="en-US" sz="1400" dirty="0" smtClean="0"/>
          </a:p>
          <a:p>
            <a:r>
              <a:rPr lang="en-US" sz="1400" dirty="0" smtClean="0"/>
              <a:t>3. These visualizations will help you identify which stores benefit the most from promotions and which ones may need adjustments in their promotional strategies. If certain stores consistently show positive impacts from promotions, you may consider deploying promotions more frequently or intensively in those stores.</a:t>
            </a:r>
            <a:endParaRPr lang="en-US" sz="1400" dirty="0"/>
          </a:p>
        </p:txBody>
      </p:sp>
      <p:sp>
        <p:nvSpPr>
          <p:cNvPr id="9" name="Footer Placeholder 8"/>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934" y="787400"/>
            <a:ext cx="11126444" cy="523220"/>
          </a:xfrm>
          <a:prstGeom prst="rect">
            <a:avLst/>
          </a:prstGeom>
          <a:noFill/>
        </p:spPr>
        <p:txBody>
          <a:bodyPr wrap="none" rtlCol="0">
            <a:spAutoFit/>
          </a:bodyPr>
          <a:lstStyle/>
          <a:p>
            <a:r>
              <a:rPr lang="en-US" sz="2800" b="1" u="sng" dirty="0" smtClean="0">
                <a:solidFill>
                  <a:srgbClr val="7030A0"/>
                </a:solidFill>
              </a:rPr>
              <a:t>Trends of customer behavior during store open and closing </a:t>
            </a:r>
            <a:r>
              <a:rPr lang="en-US" sz="2800" b="1" u="sng" dirty="0" smtClean="0">
                <a:solidFill>
                  <a:srgbClr val="7030A0"/>
                </a:solidFill>
              </a:rPr>
              <a:t>times</a:t>
            </a:r>
            <a:endParaRPr lang="en-US" sz="2800" b="1" u="sng" dirty="0" smtClean="0">
              <a:solidFill>
                <a:srgbClr val="7030A0"/>
              </a:solidFill>
            </a:endParaRPr>
          </a:p>
        </p:txBody>
      </p:sp>
      <p:pic>
        <p:nvPicPr>
          <p:cNvPr id="26626" name="Picture 2"/>
          <p:cNvPicPr>
            <a:picLocks noChangeAspect="1" noChangeArrowheads="1"/>
          </p:cNvPicPr>
          <p:nvPr/>
        </p:nvPicPr>
        <p:blipFill>
          <a:blip r:embed="rId2"/>
          <a:srcRect/>
          <a:stretch>
            <a:fillRect/>
          </a:stretch>
        </p:blipFill>
        <p:spPr bwMode="auto">
          <a:xfrm>
            <a:off x="1270000" y="1233677"/>
            <a:ext cx="8746067" cy="4587687"/>
          </a:xfrm>
          <a:prstGeom prst="rect">
            <a:avLst/>
          </a:prstGeom>
          <a:noFill/>
          <a:ln w="9525">
            <a:noFill/>
            <a:miter lim="800000"/>
            <a:headEnd/>
            <a:tailEnd/>
          </a:ln>
          <a:effectLst/>
        </p:spPr>
      </p:pic>
      <p:sp>
        <p:nvSpPr>
          <p:cNvPr id="6" name="TextBox 5"/>
          <p:cNvSpPr txBox="1"/>
          <p:nvPr/>
        </p:nvSpPr>
        <p:spPr>
          <a:xfrm>
            <a:off x="237068" y="5850467"/>
            <a:ext cx="11717865" cy="1015663"/>
          </a:xfrm>
          <a:prstGeom prst="rect">
            <a:avLst/>
          </a:prstGeom>
          <a:noFill/>
        </p:spPr>
        <p:txBody>
          <a:bodyPr wrap="square" rtlCol="0">
            <a:spAutoFit/>
          </a:bodyPr>
          <a:lstStyle/>
          <a:p>
            <a:r>
              <a:rPr lang="en-US" sz="1200" dirty="0" smtClean="0"/>
              <a:t>1. The 'Date' column is converted to a </a:t>
            </a:r>
            <a:r>
              <a:rPr lang="en-US" sz="1200" dirty="0" err="1" smtClean="0"/>
              <a:t>datetime</a:t>
            </a:r>
            <a:r>
              <a:rPr lang="en-US" sz="1200" dirty="0" smtClean="0"/>
              <a:t> format</a:t>
            </a:r>
          </a:p>
          <a:p>
            <a:r>
              <a:rPr lang="en-US" sz="1200" dirty="0" smtClean="0"/>
              <a:t>2. The </a:t>
            </a:r>
            <a:r>
              <a:rPr lang="en-US" sz="1200" dirty="0" err="1" smtClean="0"/>
              <a:t>DataFrame</a:t>
            </a:r>
            <a:r>
              <a:rPr lang="en-US" sz="1200" dirty="0" smtClean="0"/>
              <a:t> is then grouped by the hour of the day to calculate the mean sales and the mean number of customers for each day.</a:t>
            </a:r>
          </a:p>
          <a:p>
            <a:r>
              <a:rPr lang="en-US" sz="1200" dirty="0" smtClean="0"/>
              <a:t>3. A line plot is created to visualize the trends during store open and closing.</a:t>
            </a:r>
          </a:p>
          <a:p>
            <a:r>
              <a:rPr lang="en-US" sz="1200" dirty="0" smtClean="0"/>
              <a:t>4. This visualization will help you understand how customer behavior (both in terms of sales and the number of customers) varies throughout the day. You can observe peak days, identify trends during opening and closing day, and adjust staffing or promotional strategies accordingly.</a:t>
            </a:r>
            <a:endParaRPr lang="en-US" sz="1200" dirty="0"/>
          </a:p>
        </p:txBody>
      </p:sp>
      <p:sp>
        <p:nvSpPr>
          <p:cNvPr id="7" name="Footer Placeholder 6"/>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1133" y="855132"/>
            <a:ext cx="10896600" cy="414867"/>
          </a:xfrm>
          <a:prstGeom prst="rect">
            <a:avLst/>
          </a:prstGeom>
          <a:noFill/>
        </p:spPr>
        <p:txBody>
          <a:bodyPr wrap="square" rtlCol="0">
            <a:spAutoFit/>
          </a:bodyPr>
          <a:lstStyle/>
          <a:p>
            <a:r>
              <a:rPr lang="en-US" sz="2000" b="1" u="sng" dirty="0" smtClean="0">
                <a:solidFill>
                  <a:srgbClr val="7030A0"/>
                </a:solidFill>
              </a:rPr>
              <a:t>Which stores are opened on all weekdays? How does that affect their sales on weekends</a:t>
            </a:r>
            <a:r>
              <a:rPr lang="en-US" sz="2000" b="1" u="sng" dirty="0" smtClean="0">
                <a:solidFill>
                  <a:srgbClr val="7030A0"/>
                </a:solidFill>
              </a:rPr>
              <a:t>?</a:t>
            </a:r>
            <a:endParaRPr lang="en-US" sz="2000" b="1" u="sng" dirty="0" smtClean="0">
              <a:solidFill>
                <a:srgbClr val="7030A0"/>
              </a:solidFill>
            </a:endParaRPr>
          </a:p>
        </p:txBody>
      </p:sp>
      <p:pic>
        <p:nvPicPr>
          <p:cNvPr id="27650" name="Picture 2"/>
          <p:cNvPicPr>
            <a:picLocks noChangeAspect="1" noChangeArrowheads="1"/>
          </p:cNvPicPr>
          <p:nvPr/>
        </p:nvPicPr>
        <p:blipFill>
          <a:blip r:embed="rId2"/>
          <a:srcRect/>
          <a:stretch>
            <a:fillRect/>
          </a:stretch>
        </p:blipFill>
        <p:spPr bwMode="auto">
          <a:xfrm>
            <a:off x="1876425" y="1231372"/>
            <a:ext cx="8439150" cy="519112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7400" y="956733"/>
            <a:ext cx="7560339" cy="523220"/>
          </a:xfrm>
          <a:prstGeom prst="rect">
            <a:avLst/>
          </a:prstGeom>
          <a:noFill/>
        </p:spPr>
        <p:txBody>
          <a:bodyPr wrap="none" rtlCol="0">
            <a:spAutoFit/>
          </a:bodyPr>
          <a:lstStyle/>
          <a:p>
            <a:r>
              <a:rPr lang="en-US" sz="2800" b="1" u="sng" dirty="0" smtClean="0">
                <a:solidFill>
                  <a:srgbClr val="7030A0"/>
                </a:solidFill>
              </a:rPr>
              <a:t>Check how the assortment type affects </a:t>
            </a:r>
            <a:r>
              <a:rPr lang="en-US" sz="2800" b="1" u="sng" dirty="0" smtClean="0">
                <a:solidFill>
                  <a:srgbClr val="7030A0"/>
                </a:solidFill>
              </a:rPr>
              <a:t>sales</a:t>
            </a:r>
            <a:endParaRPr lang="en-US" sz="2800" b="1" u="sng" dirty="0" smtClean="0">
              <a:solidFill>
                <a:srgbClr val="7030A0"/>
              </a:solidFill>
            </a:endParaRPr>
          </a:p>
        </p:txBody>
      </p:sp>
      <p:pic>
        <p:nvPicPr>
          <p:cNvPr id="28674" name="Picture 2"/>
          <p:cNvPicPr>
            <a:picLocks noChangeAspect="1" noChangeArrowheads="1"/>
          </p:cNvPicPr>
          <p:nvPr/>
        </p:nvPicPr>
        <p:blipFill>
          <a:blip r:embed="rId2"/>
          <a:srcRect/>
          <a:stretch>
            <a:fillRect/>
          </a:stretch>
        </p:blipFill>
        <p:spPr bwMode="auto">
          <a:xfrm>
            <a:off x="2489200" y="1454150"/>
            <a:ext cx="6705600" cy="44577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200" y="965200"/>
            <a:ext cx="11641668" cy="646331"/>
          </a:xfrm>
          <a:prstGeom prst="rect">
            <a:avLst/>
          </a:prstGeom>
          <a:noFill/>
        </p:spPr>
        <p:txBody>
          <a:bodyPr wrap="square" rtlCol="0">
            <a:spAutoFit/>
          </a:bodyPr>
          <a:lstStyle/>
          <a:p>
            <a:r>
              <a:rPr lang="en-US" b="1" dirty="0" smtClean="0">
                <a:solidFill>
                  <a:srgbClr val="7030A0"/>
                </a:solidFill>
              </a:rPr>
              <a:t>How does the distance to the next competitor affect sales? What if the store and its competitors all happen to be in city </a:t>
            </a:r>
            <a:r>
              <a:rPr lang="en-US" b="1" dirty="0" err="1" smtClean="0">
                <a:solidFill>
                  <a:srgbClr val="7030A0"/>
                </a:solidFill>
              </a:rPr>
              <a:t>centres</a:t>
            </a:r>
            <a:r>
              <a:rPr lang="en-US" b="1" dirty="0" smtClean="0">
                <a:solidFill>
                  <a:srgbClr val="7030A0"/>
                </a:solidFill>
              </a:rPr>
              <a:t>, does the distance matter in that case</a:t>
            </a:r>
            <a:r>
              <a:rPr lang="en-US" b="1" dirty="0" smtClean="0">
                <a:solidFill>
                  <a:srgbClr val="7030A0"/>
                </a:solidFill>
              </a:rPr>
              <a:t>?</a:t>
            </a:r>
            <a:endParaRPr lang="en-US" dirty="0">
              <a:solidFill>
                <a:srgbClr val="7030A0"/>
              </a:solidFill>
            </a:endParaRPr>
          </a:p>
        </p:txBody>
      </p:sp>
      <p:pic>
        <p:nvPicPr>
          <p:cNvPr id="29698" name="Picture 2"/>
          <p:cNvPicPr>
            <a:picLocks noChangeAspect="1" noChangeArrowheads="1"/>
          </p:cNvPicPr>
          <p:nvPr/>
        </p:nvPicPr>
        <p:blipFill>
          <a:blip r:embed="rId2"/>
          <a:srcRect/>
          <a:stretch>
            <a:fillRect/>
          </a:stretch>
        </p:blipFill>
        <p:spPr bwMode="auto">
          <a:xfrm>
            <a:off x="2568046" y="1610384"/>
            <a:ext cx="6694487" cy="4071279"/>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334" y="931334"/>
            <a:ext cx="11336867" cy="646331"/>
          </a:xfrm>
          <a:prstGeom prst="rect">
            <a:avLst/>
          </a:prstGeom>
          <a:noFill/>
        </p:spPr>
        <p:txBody>
          <a:bodyPr wrap="square" rtlCol="0">
            <a:spAutoFit/>
          </a:bodyPr>
          <a:lstStyle/>
          <a:p>
            <a:r>
              <a:rPr lang="en-US" b="1" u="sng" dirty="0" smtClean="0">
                <a:solidFill>
                  <a:srgbClr val="7030A0"/>
                </a:solidFill>
              </a:rPr>
              <a:t>How does the opening or reopening of new competitors affect stores? Check for stores with NA as competitor distance but later on has values for competitor </a:t>
            </a:r>
            <a:r>
              <a:rPr lang="en-US" b="1" u="sng" dirty="0" smtClean="0">
                <a:solidFill>
                  <a:srgbClr val="7030A0"/>
                </a:solidFill>
              </a:rPr>
              <a:t>distance</a:t>
            </a:r>
            <a:endParaRPr lang="en-US" u="sng" dirty="0">
              <a:solidFill>
                <a:srgbClr val="7030A0"/>
              </a:solidFill>
            </a:endParaRPr>
          </a:p>
        </p:txBody>
      </p:sp>
      <p:pic>
        <p:nvPicPr>
          <p:cNvPr id="30722" name="Picture 2"/>
          <p:cNvPicPr>
            <a:picLocks noChangeAspect="1" noChangeArrowheads="1"/>
          </p:cNvPicPr>
          <p:nvPr/>
        </p:nvPicPr>
        <p:blipFill>
          <a:blip r:embed="rId2"/>
          <a:srcRect/>
          <a:stretch>
            <a:fillRect/>
          </a:stretch>
        </p:blipFill>
        <p:spPr bwMode="auto">
          <a:xfrm>
            <a:off x="2385484" y="1528239"/>
            <a:ext cx="6953249" cy="4982628"/>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32" y="821266"/>
            <a:ext cx="7255934" cy="830997"/>
          </a:xfrm>
          <a:prstGeom prst="rect">
            <a:avLst/>
          </a:prstGeom>
          <a:noFill/>
        </p:spPr>
        <p:txBody>
          <a:bodyPr wrap="square" rtlCol="0">
            <a:spAutoFit/>
          </a:bodyPr>
          <a:lstStyle/>
          <a:p>
            <a:r>
              <a:rPr lang="en-US" sz="2400" b="1" u="sng" dirty="0" smtClean="0">
                <a:solidFill>
                  <a:srgbClr val="7030A0"/>
                </a:solidFill>
              </a:rPr>
              <a:t>1.2 - Logging</a:t>
            </a:r>
          </a:p>
          <a:p>
            <a:r>
              <a:rPr lang="en-US" sz="2400" dirty="0" smtClean="0">
                <a:solidFill>
                  <a:srgbClr val="7030A0"/>
                </a:solidFill>
              </a:rPr>
              <a:t>Log your steps using the logger library in python</a:t>
            </a:r>
            <a:r>
              <a:rPr lang="en-US" sz="2400" dirty="0" smtClean="0">
                <a:solidFill>
                  <a:srgbClr val="7030A0"/>
                </a:solidFill>
              </a:rPr>
              <a:t>.</a:t>
            </a:r>
            <a:endParaRPr lang="en-US" sz="2400" dirty="0" smtClean="0">
              <a:solidFill>
                <a:srgbClr val="7030A0"/>
              </a:solidFill>
            </a:endParaRPr>
          </a:p>
        </p:txBody>
      </p:sp>
      <p:sp>
        <p:nvSpPr>
          <p:cNvPr id="31746" name="AutoShape 2" descr="blob:https://web.whatsapp.com/e101f501-3595-4e7e-9871-913da22ec2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7" name="Picture 3"/>
          <p:cNvPicPr>
            <a:picLocks noChangeAspect="1" noChangeArrowheads="1"/>
          </p:cNvPicPr>
          <p:nvPr/>
        </p:nvPicPr>
        <p:blipFill>
          <a:blip r:embed="rId2"/>
          <a:srcRect/>
          <a:stretch>
            <a:fillRect/>
          </a:stretch>
        </p:blipFill>
        <p:spPr bwMode="auto">
          <a:xfrm>
            <a:off x="779991" y="1664758"/>
            <a:ext cx="9683750" cy="483235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091" y="440859"/>
            <a:ext cx="11637818" cy="6417141"/>
          </a:xfrm>
          <a:prstGeom prst="rect">
            <a:avLst/>
          </a:prstGeom>
        </p:spPr>
        <p:txBody>
          <a:bodyPr wrap="square">
            <a:spAutoFit/>
          </a:bodyPr>
          <a:lstStyle/>
          <a:p>
            <a:r>
              <a:rPr lang="en-US" sz="1600" b="1" u="sng" dirty="0" smtClean="0"/>
              <a:t>Data fields</a:t>
            </a:r>
            <a:endParaRPr lang="en-US" sz="1600" u="sng" dirty="0" smtClean="0"/>
          </a:p>
          <a:p>
            <a:r>
              <a:rPr lang="en-US" sz="1600" dirty="0" smtClean="0"/>
              <a:t> </a:t>
            </a:r>
          </a:p>
          <a:p>
            <a:pPr>
              <a:spcAft>
                <a:spcPts val="600"/>
              </a:spcAft>
            </a:pPr>
            <a:r>
              <a:rPr lang="en-US" sz="1600" dirty="0" smtClean="0"/>
              <a:t>Most of the fields are self-explanatory. The following are descriptions for those that aren't.</a:t>
            </a:r>
          </a:p>
          <a:p>
            <a:pPr>
              <a:spcAft>
                <a:spcPts val="600"/>
              </a:spcAft>
            </a:pPr>
            <a:r>
              <a:rPr lang="en-US" sz="1600" b="1" dirty="0" smtClean="0"/>
              <a:t>Id</a:t>
            </a:r>
            <a:r>
              <a:rPr lang="en-US" sz="1600" dirty="0" smtClean="0"/>
              <a:t> - an Id that represents a (Store, Date) duple within the test set</a:t>
            </a:r>
          </a:p>
          <a:p>
            <a:pPr>
              <a:spcAft>
                <a:spcPts val="600"/>
              </a:spcAft>
            </a:pPr>
            <a:r>
              <a:rPr lang="en-US" sz="1600" b="1" dirty="0" smtClean="0"/>
              <a:t>Store</a:t>
            </a:r>
            <a:r>
              <a:rPr lang="en-US" sz="1600" dirty="0" smtClean="0"/>
              <a:t> - a unique Id for each store</a:t>
            </a:r>
          </a:p>
          <a:p>
            <a:pPr>
              <a:spcAft>
                <a:spcPts val="600"/>
              </a:spcAft>
            </a:pPr>
            <a:r>
              <a:rPr lang="en-US" sz="1600" b="1" dirty="0" smtClean="0"/>
              <a:t>Sales</a:t>
            </a:r>
            <a:r>
              <a:rPr lang="en-US" sz="1600" dirty="0" smtClean="0"/>
              <a:t> - the turnover for any given day (this is what you are predicting)</a:t>
            </a:r>
          </a:p>
          <a:p>
            <a:pPr>
              <a:spcAft>
                <a:spcPts val="600"/>
              </a:spcAft>
            </a:pPr>
            <a:r>
              <a:rPr lang="en-US" sz="1600" b="1" dirty="0" smtClean="0"/>
              <a:t>Customers</a:t>
            </a:r>
            <a:r>
              <a:rPr lang="en-US" sz="1600" dirty="0" smtClean="0"/>
              <a:t> - the number of customers on a given day</a:t>
            </a:r>
          </a:p>
          <a:p>
            <a:pPr>
              <a:spcAft>
                <a:spcPts val="600"/>
              </a:spcAft>
            </a:pPr>
            <a:r>
              <a:rPr lang="en-US" sz="1600" b="1" dirty="0" smtClean="0"/>
              <a:t>Open</a:t>
            </a:r>
            <a:r>
              <a:rPr lang="en-US" sz="1600" dirty="0" smtClean="0"/>
              <a:t> - an indicator for whether the store was open: 0 = closed, 1 = open</a:t>
            </a:r>
          </a:p>
          <a:p>
            <a:pPr>
              <a:spcAft>
                <a:spcPts val="600"/>
              </a:spcAft>
            </a:pPr>
            <a:r>
              <a:rPr lang="en-US" sz="1600" b="1" dirty="0" err="1" smtClean="0"/>
              <a:t>StateHoliday</a:t>
            </a:r>
            <a:r>
              <a:rPr lang="en-US" sz="1600" dirty="0" smtClean="0"/>
              <a:t> - indicates a state holiday. Normally all stores, with few exceptions, are closed on state holidays. Note that all schools are closed on public holidays and weekends. a = public holiday, b = Easter holiday, c = Christmas, 0 = None</a:t>
            </a:r>
          </a:p>
          <a:p>
            <a:pPr>
              <a:spcAft>
                <a:spcPts val="600"/>
              </a:spcAft>
            </a:pPr>
            <a:r>
              <a:rPr lang="en-US" sz="1600" b="1" dirty="0" err="1" smtClean="0"/>
              <a:t>SchoolHoliday</a:t>
            </a:r>
            <a:r>
              <a:rPr lang="en-US" sz="1600" dirty="0" smtClean="0"/>
              <a:t> - indicates if the (Store, Date) was affected by the closure of public schools</a:t>
            </a:r>
          </a:p>
          <a:p>
            <a:pPr>
              <a:spcAft>
                <a:spcPts val="600"/>
              </a:spcAft>
            </a:pPr>
            <a:r>
              <a:rPr lang="en-US" sz="1600" b="1" dirty="0" err="1" smtClean="0"/>
              <a:t>StoreType</a:t>
            </a:r>
            <a:r>
              <a:rPr lang="en-US" sz="1600" dirty="0" smtClean="0"/>
              <a:t> - differentiates between 4 different store models: a, b, c, d</a:t>
            </a:r>
          </a:p>
          <a:p>
            <a:pPr>
              <a:spcAft>
                <a:spcPts val="600"/>
              </a:spcAft>
            </a:pPr>
            <a:r>
              <a:rPr lang="en-US" sz="1600" b="1" dirty="0" smtClean="0"/>
              <a:t>Assortment</a:t>
            </a:r>
            <a:r>
              <a:rPr lang="en-US" sz="1600" dirty="0" smtClean="0"/>
              <a:t> - describes an assortment level: a = basic, b = extra, c = extended. </a:t>
            </a:r>
          </a:p>
          <a:p>
            <a:pPr>
              <a:spcAft>
                <a:spcPts val="600"/>
              </a:spcAft>
            </a:pPr>
            <a:r>
              <a:rPr lang="en-US" sz="1600" b="1" dirty="0" err="1" smtClean="0"/>
              <a:t>CompetitionDistance</a:t>
            </a:r>
            <a:r>
              <a:rPr lang="en-US" sz="1600" dirty="0" smtClean="0"/>
              <a:t> - distance in meters to the nearest competitor store</a:t>
            </a:r>
          </a:p>
          <a:p>
            <a:pPr>
              <a:spcAft>
                <a:spcPts val="600"/>
              </a:spcAft>
            </a:pPr>
            <a:r>
              <a:rPr lang="en-US" sz="1600" b="1" dirty="0" err="1" smtClean="0"/>
              <a:t>CompetitionOpenSince</a:t>
            </a:r>
            <a:r>
              <a:rPr lang="en-US" sz="1600" b="1" dirty="0" smtClean="0"/>
              <a:t>[Month/Year]</a:t>
            </a:r>
            <a:r>
              <a:rPr lang="en-US" sz="1600" dirty="0" smtClean="0"/>
              <a:t> - gives the approximate year and month of the time the nearest competitor was opened</a:t>
            </a:r>
          </a:p>
          <a:p>
            <a:pPr>
              <a:spcAft>
                <a:spcPts val="600"/>
              </a:spcAft>
            </a:pPr>
            <a:r>
              <a:rPr lang="en-US" sz="1600" b="1" dirty="0" smtClean="0"/>
              <a:t>Promo</a:t>
            </a:r>
            <a:r>
              <a:rPr lang="en-US" sz="1600" dirty="0" smtClean="0"/>
              <a:t> - indicates whether a store is running a promo on that day</a:t>
            </a:r>
          </a:p>
          <a:p>
            <a:pPr>
              <a:spcAft>
                <a:spcPts val="600"/>
              </a:spcAft>
            </a:pPr>
            <a:r>
              <a:rPr lang="en-US" sz="1600" b="1" dirty="0" smtClean="0"/>
              <a:t>Promo2</a:t>
            </a:r>
            <a:r>
              <a:rPr lang="en-US" sz="1600" dirty="0" smtClean="0"/>
              <a:t> - Promo2 is a continuing and consecutive promotion for some stores: 0 = store is not participating, 1 = store is participating</a:t>
            </a:r>
          </a:p>
          <a:p>
            <a:pPr>
              <a:spcAft>
                <a:spcPts val="600"/>
              </a:spcAft>
            </a:pPr>
            <a:r>
              <a:rPr lang="en-US" sz="1600" b="1" dirty="0" smtClean="0"/>
              <a:t>Promo2Since[Year/Week] </a:t>
            </a:r>
            <a:r>
              <a:rPr lang="en-US" sz="1600" dirty="0" smtClean="0"/>
              <a:t>- describes the year and calendar week when the store started participating in Promo2</a:t>
            </a:r>
          </a:p>
          <a:p>
            <a:pPr>
              <a:spcAft>
                <a:spcPts val="600"/>
              </a:spcAft>
            </a:pPr>
            <a:r>
              <a:rPr lang="en-US" sz="1600" b="1" dirty="0" err="1" smtClean="0"/>
              <a:t>PromoInterval</a:t>
            </a:r>
            <a:r>
              <a:rPr lang="en-US" sz="1600" dirty="0" smtClean="0"/>
              <a:t> - describes the consecutive intervals Promo2 is started, naming the months the promotion is started anew. E.g. "</a:t>
            </a:r>
            <a:r>
              <a:rPr lang="en-US" sz="1600" dirty="0" err="1" smtClean="0"/>
              <a:t>Feb,May,Aug,Nov</a:t>
            </a:r>
            <a:r>
              <a:rPr lang="en-US" sz="1600" dirty="0" smtClean="0"/>
              <a:t>" means each round starts in February, May, August, November of any given year for that </a:t>
            </a:r>
            <a:r>
              <a:rPr lang="en-US" sz="1600" dirty="0" smtClean="0"/>
              <a:t>store</a:t>
            </a:r>
            <a:endParaRPr lang="en-US" sz="1600" dirty="0"/>
          </a:p>
        </p:txBody>
      </p:sp>
      <p:sp>
        <p:nvSpPr>
          <p:cNvPr id="7" name="Footer Placeholder 6"/>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3976166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267" y="1032933"/>
            <a:ext cx="11430000" cy="923330"/>
          </a:xfrm>
          <a:prstGeom prst="rect">
            <a:avLst/>
          </a:prstGeom>
          <a:noFill/>
        </p:spPr>
        <p:txBody>
          <a:bodyPr wrap="square" rtlCol="0">
            <a:spAutoFit/>
          </a:bodyPr>
          <a:lstStyle/>
          <a:p>
            <a:r>
              <a:rPr lang="en-US" b="1" u="sng" dirty="0" smtClean="0">
                <a:solidFill>
                  <a:srgbClr val="7030A0"/>
                </a:solidFill>
              </a:rPr>
              <a:t>Task 2 - Prediction of store sales</a:t>
            </a:r>
          </a:p>
          <a:p>
            <a:r>
              <a:rPr lang="en-US" b="1" dirty="0" smtClean="0">
                <a:solidFill>
                  <a:srgbClr val="7030A0"/>
                </a:solidFill>
              </a:rPr>
              <a:t>Prediction of sales is the central task in this challenge. you want to predict daily sales in various stores up to 6 weeks ahead of time. This will help the company plan ahead of time</a:t>
            </a:r>
            <a:r>
              <a:rPr lang="en-US" b="1" dirty="0" smtClean="0">
                <a:solidFill>
                  <a:srgbClr val="7030A0"/>
                </a:solidFill>
              </a:rPr>
              <a:t>.</a:t>
            </a:r>
            <a:endParaRPr lang="en-US" dirty="0">
              <a:solidFill>
                <a:srgbClr val="7030A0"/>
              </a:solidFill>
            </a:endParaRPr>
          </a:p>
        </p:txBody>
      </p:sp>
      <p:pic>
        <p:nvPicPr>
          <p:cNvPr id="32770" name="Picture 2"/>
          <p:cNvPicPr>
            <a:picLocks noChangeAspect="1" noChangeArrowheads="1"/>
          </p:cNvPicPr>
          <p:nvPr/>
        </p:nvPicPr>
        <p:blipFill>
          <a:blip r:embed="rId2"/>
          <a:srcRect/>
          <a:stretch>
            <a:fillRect/>
          </a:stretch>
        </p:blipFill>
        <p:spPr bwMode="auto">
          <a:xfrm>
            <a:off x="110067" y="2055842"/>
            <a:ext cx="5734578" cy="3421032"/>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5898623" y="2083459"/>
            <a:ext cx="5576521" cy="3326742"/>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533" y="1117600"/>
            <a:ext cx="11286066" cy="5509200"/>
          </a:xfrm>
          <a:prstGeom prst="rect">
            <a:avLst/>
          </a:prstGeom>
          <a:noFill/>
        </p:spPr>
        <p:txBody>
          <a:bodyPr wrap="square" rtlCol="0">
            <a:spAutoFit/>
          </a:bodyPr>
          <a:lstStyle/>
          <a:p>
            <a:r>
              <a:rPr lang="en-US" sz="1600" dirty="0" smtClean="0"/>
              <a:t>Here's a basic outline of the steps you might follow:</a:t>
            </a:r>
          </a:p>
          <a:p>
            <a:r>
              <a:rPr lang="en-US" sz="1600" b="1" dirty="0" smtClean="0"/>
              <a:t>1.Data Preprocessing:</a:t>
            </a:r>
            <a:endParaRPr lang="en-US" sz="1600" dirty="0" smtClean="0"/>
          </a:p>
          <a:p>
            <a:r>
              <a:rPr lang="en-US" sz="1600" dirty="0" smtClean="0"/>
              <a:t>Ensure that your date column is in </a:t>
            </a:r>
            <a:r>
              <a:rPr lang="en-US" sz="1600" dirty="0" err="1" smtClean="0"/>
              <a:t>datetime</a:t>
            </a:r>
            <a:r>
              <a:rPr lang="en-US" sz="1600" dirty="0" smtClean="0"/>
              <a:t> format. Explore the data and handle missing values. Aggregate the sales data by day if it's not already in that form.</a:t>
            </a:r>
          </a:p>
          <a:p>
            <a:r>
              <a:rPr lang="en-US" sz="1600" b="1" dirty="0" smtClean="0"/>
              <a:t>2.Feature Engineering:</a:t>
            </a:r>
            <a:endParaRPr lang="en-US" sz="1600" dirty="0" smtClean="0"/>
          </a:p>
          <a:p>
            <a:r>
              <a:rPr lang="en-US" sz="1600" dirty="0" smtClean="0"/>
              <a:t>Extract relevant features from the date, such as day of the week, month, and year. Consider incorporating external factors that might influence sales, such as holidays, promotions, etc. Train-Test Split:</a:t>
            </a:r>
          </a:p>
          <a:p>
            <a:r>
              <a:rPr lang="en-US" sz="1600" dirty="0" smtClean="0"/>
              <a:t>Split your data into training and testing sets. The training set should include the historical sales data, and the testing set should be the period you want to predict.</a:t>
            </a:r>
          </a:p>
          <a:p>
            <a:r>
              <a:rPr lang="en-US" sz="1600" b="1" dirty="0" smtClean="0"/>
              <a:t>3.Model Selection:</a:t>
            </a:r>
            <a:endParaRPr lang="en-US" sz="1600" dirty="0" smtClean="0"/>
          </a:p>
          <a:p>
            <a:r>
              <a:rPr lang="en-US" sz="1600" dirty="0" smtClean="0"/>
              <a:t>Choose a time series forecasting model. Popular choices include ARIMA, SARIMA, Prophet, and machine learning models like </a:t>
            </a:r>
            <a:r>
              <a:rPr lang="en-US" sz="1600" dirty="0" err="1" smtClean="0"/>
              <a:t>XGBoost</a:t>
            </a:r>
            <a:r>
              <a:rPr lang="en-US" sz="1600" dirty="0" smtClean="0"/>
              <a:t>, LSTM, or GRU.</a:t>
            </a:r>
          </a:p>
          <a:p>
            <a:r>
              <a:rPr lang="en-US" sz="1600" b="1" dirty="0" smtClean="0"/>
              <a:t>4.Model Training:</a:t>
            </a:r>
            <a:endParaRPr lang="en-US" sz="1600" dirty="0" smtClean="0"/>
          </a:p>
          <a:p>
            <a:r>
              <a:rPr lang="en-US" sz="1600" dirty="0" smtClean="0"/>
              <a:t>Train your selected model using the training set. Tune </a:t>
            </a:r>
            <a:r>
              <a:rPr lang="en-US" sz="1600" dirty="0" smtClean="0"/>
              <a:t>hyper parameters </a:t>
            </a:r>
            <a:r>
              <a:rPr lang="en-US" sz="1600" dirty="0" smtClean="0"/>
              <a:t>if necessary.</a:t>
            </a:r>
          </a:p>
          <a:p>
            <a:r>
              <a:rPr lang="en-US" sz="1600" b="1" dirty="0" smtClean="0"/>
              <a:t>5.Model Evaluation:</a:t>
            </a:r>
            <a:endParaRPr lang="en-US" sz="1600" dirty="0" smtClean="0"/>
          </a:p>
          <a:p>
            <a:r>
              <a:rPr lang="en-US" sz="1600" dirty="0" smtClean="0"/>
              <a:t>Evaluate the model's performance on the testing set using appropriate metrics (e.g., Mean Absolute Error, Mean Squared Error).</a:t>
            </a:r>
          </a:p>
          <a:p>
            <a:r>
              <a:rPr lang="en-US" sz="1600" b="1" dirty="0" smtClean="0"/>
              <a:t>6.Prediction:</a:t>
            </a:r>
            <a:endParaRPr lang="en-US" sz="1600" dirty="0" smtClean="0"/>
          </a:p>
          <a:p>
            <a:r>
              <a:rPr lang="en-US" sz="1600" dirty="0" smtClean="0"/>
              <a:t>Use the trained model to make predictions for the next 6 weeks.</a:t>
            </a:r>
          </a:p>
          <a:p>
            <a:r>
              <a:rPr lang="en-US" sz="1600" b="1" dirty="0" smtClean="0"/>
              <a:t>7.Visualization:</a:t>
            </a:r>
            <a:endParaRPr lang="en-US" sz="1600" dirty="0" smtClean="0"/>
          </a:p>
          <a:p>
            <a:r>
              <a:rPr lang="en-US" sz="1600" dirty="0" smtClean="0"/>
              <a:t>Visualize the predicted sales against the actual sales to assess the model's performance.</a:t>
            </a:r>
          </a:p>
          <a:p>
            <a:endParaRPr lang="en-US" sz="1600" dirty="0"/>
          </a:p>
        </p:txBody>
      </p:sp>
      <p:sp>
        <p:nvSpPr>
          <p:cNvPr id="5" name="Footer Placeholder 4"/>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00EB5-895D-E1CB-7DEE-9A95E709D26A}"/>
              </a:ext>
            </a:extLst>
          </p:cNvPr>
          <p:cNvSpPr>
            <a:spLocks noGrp="1"/>
          </p:cNvSpPr>
          <p:nvPr>
            <p:ph type="title"/>
          </p:nvPr>
        </p:nvSpPr>
        <p:spPr>
          <a:xfrm>
            <a:off x="618837" y="593252"/>
            <a:ext cx="10972800" cy="1143000"/>
          </a:xfrm>
        </p:spPr>
        <p:txBody>
          <a:bodyPr/>
          <a:lstStyle/>
          <a:p>
            <a:r>
              <a:rPr lang="en-GB" sz="1800" b="1" u="sng" dirty="0" smtClean="0">
                <a:effectLst/>
                <a:latin typeface="Arial" panose="020B0604020202020204" pitchFamily="34" charset="0"/>
                <a:ea typeface="Arial" panose="020B0604020202020204" pitchFamily="34" charset="0"/>
              </a:rPr>
              <a:t>Store Data all </a:t>
            </a:r>
            <a:r>
              <a:rPr lang="en-GB" sz="1800" b="1" u="sng" dirty="0">
                <a:effectLst/>
                <a:latin typeface="Arial" panose="020B0604020202020204" pitchFamily="34" charset="0"/>
                <a:ea typeface="Arial" panose="020B0604020202020204" pitchFamily="34" charset="0"/>
              </a:rPr>
              <a:t>relevant variables and associated data types </a:t>
            </a:r>
            <a:endParaRPr lang="en-IN" b="1" u="sng" dirty="0"/>
          </a:p>
        </p:txBody>
      </p:sp>
      <p:sp>
        <p:nvSpPr>
          <p:cNvPr id="4" name="Content Placeholder 3"/>
          <p:cNvSpPr>
            <a:spLocks noGrp="1"/>
          </p:cNvSpPr>
          <p:nvPr>
            <p:ph idx="1"/>
          </p:nvPr>
        </p:nvSpPr>
        <p:spPr/>
        <p:txBody>
          <a:bodyPr>
            <a:normAutofit fontScale="70000" lnSpcReduction="20000"/>
          </a:bodyPr>
          <a:lstStyle/>
          <a:p>
            <a:pPr fontAlgn="base" latinLnBrk="1"/>
            <a:r>
              <a:rPr lang="en-US" b="1" dirty="0" err="1" smtClean="0">
                <a:solidFill>
                  <a:schemeClr val="accent1">
                    <a:lumMod val="75000"/>
                  </a:schemeClr>
                </a:solidFill>
              </a:rPr>
              <a:t>RangeIndex</a:t>
            </a:r>
            <a:r>
              <a:rPr lang="en-US" b="1" dirty="0" smtClean="0">
                <a:solidFill>
                  <a:schemeClr val="accent1">
                    <a:lumMod val="75000"/>
                  </a:schemeClr>
                </a:solidFill>
              </a:rPr>
              <a:t>: 1115 entries, 0 to 1114</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Data columns (total 10 columns):</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   Column                     </a:t>
            </a:r>
            <a:r>
              <a:rPr lang="en-US" b="1" dirty="0" smtClean="0">
                <a:solidFill>
                  <a:schemeClr val="accent1">
                    <a:lumMod val="75000"/>
                  </a:schemeClr>
                </a:solidFill>
              </a:rPr>
              <a:t>			Non-Null </a:t>
            </a:r>
            <a:r>
              <a:rPr lang="en-US" b="1" dirty="0" smtClean="0">
                <a:solidFill>
                  <a:schemeClr val="accent1">
                    <a:lumMod val="75000"/>
                  </a:schemeClr>
                </a:solidFill>
              </a:rPr>
              <a:t>Count  </a:t>
            </a:r>
            <a:r>
              <a:rPr lang="en-US" b="1" dirty="0" err="1" smtClean="0">
                <a:solidFill>
                  <a:schemeClr val="accent1">
                    <a:lumMod val="75000"/>
                  </a:schemeClr>
                </a:solidFill>
              </a:rPr>
              <a:t>Dtype</a:t>
            </a:r>
            <a:r>
              <a:rPr lang="en-US" b="1" dirty="0" smtClean="0">
                <a:solidFill>
                  <a:schemeClr val="accent1">
                    <a:lumMod val="75000"/>
                  </a:schemeClr>
                </a:solidFill>
              </a:rPr>
              <a:t>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0   Store 			                     1115 non-null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a:t>
            </a:r>
            <a:r>
              <a:rPr lang="en-US" b="1" dirty="0" smtClean="0">
                <a:solidFill>
                  <a:schemeClr val="accent1">
                    <a:lumMod val="75000"/>
                  </a:schemeClr>
                </a:solidFill>
              </a:rPr>
              <a:t>1   </a:t>
            </a:r>
            <a:r>
              <a:rPr lang="en-US" b="1" dirty="0" err="1" smtClean="0">
                <a:solidFill>
                  <a:schemeClr val="accent1">
                    <a:lumMod val="75000"/>
                  </a:schemeClr>
                </a:solidFill>
              </a:rPr>
              <a:t>StoreType</a:t>
            </a:r>
            <a:r>
              <a:rPr lang="en-US" b="1" dirty="0" smtClean="0">
                <a:solidFill>
                  <a:schemeClr val="accent1">
                    <a:lumMod val="75000"/>
                  </a:schemeClr>
                </a:solidFill>
              </a:rPr>
              <a:t> </a:t>
            </a:r>
            <a:r>
              <a:rPr lang="en-US" b="1" dirty="0" smtClean="0">
                <a:solidFill>
                  <a:schemeClr val="accent1">
                    <a:lumMod val="75000"/>
                  </a:schemeClr>
                </a:solidFill>
              </a:rPr>
              <a:t>			                     </a:t>
            </a:r>
            <a:r>
              <a:rPr lang="en-US" b="1" dirty="0" smtClean="0">
                <a:solidFill>
                  <a:schemeClr val="accent1">
                    <a:lumMod val="75000"/>
                  </a:schemeClr>
                </a:solidFill>
              </a:rPr>
              <a:t>1115 non-null   object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2   Assortment                 </a:t>
            </a:r>
            <a:r>
              <a:rPr lang="en-US" b="1" dirty="0" smtClean="0">
                <a:solidFill>
                  <a:schemeClr val="accent1">
                    <a:lumMod val="75000"/>
                  </a:schemeClr>
                </a:solidFill>
              </a:rPr>
              <a:t>	                     1115 </a:t>
            </a:r>
            <a:r>
              <a:rPr lang="en-US" b="1" dirty="0" smtClean="0">
                <a:solidFill>
                  <a:schemeClr val="accent1">
                    <a:lumMod val="75000"/>
                  </a:schemeClr>
                </a:solidFill>
              </a:rPr>
              <a:t>non-null   object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3   </a:t>
            </a:r>
            <a:r>
              <a:rPr lang="en-US" b="1" dirty="0" err="1" smtClean="0">
                <a:solidFill>
                  <a:schemeClr val="accent1">
                    <a:lumMod val="75000"/>
                  </a:schemeClr>
                </a:solidFill>
              </a:rPr>
              <a:t>CompetitionDistance</a:t>
            </a:r>
            <a:r>
              <a:rPr lang="en-US" b="1" dirty="0" smtClean="0">
                <a:solidFill>
                  <a:schemeClr val="accent1">
                    <a:lumMod val="75000"/>
                  </a:schemeClr>
                </a:solidFill>
              </a:rPr>
              <a:t> </a:t>
            </a:r>
            <a:r>
              <a:rPr lang="en-US" b="1" dirty="0" smtClean="0">
                <a:solidFill>
                  <a:schemeClr val="accent1">
                    <a:lumMod val="75000"/>
                  </a:schemeClr>
                </a:solidFill>
              </a:rPr>
              <a:t>	                     </a:t>
            </a:r>
            <a:r>
              <a:rPr lang="en-US" b="1" dirty="0" smtClean="0">
                <a:solidFill>
                  <a:schemeClr val="accent1">
                    <a:lumMod val="75000"/>
                  </a:schemeClr>
                </a:solidFill>
              </a:rPr>
              <a:t>1112 non-null   float64</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4   </a:t>
            </a:r>
            <a:r>
              <a:rPr lang="en-US" b="1" dirty="0" err="1" smtClean="0">
                <a:solidFill>
                  <a:schemeClr val="accent1">
                    <a:lumMod val="75000"/>
                  </a:schemeClr>
                </a:solidFill>
              </a:rPr>
              <a:t>CompetitionOpenSinceMonth</a:t>
            </a:r>
            <a:r>
              <a:rPr lang="en-US" b="1" dirty="0" smtClean="0">
                <a:solidFill>
                  <a:schemeClr val="accent1">
                    <a:lumMod val="75000"/>
                  </a:schemeClr>
                </a:solidFill>
              </a:rPr>
              <a:t> </a:t>
            </a:r>
            <a:r>
              <a:rPr lang="en-US" b="1" dirty="0" smtClean="0">
                <a:solidFill>
                  <a:schemeClr val="accent1">
                    <a:lumMod val="75000"/>
                  </a:schemeClr>
                </a:solidFill>
              </a:rPr>
              <a:t>	    </a:t>
            </a:r>
            <a:r>
              <a:rPr lang="en-US" b="1" dirty="0" smtClean="0">
                <a:solidFill>
                  <a:schemeClr val="accent1">
                    <a:lumMod val="75000"/>
                  </a:schemeClr>
                </a:solidFill>
              </a:rPr>
              <a:t>761 non-null    float64</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5   </a:t>
            </a:r>
            <a:r>
              <a:rPr lang="en-US" b="1" dirty="0" err="1" smtClean="0">
                <a:solidFill>
                  <a:schemeClr val="accent1">
                    <a:lumMod val="75000"/>
                  </a:schemeClr>
                </a:solidFill>
              </a:rPr>
              <a:t>CompetitionOpenSinceYear</a:t>
            </a:r>
            <a:r>
              <a:rPr lang="en-US" b="1" dirty="0" smtClean="0">
                <a:solidFill>
                  <a:schemeClr val="accent1">
                    <a:lumMod val="75000"/>
                  </a:schemeClr>
                </a:solidFill>
              </a:rPr>
              <a:t>   </a:t>
            </a:r>
            <a:r>
              <a:rPr lang="en-US" b="1" dirty="0" smtClean="0">
                <a:solidFill>
                  <a:schemeClr val="accent1">
                    <a:lumMod val="75000"/>
                  </a:schemeClr>
                </a:solidFill>
              </a:rPr>
              <a:t>	    761 </a:t>
            </a:r>
            <a:r>
              <a:rPr lang="en-US" b="1" dirty="0" smtClean="0">
                <a:solidFill>
                  <a:schemeClr val="accent1">
                    <a:lumMod val="75000"/>
                  </a:schemeClr>
                </a:solidFill>
              </a:rPr>
              <a:t>non-null    float64</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6   Promo2                     </a:t>
            </a:r>
            <a:r>
              <a:rPr lang="en-US" b="1" dirty="0" smtClean="0">
                <a:solidFill>
                  <a:schemeClr val="accent1">
                    <a:lumMod val="75000"/>
                  </a:schemeClr>
                </a:solidFill>
              </a:rPr>
              <a:t>			    1115 </a:t>
            </a:r>
            <a:r>
              <a:rPr lang="en-US" b="1" dirty="0" smtClean="0">
                <a:solidFill>
                  <a:schemeClr val="accent1">
                    <a:lumMod val="75000"/>
                  </a:schemeClr>
                </a:solidFill>
              </a:rPr>
              <a:t>non-null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7   Promo2SinceWeek            </a:t>
            </a:r>
            <a:r>
              <a:rPr lang="en-US" b="1" dirty="0" smtClean="0">
                <a:solidFill>
                  <a:schemeClr val="accent1">
                    <a:lumMod val="75000"/>
                  </a:schemeClr>
                </a:solidFill>
              </a:rPr>
              <a:t>		    571 </a:t>
            </a:r>
            <a:r>
              <a:rPr lang="en-US" b="1" dirty="0" smtClean="0">
                <a:solidFill>
                  <a:schemeClr val="accent1">
                    <a:lumMod val="75000"/>
                  </a:schemeClr>
                </a:solidFill>
              </a:rPr>
              <a:t>non-null    float64</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8   Promo2SinceYear            </a:t>
            </a:r>
            <a:r>
              <a:rPr lang="en-US" b="1" dirty="0" smtClean="0">
                <a:solidFill>
                  <a:schemeClr val="accent1">
                    <a:lumMod val="75000"/>
                  </a:schemeClr>
                </a:solidFill>
              </a:rPr>
              <a:t>		    571 </a:t>
            </a:r>
            <a:r>
              <a:rPr lang="en-US" b="1" dirty="0" smtClean="0">
                <a:solidFill>
                  <a:schemeClr val="accent1">
                    <a:lumMod val="75000"/>
                  </a:schemeClr>
                </a:solidFill>
              </a:rPr>
              <a:t>non-null    float64</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9   </a:t>
            </a:r>
            <a:r>
              <a:rPr lang="en-US" b="1" dirty="0" err="1" smtClean="0">
                <a:solidFill>
                  <a:schemeClr val="accent1">
                    <a:lumMod val="75000"/>
                  </a:schemeClr>
                </a:solidFill>
              </a:rPr>
              <a:t>PromoInterval</a:t>
            </a:r>
            <a:r>
              <a:rPr lang="en-US" b="1" dirty="0" smtClean="0">
                <a:solidFill>
                  <a:schemeClr val="accent1">
                    <a:lumMod val="75000"/>
                  </a:schemeClr>
                </a:solidFill>
              </a:rPr>
              <a:t>              </a:t>
            </a:r>
            <a:r>
              <a:rPr lang="en-US" b="1" dirty="0" smtClean="0">
                <a:solidFill>
                  <a:schemeClr val="accent1">
                    <a:lumMod val="75000"/>
                  </a:schemeClr>
                </a:solidFill>
              </a:rPr>
              <a:t>		    571 </a:t>
            </a:r>
            <a:r>
              <a:rPr lang="en-US" b="1" dirty="0" smtClean="0">
                <a:solidFill>
                  <a:schemeClr val="accent1">
                    <a:lumMod val="75000"/>
                  </a:schemeClr>
                </a:solidFill>
              </a:rPr>
              <a:t>non-null    object </a:t>
            </a:r>
            <a:endParaRPr lang="en-US" dirty="0" smtClean="0">
              <a:solidFill>
                <a:schemeClr val="accent1">
                  <a:lumMod val="75000"/>
                </a:schemeClr>
              </a:solidFill>
            </a:endParaRPr>
          </a:p>
          <a:p>
            <a:r>
              <a:rPr lang="en-US" dirty="0" smtClean="0"/>
              <a:t> </a:t>
            </a:r>
          </a:p>
          <a:p>
            <a:endParaRPr lang="en-US" dirty="0"/>
          </a:p>
        </p:txBody>
      </p:sp>
      <p:sp>
        <p:nvSpPr>
          <p:cNvPr id="5" name="Footer Placeholder 4"/>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155088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00EB5-895D-E1CB-7DEE-9A95E709D26A}"/>
              </a:ext>
            </a:extLst>
          </p:cNvPr>
          <p:cNvSpPr>
            <a:spLocks noGrp="1"/>
          </p:cNvSpPr>
          <p:nvPr>
            <p:ph type="title"/>
          </p:nvPr>
        </p:nvSpPr>
        <p:spPr>
          <a:xfrm>
            <a:off x="618837" y="593252"/>
            <a:ext cx="10972800" cy="1143000"/>
          </a:xfrm>
        </p:spPr>
        <p:txBody>
          <a:bodyPr/>
          <a:lstStyle/>
          <a:p>
            <a:r>
              <a:rPr lang="en-GB" sz="1800" b="1" u="sng" dirty="0" smtClean="0">
                <a:latin typeface="Arial" panose="020B0604020202020204" pitchFamily="34" charset="0"/>
                <a:ea typeface="Arial" panose="020B0604020202020204" pitchFamily="34" charset="0"/>
              </a:rPr>
              <a:t>Train</a:t>
            </a:r>
            <a:r>
              <a:rPr lang="en-GB" sz="1800" b="1" u="sng" dirty="0" smtClean="0">
                <a:effectLst/>
                <a:latin typeface="Arial" panose="020B0604020202020204" pitchFamily="34" charset="0"/>
                <a:ea typeface="Arial" panose="020B0604020202020204" pitchFamily="34" charset="0"/>
              </a:rPr>
              <a:t> Data all </a:t>
            </a:r>
            <a:r>
              <a:rPr lang="en-GB" sz="1800" b="1" u="sng" dirty="0">
                <a:effectLst/>
                <a:latin typeface="Arial" panose="020B0604020202020204" pitchFamily="34" charset="0"/>
                <a:ea typeface="Arial" panose="020B0604020202020204" pitchFamily="34" charset="0"/>
              </a:rPr>
              <a:t>relevant variables and associated data types </a:t>
            </a:r>
            <a:endParaRPr lang="en-IN" b="1" u="sng" dirty="0"/>
          </a:p>
        </p:txBody>
      </p:sp>
      <p:sp>
        <p:nvSpPr>
          <p:cNvPr id="4" name="Content Placeholder 3"/>
          <p:cNvSpPr>
            <a:spLocks noGrp="1"/>
          </p:cNvSpPr>
          <p:nvPr>
            <p:ph idx="1"/>
          </p:nvPr>
        </p:nvSpPr>
        <p:spPr/>
        <p:txBody>
          <a:bodyPr>
            <a:normAutofit fontScale="70000" lnSpcReduction="20000"/>
          </a:bodyPr>
          <a:lstStyle/>
          <a:p>
            <a:pPr fontAlgn="base" latinLnBrk="1"/>
            <a:r>
              <a:rPr lang="en-US" b="1" dirty="0" err="1" smtClean="0">
                <a:solidFill>
                  <a:schemeClr val="accent1">
                    <a:lumMod val="75000"/>
                  </a:schemeClr>
                </a:solidFill>
              </a:rPr>
              <a:t>RangeIndex</a:t>
            </a:r>
            <a:r>
              <a:rPr lang="en-US" b="1" dirty="0" smtClean="0">
                <a:solidFill>
                  <a:schemeClr val="accent1">
                    <a:lumMod val="75000"/>
                  </a:schemeClr>
                </a:solidFill>
              </a:rPr>
              <a:t>: 1017209 entries, 0 to 1017208</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Data columns (total 9 columns):</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   Column         </a:t>
            </a:r>
            <a:r>
              <a:rPr lang="en-US" b="1" dirty="0" smtClean="0">
                <a:solidFill>
                  <a:schemeClr val="accent1">
                    <a:lumMod val="75000"/>
                  </a:schemeClr>
                </a:solidFill>
              </a:rPr>
              <a:t>		Non-Null </a:t>
            </a:r>
            <a:r>
              <a:rPr lang="en-US" b="1" dirty="0" smtClean="0">
                <a:solidFill>
                  <a:schemeClr val="accent1">
                    <a:lumMod val="75000"/>
                  </a:schemeClr>
                </a:solidFill>
              </a:rPr>
              <a:t>Count    </a:t>
            </a:r>
            <a:r>
              <a:rPr lang="en-US" b="1" dirty="0" smtClean="0">
                <a:solidFill>
                  <a:schemeClr val="accent1">
                    <a:lumMod val="75000"/>
                  </a:schemeClr>
                </a:solidFill>
              </a:rPr>
              <a:t>	</a:t>
            </a:r>
            <a:r>
              <a:rPr lang="en-US" b="1" dirty="0" err="1" smtClean="0">
                <a:solidFill>
                  <a:schemeClr val="accent1">
                    <a:lumMod val="75000"/>
                  </a:schemeClr>
                </a:solidFill>
              </a:rPr>
              <a:t>Dtype</a:t>
            </a:r>
            <a:r>
              <a:rPr lang="en-US" b="1" dirty="0" smtClean="0">
                <a:solidFill>
                  <a:schemeClr val="accent1">
                    <a:lumMod val="75000"/>
                  </a:schemeClr>
                </a:solidFill>
              </a:rPr>
              <a:t> </a:t>
            </a:r>
            <a:endParaRPr lang="en-US" dirty="0" smtClean="0">
              <a:solidFill>
                <a:schemeClr val="accent1">
                  <a:lumMod val="75000"/>
                </a:schemeClr>
              </a:solidFill>
            </a:endParaRPr>
          </a:p>
          <a:p>
            <a:pPr fontAlgn="base" latinLnBrk="1"/>
            <a:endParaRPr lang="en-US" dirty="0" smtClean="0">
              <a:solidFill>
                <a:schemeClr val="accent1">
                  <a:lumMod val="75000"/>
                </a:schemeClr>
              </a:solidFill>
            </a:endParaRPr>
          </a:p>
          <a:p>
            <a:pPr fontAlgn="base" latinLnBrk="1"/>
            <a:r>
              <a:rPr lang="en-US" b="1" dirty="0" smtClean="0">
                <a:solidFill>
                  <a:schemeClr val="accent1">
                    <a:lumMod val="75000"/>
                  </a:schemeClr>
                </a:solidFill>
              </a:rPr>
              <a:t> 0   Store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1   </a:t>
            </a:r>
            <a:r>
              <a:rPr lang="en-US" b="1" dirty="0" err="1" smtClean="0">
                <a:solidFill>
                  <a:schemeClr val="accent1">
                    <a:lumMod val="75000"/>
                  </a:schemeClr>
                </a:solidFill>
              </a:rPr>
              <a:t>DayOfWeek</a:t>
            </a:r>
            <a:r>
              <a:rPr lang="en-US" b="1" dirty="0" smtClean="0">
                <a:solidFill>
                  <a:schemeClr val="accent1">
                    <a:lumMod val="75000"/>
                  </a:schemeClr>
                </a:solidFill>
              </a:rPr>
              <a:t>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2   Date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object</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3   Sales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4   Customers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5   Open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6   Promo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7   </a:t>
            </a:r>
            <a:r>
              <a:rPr lang="en-US" b="1" dirty="0" err="1" smtClean="0">
                <a:solidFill>
                  <a:schemeClr val="accent1">
                    <a:lumMod val="75000"/>
                  </a:schemeClr>
                </a:solidFill>
              </a:rPr>
              <a:t>StateHoliday</a:t>
            </a:r>
            <a:r>
              <a:rPr lang="en-US" b="1" dirty="0" smtClean="0">
                <a:solidFill>
                  <a:schemeClr val="accent1">
                    <a:lumMod val="75000"/>
                  </a:schemeClr>
                </a:solidFill>
              </a:rPr>
              <a:t>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object</a:t>
            </a:r>
            <a:endParaRPr lang="en-US" dirty="0" smtClean="0">
              <a:solidFill>
                <a:schemeClr val="accent1">
                  <a:lumMod val="75000"/>
                </a:schemeClr>
              </a:solidFill>
            </a:endParaRPr>
          </a:p>
          <a:p>
            <a:pPr fontAlgn="base" latinLnBrk="1"/>
            <a:r>
              <a:rPr lang="en-US" b="1" dirty="0" smtClean="0">
                <a:solidFill>
                  <a:schemeClr val="accent1">
                    <a:lumMod val="75000"/>
                  </a:schemeClr>
                </a:solidFill>
              </a:rPr>
              <a:t> 8   </a:t>
            </a:r>
            <a:r>
              <a:rPr lang="en-US" b="1" dirty="0" err="1" smtClean="0">
                <a:solidFill>
                  <a:schemeClr val="accent1">
                    <a:lumMod val="75000"/>
                  </a:schemeClr>
                </a:solidFill>
              </a:rPr>
              <a:t>SchoolHoliday</a:t>
            </a:r>
            <a:r>
              <a:rPr lang="en-US" b="1" dirty="0" smtClean="0">
                <a:solidFill>
                  <a:schemeClr val="accent1">
                    <a:lumMod val="75000"/>
                  </a:schemeClr>
                </a:solidFill>
              </a:rPr>
              <a:t>  </a:t>
            </a:r>
            <a:r>
              <a:rPr lang="en-US" b="1" dirty="0" smtClean="0">
                <a:solidFill>
                  <a:schemeClr val="accent1">
                    <a:lumMod val="75000"/>
                  </a:schemeClr>
                </a:solidFill>
              </a:rPr>
              <a:t>		1017209 </a:t>
            </a:r>
            <a:r>
              <a:rPr lang="en-US" b="1" dirty="0" smtClean="0">
                <a:solidFill>
                  <a:schemeClr val="accent1">
                    <a:lumMod val="75000"/>
                  </a:schemeClr>
                </a:solidFill>
              </a:rPr>
              <a:t>non-null  </a:t>
            </a:r>
            <a:r>
              <a:rPr lang="en-US" b="1" dirty="0" smtClean="0">
                <a:solidFill>
                  <a:schemeClr val="accent1">
                    <a:lumMod val="75000"/>
                  </a:schemeClr>
                </a:solidFill>
              </a:rPr>
              <a:t>	int64 </a:t>
            </a:r>
            <a:endParaRPr lang="en-US" dirty="0" smtClean="0">
              <a:solidFill>
                <a:schemeClr val="accent1">
                  <a:lumMod val="75000"/>
                </a:schemeClr>
              </a:solidFill>
            </a:endParaRPr>
          </a:p>
          <a:p>
            <a:pPr fontAlgn="base" latinLnBrk="1"/>
            <a:r>
              <a:rPr lang="en-US" b="1" dirty="0" err="1" smtClean="0">
                <a:solidFill>
                  <a:schemeClr val="accent1">
                    <a:lumMod val="75000"/>
                  </a:schemeClr>
                </a:solidFill>
              </a:rPr>
              <a:t>dtypes</a:t>
            </a:r>
            <a:r>
              <a:rPr lang="en-US" b="1" dirty="0" smtClean="0">
                <a:solidFill>
                  <a:schemeClr val="accent1">
                    <a:lumMod val="75000"/>
                  </a:schemeClr>
                </a:solidFill>
              </a:rPr>
              <a:t>: </a:t>
            </a:r>
            <a:r>
              <a:rPr lang="en-US" b="1" dirty="0" smtClean="0">
                <a:solidFill>
                  <a:schemeClr val="accent1">
                    <a:lumMod val="75000"/>
                  </a:schemeClr>
                </a:solidFill>
              </a:rPr>
              <a:t>int64(7),	 </a:t>
            </a:r>
            <a:r>
              <a:rPr lang="en-US" b="1" dirty="0" smtClean="0">
                <a:solidFill>
                  <a:schemeClr val="accent1">
                    <a:lumMod val="75000"/>
                  </a:schemeClr>
                </a:solidFill>
              </a:rPr>
              <a:t>object(2)</a:t>
            </a:r>
            <a:endParaRPr lang="en-US" dirty="0" smtClean="0">
              <a:solidFill>
                <a:schemeClr val="accent1">
                  <a:lumMod val="75000"/>
                </a:schemeClr>
              </a:solidFill>
            </a:endParaRPr>
          </a:p>
          <a:p>
            <a:r>
              <a:rPr lang="en-US" dirty="0" smtClean="0"/>
              <a:t> </a:t>
            </a:r>
          </a:p>
          <a:p>
            <a:endParaRPr lang="en-US" dirty="0"/>
          </a:p>
        </p:txBody>
      </p:sp>
      <p:sp>
        <p:nvSpPr>
          <p:cNvPr id="5" name="Footer Placeholder 4"/>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1550881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00EB5-895D-E1CB-7DEE-9A95E709D26A}"/>
              </a:ext>
            </a:extLst>
          </p:cNvPr>
          <p:cNvSpPr>
            <a:spLocks noGrp="1"/>
          </p:cNvSpPr>
          <p:nvPr>
            <p:ph type="title"/>
          </p:nvPr>
        </p:nvSpPr>
        <p:spPr>
          <a:xfrm>
            <a:off x="618837" y="593252"/>
            <a:ext cx="10972800" cy="1143000"/>
          </a:xfrm>
        </p:spPr>
        <p:txBody>
          <a:bodyPr/>
          <a:lstStyle/>
          <a:p>
            <a:r>
              <a:rPr lang="en-GB" sz="1800" b="1" u="sng" dirty="0" smtClean="0">
                <a:latin typeface="Arial" panose="020B0604020202020204" pitchFamily="34" charset="0"/>
                <a:ea typeface="Arial" panose="020B0604020202020204" pitchFamily="34" charset="0"/>
              </a:rPr>
              <a:t>Test</a:t>
            </a:r>
            <a:r>
              <a:rPr lang="en-GB" sz="1800" b="1" u="sng" dirty="0" smtClean="0">
                <a:effectLst/>
                <a:latin typeface="Arial" panose="020B0604020202020204" pitchFamily="34" charset="0"/>
                <a:ea typeface="Arial" panose="020B0604020202020204" pitchFamily="34" charset="0"/>
              </a:rPr>
              <a:t> Data all </a:t>
            </a:r>
            <a:r>
              <a:rPr lang="en-GB" sz="1800" b="1" u="sng" dirty="0">
                <a:effectLst/>
                <a:latin typeface="Arial" panose="020B0604020202020204" pitchFamily="34" charset="0"/>
                <a:ea typeface="Arial" panose="020B0604020202020204" pitchFamily="34" charset="0"/>
              </a:rPr>
              <a:t>relevant variables and associated data types </a:t>
            </a:r>
            <a:endParaRPr lang="en-IN" b="1" u="sng" dirty="0"/>
          </a:p>
        </p:txBody>
      </p:sp>
      <p:sp>
        <p:nvSpPr>
          <p:cNvPr id="4" name="Content Placeholder 3"/>
          <p:cNvSpPr>
            <a:spLocks noGrp="1"/>
          </p:cNvSpPr>
          <p:nvPr>
            <p:ph idx="1"/>
          </p:nvPr>
        </p:nvSpPr>
        <p:spPr/>
        <p:txBody>
          <a:bodyPr>
            <a:normAutofit fontScale="85000" lnSpcReduction="20000"/>
          </a:bodyPr>
          <a:lstStyle/>
          <a:p>
            <a:pPr fontAlgn="base" latinLnBrk="1"/>
            <a:r>
              <a:rPr lang="en-US" sz="2300" b="1" dirty="0" err="1" smtClean="0">
                <a:solidFill>
                  <a:schemeClr val="accent1">
                    <a:lumMod val="75000"/>
                  </a:schemeClr>
                </a:solidFill>
              </a:rPr>
              <a:t>RangeIndex</a:t>
            </a:r>
            <a:r>
              <a:rPr lang="en-US" sz="2300" b="1" dirty="0" smtClean="0">
                <a:solidFill>
                  <a:schemeClr val="accent1">
                    <a:lumMod val="75000"/>
                  </a:schemeClr>
                </a:solidFill>
              </a:rPr>
              <a:t>: 1017209 entries, 0 to 1017208</a:t>
            </a:r>
          </a:p>
          <a:p>
            <a:pPr fontAlgn="base" latinLnBrk="1"/>
            <a:r>
              <a:rPr lang="en-US" sz="2300" b="1" dirty="0" smtClean="0">
                <a:solidFill>
                  <a:schemeClr val="accent1">
                    <a:lumMod val="75000"/>
                  </a:schemeClr>
                </a:solidFill>
              </a:rPr>
              <a:t>Data columns (total 9 columns):</a:t>
            </a:r>
          </a:p>
          <a:p>
            <a:pPr fontAlgn="base" latinLnBrk="1"/>
            <a:r>
              <a:rPr lang="en-US" sz="2300" b="1" dirty="0" smtClean="0">
                <a:solidFill>
                  <a:schemeClr val="accent1">
                    <a:lumMod val="75000"/>
                  </a:schemeClr>
                </a:solidFill>
              </a:rPr>
              <a:t> #   Column         </a:t>
            </a:r>
            <a:r>
              <a:rPr lang="en-US" sz="2300" b="1" dirty="0" smtClean="0">
                <a:solidFill>
                  <a:schemeClr val="accent1">
                    <a:lumMod val="75000"/>
                  </a:schemeClr>
                </a:solidFill>
              </a:rPr>
              <a:t>		Non-Null </a:t>
            </a:r>
            <a:r>
              <a:rPr lang="en-US" sz="2300" b="1" dirty="0" smtClean="0">
                <a:solidFill>
                  <a:schemeClr val="accent1">
                    <a:lumMod val="75000"/>
                  </a:schemeClr>
                </a:solidFill>
              </a:rPr>
              <a:t>Count    </a:t>
            </a:r>
            <a:r>
              <a:rPr lang="en-US" sz="2300" b="1" dirty="0" smtClean="0">
                <a:solidFill>
                  <a:schemeClr val="accent1">
                    <a:lumMod val="75000"/>
                  </a:schemeClr>
                </a:solidFill>
              </a:rPr>
              <a:t>	</a:t>
            </a:r>
            <a:r>
              <a:rPr lang="en-US" sz="2300" b="1" dirty="0" err="1" smtClean="0">
                <a:solidFill>
                  <a:schemeClr val="accent1">
                    <a:lumMod val="75000"/>
                  </a:schemeClr>
                </a:solidFill>
              </a:rPr>
              <a:t>Dtype</a:t>
            </a:r>
            <a:r>
              <a:rPr lang="en-US" sz="2300" b="1" dirty="0" smtClean="0">
                <a:solidFill>
                  <a:schemeClr val="accent1">
                    <a:lumMod val="75000"/>
                  </a:schemeClr>
                </a:solidFill>
              </a:rPr>
              <a:t>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0   Store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1   </a:t>
            </a:r>
            <a:r>
              <a:rPr lang="en-US" sz="2300" b="1" dirty="0" err="1" smtClean="0">
                <a:solidFill>
                  <a:schemeClr val="accent1">
                    <a:lumMod val="75000"/>
                  </a:schemeClr>
                </a:solidFill>
              </a:rPr>
              <a:t>DayOfWeek</a:t>
            </a:r>
            <a:r>
              <a:rPr lang="en-US" sz="2300" b="1" dirty="0" smtClean="0">
                <a:solidFill>
                  <a:schemeClr val="accent1">
                    <a:lumMod val="75000"/>
                  </a:schemeClr>
                </a:solidFill>
              </a:rPr>
              <a:t>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2   Date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object</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3   Sales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4   Customers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5   Open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6   Promo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7   </a:t>
            </a:r>
            <a:r>
              <a:rPr lang="en-US" sz="2300" b="1" dirty="0" err="1" smtClean="0">
                <a:solidFill>
                  <a:schemeClr val="accent1">
                    <a:lumMod val="75000"/>
                  </a:schemeClr>
                </a:solidFill>
              </a:rPr>
              <a:t>StateHoliday</a:t>
            </a:r>
            <a:r>
              <a:rPr lang="en-US" sz="2300" b="1" dirty="0" smtClean="0">
                <a:solidFill>
                  <a:schemeClr val="accent1">
                    <a:lumMod val="75000"/>
                  </a:schemeClr>
                </a:solidFill>
              </a:rPr>
              <a:t>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int8  </a:t>
            </a:r>
            <a:endParaRPr lang="en-US" sz="2300" b="1" dirty="0" smtClean="0">
              <a:solidFill>
                <a:schemeClr val="accent1">
                  <a:lumMod val="75000"/>
                </a:schemeClr>
              </a:solidFill>
            </a:endParaRPr>
          </a:p>
          <a:p>
            <a:pPr fontAlgn="base" latinLnBrk="1"/>
            <a:r>
              <a:rPr lang="en-US" sz="2300" b="1" dirty="0" smtClean="0">
                <a:solidFill>
                  <a:schemeClr val="accent1">
                    <a:lumMod val="75000"/>
                  </a:schemeClr>
                </a:solidFill>
              </a:rPr>
              <a:t> 8   </a:t>
            </a:r>
            <a:r>
              <a:rPr lang="en-US" sz="2300" b="1" dirty="0" err="1" smtClean="0">
                <a:solidFill>
                  <a:schemeClr val="accent1">
                    <a:lumMod val="75000"/>
                  </a:schemeClr>
                </a:solidFill>
              </a:rPr>
              <a:t>SchoolHoliday</a:t>
            </a:r>
            <a:r>
              <a:rPr lang="en-US" sz="2300" b="1" dirty="0" smtClean="0">
                <a:solidFill>
                  <a:schemeClr val="accent1">
                    <a:lumMod val="75000"/>
                  </a:schemeClr>
                </a:solidFill>
              </a:rPr>
              <a:t>  </a:t>
            </a:r>
            <a:r>
              <a:rPr lang="en-US" sz="2300" b="1" dirty="0" smtClean="0">
                <a:solidFill>
                  <a:schemeClr val="accent1">
                    <a:lumMod val="75000"/>
                  </a:schemeClr>
                </a:solidFill>
              </a:rPr>
              <a:t>		1017209 </a:t>
            </a:r>
            <a:r>
              <a:rPr lang="en-US" sz="2300" b="1" dirty="0" smtClean="0">
                <a:solidFill>
                  <a:schemeClr val="accent1">
                    <a:lumMod val="75000"/>
                  </a:schemeClr>
                </a:solidFill>
              </a:rPr>
              <a:t>non-null  </a:t>
            </a:r>
            <a:r>
              <a:rPr lang="en-US" sz="2300" b="1" dirty="0" smtClean="0">
                <a:solidFill>
                  <a:schemeClr val="accent1">
                    <a:lumMod val="75000"/>
                  </a:schemeClr>
                </a:solidFill>
              </a:rPr>
              <a:t>	int64 </a:t>
            </a:r>
            <a:endParaRPr lang="en-US" sz="2300" b="1" dirty="0" smtClean="0">
              <a:solidFill>
                <a:schemeClr val="accent1">
                  <a:lumMod val="75000"/>
                </a:schemeClr>
              </a:solidFill>
            </a:endParaRPr>
          </a:p>
          <a:p>
            <a:r>
              <a:rPr lang="en-US" sz="2300" b="1" dirty="0" smtClean="0">
                <a:solidFill>
                  <a:schemeClr val="accent1">
                    <a:lumMod val="75000"/>
                  </a:schemeClr>
                </a:solidFill>
              </a:rPr>
              <a:t> </a:t>
            </a:r>
          </a:p>
          <a:p>
            <a:endParaRPr lang="en-US" dirty="0"/>
          </a:p>
        </p:txBody>
      </p:sp>
      <p:sp>
        <p:nvSpPr>
          <p:cNvPr id="5" name="Footer Placeholder 4"/>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155088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04291" y="1505528"/>
            <a:ext cx="3595536" cy="369332"/>
          </a:xfrm>
          <a:prstGeom prst="rect">
            <a:avLst/>
          </a:prstGeom>
          <a:noFill/>
        </p:spPr>
        <p:txBody>
          <a:bodyPr wrap="none" rtlCol="0">
            <a:spAutoFit/>
          </a:bodyPr>
          <a:lstStyle/>
          <a:p>
            <a:r>
              <a:rPr lang="en-US" b="1" u="sng" dirty="0" smtClean="0">
                <a:solidFill>
                  <a:srgbClr val="7030A0"/>
                </a:solidFill>
              </a:rPr>
              <a:t>Found </a:t>
            </a:r>
            <a:r>
              <a:rPr lang="en-US" b="1" u="sng" dirty="0" smtClean="0">
                <a:solidFill>
                  <a:srgbClr val="7030A0"/>
                </a:solidFill>
              </a:rPr>
              <a:t>Null </a:t>
            </a:r>
            <a:r>
              <a:rPr lang="en-US" b="1" u="sng" dirty="0" smtClean="0">
                <a:solidFill>
                  <a:srgbClr val="7030A0"/>
                </a:solidFill>
              </a:rPr>
              <a:t>values </a:t>
            </a:r>
            <a:r>
              <a:rPr lang="en-US" b="1" u="sng" dirty="0" smtClean="0">
                <a:solidFill>
                  <a:srgbClr val="7030A0"/>
                </a:solidFill>
              </a:rPr>
              <a:t>in Store Data</a:t>
            </a:r>
            <a:endParaRPr lang="en-US" u="sng" dirty="0">
              <a:solidFill>
                <a:srgbClr val="7030A0"/>
              </a:solidFill>
            </a:endParaRPr>
          </a:p>
        </p:txBody>
      </p:sp>
      <p:sp>
        <p:nvSpPr>
          <p:cNvPr id="6" name="TextBox 5"/>
          <p:cNvSpPr txBox="1"/>
          <p:nvPr/>
        </p:nvSpPr>
        <p:spPr>
          <a:xfrm>
            <a:off x="895928" y="858982"/>
            <a:ext cx="6490816" cy="584775"/>
          </a:xfrm>
          <a:prstGeom prst="rect">
            <a:avLst/>
          </a:prstGeom>
          <a:noFill/>
        </p:spPr>
        <p:txBody>
          <a:bodyPr wrap="none" rtlCol="0">
            <a:spAutoFit/>
          </a:bodyPr>
          <a:lstStyle/>
          <a:p>
            <a:r>
              <a:rPr lang="en-US" sz="3200" b="1" u="sng" dirty="0" smtClean="0">
                <a:solidFill>
                  <a:srgbClr val="C00000"/>
                </a:solidFill>
              </a:rPr>
              <a:t>Exploratory Data </a:t>
            </a:r>
            <a:r>
              <a:rPr lang="en-US" sz="3200" b="1" u="sng" dirty="0" smtClean="0">
                <a:solidFill>
                  <a:srgbClr val="C00000"/>
                </a:solidFill>
              </a:rPr>
              <a:t>Analysis (EDA) </a:t>
            </a:r>
            <a:endParaRPr lang="en-US" sz="3200" b="1" u="sng" dirty="0">
              <a:solidFill>
                <a:srgbClr val="C00000"/>
              </a:solidFill>
            </a:endParaRPr>
          </a:p>
        </p:txBody>
      </p:sp>
      <p:sp>
        <p:nvSpPr>
          <p:cNvPr id="8" name="TextBox 7"/>
          <p:cNvSpPr txBox="1"/>
          <p:nvPr/>
        </p:nvSpPr>
        <p:spPr>
          <a:xfrm>
            <a:off x="1339273" y="1948873"/>
            <a:ext cx="4996304" cy="3139321"/>
          </a:xfrm>
          <a:prstGeom prst="rect">
            <a:avLst/>
          </a:prstGeom>
          <a:noFill/>
        </p:spPr>
        <p:txBody>
          <a:bodyPr wrap="none" rtlCol="0">
            <a:spAutoFit/>
          </a:bodyPr>
          <a:lstStyle/>
          <a:p>
            <a:r>
              <a:rPr lang="en-US" b="1" u="sng" dirty="0" smtClean="0"/>
              <a:t>Column</a:t>
            </a:r>
            <a:r>
              <a:rPr lang="en-US" b="1" dirty="0" smtClean="0"/>
              <a:t>							</a:t>
            </a:r>
            <a:r>
              <a:rPr lang="en-US" b="1" u="sng" dirty="0" smtClean="0"/>
              <a:t>Null Value</a:t>
            </a:r>
          </a:p>
          <a:p>
            <a:r>
              <a:rPr lang="en-US" dirty="0" smtClean="0"/>
              <a:t>Store								0 </a:t>
            </a:r>
          </a:p>
          <a:p>
            <a:r>
              <a:rPr lang="en-US" dirty="0" err="1" smtClean="0"/>
              <a:t>StoreType</a:t>
            </a:r>
            <a:r>
              <a:rPr lang="en-US" dirty="0" smtClean="0"/>
              <a:t> 							0</a:t>
            </a:r>
          </a:p>
          <a:p>
            <a:r>
              <a:rPr lang="en-US" dirty="0" smtClean="0"/>
              <a:t>Assortment0							0</a:t>
            </a:r>
          </a:p>
          <a:p>
            <a:r>
              <a:rPr lang="en-US" dirty="0" err="1" smtClean="0"/>
              <a:t>CompetitionDistance</a:t>
            </a:r>
            <a:r>
              <a:rPr lang="en-US" dirty="0" smtClean="0"/>
              <a:t>					0</a:t>
            </a:r>
          </a:p>
          <a:p>
            <a:r>
              <a:rPr lang="en-US" dirty="0" err="1" smtClean="0"/>
              <a:t>CompetitionOpenSinceMonth</a:t>
            </a:r>
            <a:r>
              <a:rPr lang="en-US" dirty="0" smtClean="0"/>
              <a:t> 		      354</a:t>
            </a:r>
          </a:p>
          <a:p>
            <a:r>
              <a:rPr lang="en-US" dirty="0" err="1" smtClean="0"/>
              <a:t>CompetitionOpenSinceYear</a:t>
            </a:r>
            <a:r>
              <a:rPr lang="en-US" dirty="0" smtClean="0"/>
              <a:t>     		      354</a:t>
            </a:r>
          </a:p>
          <a:p>
            <a:r>
              <a:rPr lang="en-US" dirty="0" smtClean="0"/>
              <a:t>Promo2                         					0</a:t>
            </a:r>
          </a:p>
          <a:p>
            <a:r>
              <a:rPr lang="en-US" dirty="0" smtClean="0"/>
              <a:t>Promo2SinceWeek              			      544</a:t>
            </a:r>
          </a:p>
          <a:p>
            <a:r>
              <a:rPr lang="en-US" dirty="0" smtClean="0"/>
              <a:t>Promo2SinceYear              			      544</a:t>
            </a:r>
          </a:p>
          <a:p>
            <a:r>
              <a:rPr lang="en-US" dirty="0" err="1" smtClean="0"/>
              <a:t>PromoInterval</a:t>
            </a:r>
            <a:r>
              <a:rPr lang="en-US" dirty="0" smtClean="0"/>
              <a:t>                			      544</a:t>
            </a:r>
            <a:endParaRPr lang="en-US" dirty="0"/>
          </a:p>
        </p:txBody>
      </p:sp>
      <p:sp>
        <p:nvSpPr>
          <p:cNvPr id="9" name="TextBox 8"/>
          <p:cNvSpPr txBox="1"/>
          <p:nvPr/>
        </p:nvSpPr>
        <p:spPr>
          <a:xfrm>
            <a:off x="6758710" y="1969365"/>
            <a:ext cx="4534639" cy="2308324"/>
          </a:xfrm>
          <a:prstGeom prst="rect">
            <a:avLst/>
          </a:prstGeom>
          <a:noFill/>
        </p:spPr>
        <p:txBody>
          <a:bodyPr wrap="none" rtlCol="0">
            <a:spAutoFit/>
          </a:bodyPr>
          <a:lstStyle/>
          <a:p>
            <a:r>
              <a:rPr lang="en-US" b="1" u="sng" dirty="0" smtClean="0"/>
              <a:t>Column</a:t>
            </a:r>
            <a:r>
              <a:rPr lang="en-US" b="1" dirty="0" smtClean="0"/>
              <a:t>						</a:t>
            </a:r>
            <a:r>
              <a:rPr lang="en-US" b="1" u="sng" dirty="0" smtClean="0"/>
              <a:t>Null Value</a:t>
            </a:r>
          </a:p>
          <a:p>
            <a:r>
              <a:rPr lang="en-US" dirty="0" smtClean="0"/>
              <a:t>Id 								0 </a:t>
            </a:r>
          </a:p>
          <a:p>
            <a:r>
              <a:rPr lang="en-US" dirty="0" smtClean="0"/>
              <a:t>Store 							0 </a:t>
            </a:r>
          </a:p>
          <a:p>
            <a:r>
              <a:rPr lang="en-US" dirty="0" err="1" smtClean="0"/>
              <a:t>DayOfWeek</a:t>
            </a:r>
            <a:r>
              <a:rPr lang="en-US" dirty="0" smtClean="0"/>
              <a:t> 						0 </a:t>
            </a:r>
          </a:p>
          <a:p>
            <a:r>
              <a:rPr lang="en-US" dirty="0" smtClean="0"/>
              <a:t>Date </a:t>
            </a:r>
            <a:r>
              <a:rPr lang="en-US" dirty="0" smtClean="0"/>
              <a:t>0 Open </a:t>
            </a:r>
            <a:r>
              <a:rPr lang="en-US" dirty="0" smtClean="0"/>
              <a:t>						11 </a:t>
            </a:r>
          </a:p>
          <a:p>
            <a:r>
              <a:rPr lang="en-US" dirty="0" smtClean="0"/>
              <a:t>Promo 							0 </a:t>
            </a:r>
          </a:p>
          <a:p>
            <a:r>
              <a:rPr lang="en-US" dirty="0" err="1" smtClean="0"/>
              <a:t>StateHoliday</a:t>
            </a:r>
            <a:r>
              <a:rPr lang="en-US" dirty="0" smtClean="0"/>
              <a:t> 						0 </a:t>
            </a:r>
          </a:p>
          <a:p>
            <a:r>
              <a:rPr lang="en-US" dirty="0" err="1" smtClean="0"/>
              <a:t>SchoolHoliday</a:t>
            </a:r>
            <a:r>
              <a:rPr lang="en-US" dirty="0" smtClean="0"/>
              <a:t> 					0</a:t>
            </a:r>
            <a:endParaRPr lang="en-US" dirty="0"/>
          </a:p>
        </p:txBody>
      </p:sp>
      <p:sp>
        <p:nvSpPr>
          <p:cNvPr id="10" name="TextBox 9"/>
          <p:cNvSpPr txBox="1"/>
          <p:nvPr/>
        </p:nvSpPr>
        <p:spPr>
          <a:xfrm>
            <a:off x="7088909" y="1556328"/>
            <a:ext cx="3465372" cy="369332"/>
          </a:xfrm>
          <a:prstGeom prst="rect">
            <a:avLst/>
          </a:prstGeom>
          <a:noFill/>
        </p:spPr>
        <p:txBody>
          <a:bodyPr wrap="none" rtlCol="0">
            <a:spAutoFit/>
          </a:bodyPr>
          <a:lstStyle/>
          <a:p>
            <a:r>
              <a:rPr lang="en-US" b="1" u="sng" dirty="0" smtClean="0">
                <a:solidFill>
                  <a:srgbClr val="7030A0"/>
                </a:solidFill>
              </a:rPr>
              <a:t>Found </a:t>
            </a:r>
            <a:r>
              <a:rPr lang="en-US" b="1" u="sng" dirty="0" smtClean="0">
                <a:solidFill>
                  <a:srgbClr val="7030A0"/>
                </a:solidFill>
              </a:rPr>
              <a:t>Null </a:t>
            </a:r>
            <a:r>
              <a:rPr lang="en-US" b="1" u="sng" dirty="0" smtClean="0">
                <a:solidFill>
                  <a:srgbClr val="7030A0"/>
                </a:solidFill>
              </a:rPr>
              <a:t>values </a:t>
            </a:r>
            <a:r>
              <a:rPr lang="en-US" b="1" u="sng" dirty="0" smtClean="0">
                <a:solidFill>
                  <a:srgbClr val="7030A0"/>
                </a:solidFill>
              </a:rPr>
              <a:t>in </a:t>
            </a:r>
            <a:r>
              <a:rPr lang="en-US" b="1" u="sng" dirty="0" smtClean="0">
                <a:solidFill>
                  <a:srgbClr val="7030A0"/>
                </a:solidFill>
              </a:rPr>
              <a:t>Test </a:t>
            </a:r>
            <a:r>
              <a:rPr lang="en-US" b="1" u="sng" dirty="0" smtClean="0">
                <a:solidFill>
                  <a:srgbClr val="7030A0"/>
                </a:solidFill>
              </a:rPr>
              <a:t>Data</a:t>
            </a:r>
            <a:endParaRPr lang="en-US" u="sng" dirty="0">
              <a:solidFill>
                <a:srgbClr val="7030A0"/>
              </a:solidFill>
            </a:endParaRPr>
          </a:p>
        </p:txBody>
      </p:sp>
      <p:sp>
        <p:nvSpPr>
          <p:cNvPr id="12" name="Footer Placeholder 11"/>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2562008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38A3A-6970-46A4-F053-56C6374272E8}"/>
              </a:ext>
            </a:extLst>
          </p:cNvPr>
          <p:cNvSpPr>
            <a:spLocks noGrp="1"/>
          </p:cNvSpPr>
          <p:nvPr>
            <p:ph type="title"/>
          </p:nvPr>
        </p:nvSpPr>
        <p:spPr/>
        <p:txBody>
          <a:bodyPr/>
          <a:lstStyle/>
          <a:p>
            <a:r>
              <a:rPr lang="en-GB" sz="1800" b="1" dirty="0">
                <a:latin typeface="Arial" panose="020B0604020202020204" pitchFamily="34" charset="0"/>
                <a:ea typeface="Arial" panose="020B0604020202020204" pitchFamily="34" charset="0"/>
              </a:rPr>
              <a:t>B</a:t>
            </a:r>
            <a:r>
              <a:rPr lang="en-GB" sz="1800" b="1" dirty="0" smtClean="0">
                <a:effectLst/>
                <a:latin typeface="Arial" panose="020B0604020202020204" pitchFamily="34" charset="0"/>
                <a:ea typeface="Arial" panose="020B0604020202020204" pitchFamily="34" charset="0"/>
              </a:rPr>
              <a:t>asic </a:t>
            </a:r>
            <a:r>
              <a:rPr lang="en-GB" sz="1800" b="1" dirty="0">
                <a:effectLst/>
                <a:latin typeface="Arial" panose="020B0604020202020204" pitchFamily="34" charset="0"/>
                <a:ea typeface="Arial" panose="020B0604020202020204" pitchFamily="34" charset="0"/>
              </a:rPr>
              <a:t>metrics (mean, median, MODE) </a:t>
            </a:r>
            <a:endParaRPr lang="en-IN" b="1" dirty="0"/>
          </a:p>
        </p:txBody>
      </p:sp>
      <p:sp>
        <p:nvSpPr>
          <p:cNvPr id="3" name="Content Placeholder 2">
            <a:extLst>
              <a:ext uri="{FF2B5EF4-FFF2-40B4-BE49-F238E27FC236}">
                <a16:creationId xmlns:a16="http://schemas.microsoft.com/office/drawing/2014/main" xmlns="" id="{3BC1C214-DAE5-0CA2-7864-A8F3C33890B0}"/>
              </a:ext>
            </a:extLst>
          </p:cNvPr>
          <p:cNvSpPr>
            <a:spLocks noGrp="1"/>
          </p:cNvSpPr>
          <p:nvPr>
            <p:ph idx="1"/>
          </p:nvPr>
        </p:nvSpPr>
        <p:spPr>
          <a:xfrm>
            <a:off x="609600" y="1935480"/>
            <a:ext cx="10972800" cy="3116811"/>
          </a:xfrm>
        </p:spPr>
        <p:txBody>
          <a:bodyPr/>
          <a:lstStyle/>
          <a:p>
            <a:pPr algn="l" fontAlgn="base"/>
            <a:r>
              <a:rPr lang="en-US" dirty="0"/>
              <a:t>MEAN-</a:t>
            </a:r>
            <a:r>
              <a:rPr lang="en-US" b="0" i="0" dirty="0">
                <a:solidFill>
                  <a:srgbClr val="21242C"/>
                </a:solidFill>
                <a:effectLst/>
                <a:latin typeface="Lato" panose="020F0502020204030204" pitchFamily="34" charset="0"/>
              </a:rPr>
              <a:t> The "average" number; found by adding all data points and dividing by the number of data points.</a:t>
            </a:r>
          </a:p>
          <a:p>
            <a:pPr algn="l" fontAlgn="base"/>
            <a:r>
              <a:rPr lang="en-US" b="1" dirty="0">
                <a:solidFill>
                  <a:srgbClr val="21242C"/>
                </a:solidFill>
                <a:latin typeface="Lato" panose="020F0502020204030204" pitchFamily="34" charset="0"/>
              </a:rPr>
              <a:t>MEDIAN</a:t>
            </a:r>
            <a:r>
              <a:rPr lang="en-US" dirty="0">
                <a:solidFill>
                  <a:srgbClr val="21242C"/>
                </a:solidFill>
                <a:latin typeface="Lato" panose="020F0502020204030204" pitchFamily="34" charset="0"/>
              </a:rPr>
              <a:t>- </a:t>
            </a:r>
            <a:r>
              <a:rPr lang="en-US" b="0" i="0" dirty="0">
                <a:solidFill>
                  <a:srgbClr val="21242C"/>
                </a:solidFill>
                <a:effectLst/>
                <a:latin typeface="Lato" panose="020F0502020204030203" pitchFamily="34" charset="0"/>
              </a:rPr>
              <a:t>The middle number; found by ordering all data points and picking out the one in the middle (or if there are two middle numbers, taking the mean of those two numbers).</a:t>
            </a:r>
          </a:p>
          <a:p>
            <a:pPr algn="l" fontAlgn="base"/>
            <a:r>
              <a:rPr lang="en-US" b="1" dirty="0">
                <a:solidFill>
                  <a:srgbClr val="21242C"/>
                </a:solidFill>
                <a:latin typeface="Lato" panose="020F0502020204030203" pitchFamily="34" charset="0"/>
              </a:rPr>
              <a:t> MODE-</a:t>
            </a:r>
            <a:r>
              <a:rPr lang="en-US" b="0" i="0" dirty="0">
                <a:solidFill>
                  <a:srgbClr val="21242C"/>
                </a:solidFill>
                <a:effectLst/>
                <a:latin typeface="Lato" panose="020F0502020204030203" pitchFamily="34" charset="0"/>
              </a:rPr>
              <a:t> The most frequent number—that is, the number that occurs the highest number of times</a:t>
            </a:r>
            <a:r>
              <a:rPr lang="en-US" b="0" i="0" dirty="0" smtClean="0">
                <a:solidFill>
                  <a:srgbClr val="21242C"/>
                </a:solidFill>
                <a:effectLst/>
                <a:latin typeface="Lato" panose="020F0502020204030203" pitchFamily="34" charset="0"/>
              </a:rPr>
              <a:t>.</a:t>
            </a:r>
            <a:endParaRPr lang="en-US" b="1" i="0" dirty="0">
              <a:solidFill>
                <a:srgbClr val="21242C"/>
              </a:solidFill>
              <a:effectLst/>
              <a:latin typeface="Lato" panose="020F0502020204030204" pitchFamily="34" charset="0"/>
            </a:endParaRPr>
          </a:p>
        </p:txBody>
      </p:sp>
      <p:sp>
        <p:nvSpPr>
          <p:cNvPr id="4" name="TextBox 3"/>
          <p:cNvSpPr txBox="1"/>
          <p:nvPr/>
        </p:nvSpPr>
        <p:spPr>
          <a:xfrm>
            <a:off x="443345" y="5467927"/>
            <a:ext cx="11470832" cy="461665"/>
          </a:xfrm>
          <a:prstGeom prst="rect">
            <a:avLst/>
          </a:prstGeom>
          <a:solidFill>
            <a:srgbClr val="FFFF00"/>
          </a:solidFill>
        </p:spPr>
        <p:txBody>
          <a:bodyPr wrap="none" rtlCol="0">
            <a:spAutoFit/>
          </a:bodyPr>
          <a:lstStyle/>
          <a:p>
            <a:r>
              <a:rPr lang="en-US" sz="2400" dirty="0" smtClean="0">
                <a:solidFill>
                  <a:srgbClr val="FF0000"/>
                </a:solidFill>
              </a:rPr>
              <a:t>All the Null values filled by mean value &amp; categorical Null values filled by mode value </a:t>
            </a:r>
            <a:endParaRPr lang="en-US" sz="2400" dirty="0">
              <a:solidFill>
                <a:srgbClr val="FF0000"/>
              </a:solidFill>
            </a:endParaRPr>
          </a:p>
        </p:txBody>
      </p:sp>
      <p:sp>
        <p:nvSpPr>
          <p:cNvPr id="5" name="Footer Placeholder 4"/>
          <p:cNvSpPr>
            <a:spLocks noGrp="1"/>
          </p:cNvSpPr>
          <p:nvPr>
            <p:ph type="ftr" sz="quarter" idx="11"/>
          </p:nvPr>
        </p:nvSpPr>
        <p:spPr/>
        <p:txBody>
          <a:bodyPr/>
          <a:lstStyle/>
          <a:p>
            <a:r>
              <a:rPr lang="en-IN" smtClean="0"/>
              <a:t>Prepared By Imthiyaz</a:t>
            </a:r>
            <a:endParaRPr lang="en-IN"/>
          </a:p>
        </p:txBody>
      </p:sp>
    </p:spTree>
    <p:extLst>
      <p:ext uri="{BB962C8B-B14F-4D97-AF65-F5344CB8AC3E}">
        <p14:creationId xmlns:p14="http://schemas.microsoft.com/office/powerpoint/2010/main" xmlns="" val="1036757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975" y="1112405"/>
            <a:ext cx="11839575" cy="1477328"/>
          </a:xfrm>
          <a:prstGeom prst="rect">
            <a:avLst/>
          </a:prstGeom>
          <a:noFill/>
        </p:spPr>
        <p:txBody>
          <a:bodyPr wrap="square" rtlCol="0">
            <a:spAutoFit/>
          </a:bodyPr>
          <a:lstStyle/>
          <a:p>
            <a:r>
              <a:rPr lang="en-US" b="1" dirty="0" smtClean="0">
                <a:solidFill>
                  <a:srgbClr val="7030A0"/>
                </a:solidFill>
              </a:rPr>
              <a:t>Task 1 - Exploration of customer purchasing </a:t>
            </a:r>
            <a:r>
              <a:rPr lang="en-US" b="1" dirty="0" smtClean="0">
                <a:solidFill>
                  <a:srgbClr val="7030A0"/>
                </a:solidFill>
              </a:rPr>
              <a:t>behavior</a:t>
            </a:r>
          </a:p>
          <a:p>
            <a:endParaRPr lang="en-US" b="1" dirty="0" smtClean="0">
              <a:solidFill>
                <a:srgbClr val="7030A0"/>
              </a:solidFill>
            </a:endParaRPr>
          </a:p>
          <a:p>
            <a:r>
              <a:rPr lang="en-US" b="1" dirty="0" smtClean="0">
                <a:solidFill>
                  <a:srgbClr val="7030A0"/>
                </a:solidFill>
              </a:rPr>
              <a:t>Check for distribution in both training and test sets - are the promotions distributed similarly between these two groups?</a:t>
            </a:r>
          </a:p>
          <a:p>
            <a:endParaRPr lang="en-US" dirty="0">
              <a:solidFill>
                <a:srgbClr val="7030A0"/>
              </a:solidFill>
            </a:endParaRPr>
          </a:p>
        </p:txBody>
      </p:sp>
      <p:sp>
        <p:nvSpPr>
          <p:cNvPr id="20482" name="AutoShape 2" descr="data:image/png;base64,iVBORw0KGgoAAAANSUhEUgAAA90AAAHqCAYAAAAZLi26AAAAOXRFWHRTb2Z0d2FyZQBNYXRwbG90bGliIHZlcnNpb24zLjcuMCwgaHR0cHM6Ly9tYXRwbG90bGliLm9yZy88F64QAAAACXBIWXMAAA9hAAAPYQGoP6dpAABhFklEQVR4nO3dfVxUdf7//+eEMCLBBCIXU6RuW6ShVliK7i6aihpIZq0VSbJrZGm6BH4r9dNGbuFWXu1qWetWmujS7hZtq0V4URpfRcmkRM3cT5q4gpjioIRAeH5/9ON8HUAU9YgXj/vtdm435pzXOed9Zph5z3POmffYDMMwBAAAAAAAzrkrWrsBAAAAAABcqgjdAAAAAABYhNANAAAAAIBFCN0AAAAAAFiE0A0AAAAAgEUI3QAAAAAAWITQDQAAAACARQjdAAAAAABYhNANAAAAAIBFCN04JZvNdlrTp59+elb7SU9Pl81mO6N1P/3003PShjO1fft2JSYm6mc/+5natm2rwMBA3XrrrXr88cdVUVHR4u2tW7dO6enpOnz48GnV19939ZOXl5c6d+6s3/3ud6e9jQvN0qVLNWfOnCaX2Ww2paenn9f2SNLChQvd7ue2bdsqJCRE/fv31/Tp01VWVtZonTP5v/7hhx+Unp7e4v/npvbVqVMnxcXFtWg7p3IhPjYAWu589e/Smb2uFRcXa9y4cbrhhhvk7e2tgIAAdevWTcnJySouLm5xG7Zt26b09HTt3r37tOobvua3adNG11xzjX7zm9/ov//9b4v3fyH48MMPT/oa3alTJyUlJZ3X9kj/7z3cie9hOnTooL59+2rq1Kn67rvvGq1T/9ic7mNZLyMjQ++//36L1mlqX/369VNERESLtnMqF+Jjg3OnTWs3ABe+9evXu93+wx/+oE8++USrV692m9+1a9ez2s/DDz+sIUOGnNG6t956q9avX3/WbTgTmzdvVt++fdWlSxf9/ve/V6dOnfT999/ryy+/VFZWliZNmiQ/P78WbXPdunV67rnnlJSUpKuuuuq018vJyZHD4dCRI0f04Ycf6k9/+pM2btyodevWnfEHGq1l6dKlKioqUkpKSqNl69ev1zXXXHP+G/X/e+utt3TjjTeqtrZWZWVlysvL04svvqgZM2bonXfe0cCBA83aM/m//uGHH/Tcc89J+qljP11n8xxqiQv5sQFw+s5X/y61/HVt7969uvXWW3XVVVcpLS1N4eHhcrlc2rZtm/7+97/r22+/VVhYWIvasG3bNj333HPq16+fOnXqdNrr1b/mV1VVae3atZo+fbrWrFmjLVu2yMfHp0VtaG0ffvihXnnllSbDXXZ2dovfr5xLGRkZ6t+/v+rq6nTw4EFt2LBBb775pmbPnq0FCxbowQcfNGtjY2O1fv16hYaGtngf9957r4YPH37a65zpvlrqQn5scPYI3Til3r17u93u0KGDrrjiikbzG/rhhx/Url27097PNddcc8Zv1v38/E7ZHqvMmTNHV1xxhT799FP5+vqa8++991794Q9/kGEY560tkZGRCgwMlCQNGjRIBw8e1OLFi7Vu3Tr17du3yXVa+jhdCFrrsa4XERGhnj17mrfvuecePfHEE/rFL36hESNGaOfOnQoODpZ0dv/Xp6v+MTwf+zqV1n5sAJy+M+3fz4cFCxbo+++/18aNG9W5c2dz/vDhwzVlyhQdP378vLXlxNf8+lD4hz/8Qe+//75bEDzRxdi33nLLLa26/+uvv97tfy8+Pl5paWkaOHCgkpKS1L17d3Xr1k3ST/+rHTp0sLQ9VVVVatu27XnZ16m09mODs8fl5Tgn6i+zWbt2rfr06aN27drpt7/9rSTpnXfeUUxMjEJDQ+Xt7a0uXbro6aefVmVlpds2mrs0NicnR7feequ8vb1144036s0333Sra+ry8qSkJF155ZX6z3/+ozvvvFNXXnmlwsLClJaWpurqarf19+7dq3vvvVe+vr666qqr9OCDD6qgoEA2m00LFy5s9tgPHjwoPz8/XXnllU0ub3hMK1eu1IABA+Tn56d27dqpb9++WrVqldv98H/+z/+RJHXu3PmsLu+r77zqL81q7nHas2ePRo0apaCgINntdnXp0kUzZ850e2Oze/du2Ww2vfzyy3rxxRfVqVMneXt7q1+/fvrmm29UW1urp59+Wk6nUw6HQ3fffXejS66PHz+ul156STfeeKPsdruCgoL00EMPae/evWZNv379tHz5cn333Xdul5ydeJ82/CS4qKhId911l/z9/dW2bVvdfPPNWrRokVtN/f/J3/72N02dOlVOp1N+fn4aOHCgduzY0eL790TXXnutZs6cqSNHjuj111835zf1f7169Wr169dP7du3l7e3t6699lrdc889+uGHH7R7926zc3/uuefMY6+/rKx+e1988YXuvfde+fv767rrrjvpvuplZ2ere/fuatu2rX72s5/pz3/+s9vyk12q1/C5dTE+NgDOXE1NjZ5//nnzNbtDhw76zW9+owMHDrjVnc3rWlMOHjyoK664QkFBQU0uv+IK97ewn3/+ueLj4xUQEKC2bdvqlltu0d///ndz+cKFC/XrX/9a0k/Bub4Np+rjm9Kwb61/v7FlyxbFxMTI19dXAwYMkCQdOnRI48aN09VXXy0vLy/97Gc/09SpUxu9D7HZbHr88cf11ltvKTw8XN7e3urZs6fy8/NlGIZefvllde7cWVdeeaXuuOMO/ec//2nUrjfffFM9evRQ27ZtFRAQoLvvvlvbt283lyclJemVV14x91c/1b/uN3UJc0veG8yYMUOzZs0y2xkVFaX8/PwW378nCggI0Ouvv64ff/xRs2fPNuc31Wdt3rxZcXFxZludTqdiY2PN9xc2m02VlZVatGiReez1V13Uby83N1e//e1v1aFDB7Vr107V1dXNXsr+2WefqXfv3vL29tbVV1+tZ555RnV1debyk339sf4+q///uxgfG7QMZ7pxzpSUlGjUqFF68sknlZGRYXaIO3fu1J133qmUlBT5+Pjo66+/1osvvqiNGzc2uoStKV9++aXS0tL09NNPKzg4WH/96181ZswY/fznP9evfvWrZtetra1VfHy8xowZo7S0NK1du1Z/+MMf5HA49Pvf/16SVFlZqf79++vQoUN68cUX9fOf/1w5OTm67777Tuu4o6KitHz5cj344IMaO3asbr/9dnl7ezdZm5mZqYceekh33XWXFi1aJE9PT73++usaPHiwPv74Yw0YMEAPP/ywDh06pLlz5+q9994zL2c6k8v76jvlEz+hbepxOnDggPr06aOamhr94Q9/UKdOnbRs2TJNmjRJ//u//6tXX33VbbuvvPKKunfvrldeeUWHDx9WWlqahg0bpl69esnT01NvvvmmvvvuO02aNEkPP/ywPvjgA3Pdxx57TH/5y1/0+OOPKy4uTrt379YzzzyjTz/9VF988YUCAwP16quv6pFHHtH//u//Kjs7+5THuWPHDvXp00dBQUH685//rPbt2yszM1NJSUnav3+/nnzySbf6KVOmqG/fvvrrX/+qiooKPfXUUxo2bJi2b98uDw+PFt/P9e688055eHho7dq1J63ZvXu3YmNj9ctf/lJvvvmmrrrqKv33v/9VTk6OampqFBoaqpycHA0ZMkRjxozRww8/LEmNPmUfMWKE7r//fj366KONPsBqqLCwUCkpKUpPT1dISIiWLFmi3/3ud6qpqdGkSZNadIwX62MDoOWOHz+uu+66S5999pmefPJJ9enTR999952effZZ9evXT59//rm8vb3P2evaiaKiovTKK69oxIgRSk1NVVRU1Ekvr/3kk080ZMgQ9erVS6+99pocDoeysrJ033336YcfflBSUpJiY2OVkZGhKVOm6JVXXtGtt94qSeaHli3RVN9aU1Oj+Ph4jR07Vk8//bR+/PFHHTt2TP3799f//u//6rnnnlP37t312Wefafr06SosLNTy5cvdtrts2TJt3rxZf/zjH2Wz2fTUU08pNjZWo0eP1rfffqt58+bJ5XIpNTVV99xzjwoLC80PPadPn64pU6bogQce0PTp03Xw4EGlp6crKipKBQUFuv766/XMM8+osrJS//znP92+WnCyy6bP5L3BjTfeaI758cwzz+jOO+/Url275HA4Wnw/17vtttsUGhrabN9aWVmpQYMGqXPnznrllVcUHBys0tJSffLJJzpy5Iikn75Occcdd6h///565plnJKnR/9Rvf/tbxcbGavHixaqsrJSnp+dJ91laWqr7779fTz/9tKZNm6bly5fr+eefV3l5uebNm9eiY7xYHxu0gAG00OjRow0fHx+3edHR0YYkY9WqVc2ue/z4caO2ttZYs2aNIcn48ssvzWXPPvus0fBfsmPHjkbbtm2N7777zpxXVVVlBAQEGGPHjjXnffLJJ4Yk45NPPnFrpyTj73//u9s277zzTiM8PNy8/corrxiSjI8++sitbuzYsYYk46233mr2mI4dO2YMHz7ckGRIMjw8PIxbbrnFmDp1qlFWVmbWVVZWGgEBAcawYcPc1q+rqzN69Ohh3H777ea8l19+2ZBk7Nq1q9l916u/70pLS43a2lqjvLzcyMzMNLy9vY2wsDCjqqrKMIyTP05PP/20IcnYsGGD2/zHHnvMsNlsxo4dOwzDMIxdu3YZkowePXoYdXV1Zt2cOXMMSUZ8fLzb+ikpKYYkw+VyGYZhGNu3bzckGePGjXOr27BhgyHJmDJlijkvNjbW6NixY5PHK8l49tlnzdv333+/YbfbjT179rjVDR061GjXrp1x+PBhwzD+3//JnXfe6Vb397//3ZBkrF+/vsn91XvrrbcMSUZBQcFJa4KDg40uXbqYtxv+X//zn/80JBmFhYUn3caBAwcaHWPD7f3+978/6bITdezY0bDZbI32N2jQIMPPz8+orKx0O7aG/3NNPbcuxMcGwNlr2L//7W9/MyQZ7777rltdQUGBIcl49dVXDcM4+9e1phw/ftwYO3asccUVVxiSDJvNZnTp0sV44oknGr1O3XjjjcYtt9xi1NbWus2Pi4szQkNDzf7qH//4R6PXs+bUvy7m5+cbtbW1xpEjR4xly5YZHTp0MHx9fY3S0lLDMP7f+40333zTbf3XXnutyfchL774oiHJyM3NNedJMkJCQoyjR4+a895//31DknHzzTcbx48fN+fX97lfffWVYRiGUV5ebnh7ezd6/dyzZ49ht9uNhIQEc9748eMb9RP1OnbsaIwePdq83dL3Bt26dTN+/PFHs27jxo2GJONvf/tbk/urV//6/49//OOkNb169TK8vb3N2w37rM8//9yQZLz//vvN7svHx8ftGBtu76GHHjrpshP/7+rfT/3rX/9yq01OTjauuOIK831rU32oYfy/++zE95gX4mODc4fLy3HO+Pv764477mg0/9tvv1VCQoJCQkLk4eEhT09PRUdHS5LbZU8nc/PNN+vaa681b7dt21Y33HBDk6NZNmSz2TRs2DC3ed27d3dbd82aNfL19W00ANUDDzxwyu1Lkt1uV3Z2trZt26bZs2fr/vvv14EDB/TCCy+oS5cu5qWx69at06FDhzR69Gj9+OOP5nT8+HENGTJEBQUFpzxjeSohISHy9PSUv7+/Ro0apVtvvVU5OTlq27atWdPU47R69Wp17dpVt99+u9v8pKQkGYbR6IqEO++80+3Svi5dukj6abCRE9XP37Nnj6SfzkbUb/dEt99+u7p06eJ2mX1LrF69WgMGDGg0qE5SUpJ++OGHRoMFxcfHu93u3r27JJ3W/9SpGKf4Dv/NN98sLy8vPfLII1q0aJG+/fbbM9rPPffcc9q1N910k3r06OE2LyEhQRUVFfriiy/OaP+n60J6bAC0zLJly3TVVVdp2LBhbv3WzTffrJCQEPOS2XP1unYim82m1157Td9++61effVV/eY3v1Ftba1mz56tm266SWvWrJH001nnr7/+2vxu9YntvPPOO1VSUnLWX1Hp3bu3PD095evrq7i4OIWEhOijjz4yx+6o1/B1efXq1fLx8dG9997rNr++D2zY5/Xv399tYLb6PnTo0KFuX+Opn1//urh+/XpVVVU16lvDwsJ0xx13nFXf2pL3BrGxsW5XJJ3PvvXnP/+5/P399dRTT+m1117Ttm3bzmg/LelbfX19G/VZCQkJOn78eLNn5c+FC+mxwekhdOOcaeoSmKNHj+qXv/ylNmzYoOeff16ffvqpCgoK9N5770n6aZCKU2nfvn2jeXa7/bTWbdeunVvgrF/32LFj5u2DBw826jglNTmvOV26dFFKSooyMzO1Z88ezZo1SwcPHjQvYdq/f7+knwZY8/T0dJtefPFFGYahQ4cOtWifDa1cuVIFBQUqLCzU999/r7y8vEaXpTf1OB08eLDJ+U6n01x+ooCAALfbXl5ezc6vv7/rt3OyfTXcz+lqafsb/k/Z7XZJp/f/2JzKykodPHjQ3G9TrrvuOq1cuVJBQUEaP368rrvuOl133XX605/+1KJ9tWQU1ZCQkJPOO9P7/HRdKI8NgJbbv3+/Dh8+LC8vr0b9Vmlpqb7//ntJ5+51rSkdO3bUY489pjfeeEM7d+7UO++8o2PHjpljn9T3rZMmTWrUxnHjxkmS2c4z9fbbb6ugoECbN2/Wvn379NVXXzUanLRdu3aNLlU+ePCgQkJCGo21ERQUpDZt2tC3tsCePXua7VsdDofWrFmjm2++WVOmTNFNN90kp9OpZ599VrW1tae9n5b0rU29T6RvxcnwnW6cM00N4LR69Wrt27dPn376qXl2W9IF9dvR7du318aNGxvNLy0tPeNt2mw2PfHEE5o2bZqKiookyRxVfO7cuScdGbalQb+hHj16mPtprm0NtW/fXiUlJY3m79u3T5JOuc3TVf+iX1JS0miU7X379p3xfs5X+09l+fLlqqurO+XP4fzyl7/UL3/5S9XV1enzzz/X3LlzlZKSouDgYN1///2nta+W/ARcU//L9fPqH5P6D6caDu5ztm9WL5THBkDLBQYGqn379srJyWly+Ym/2HEuXtdOx8iRIzV9+vRGfevkyZM1YsSIJtcJDw8/q3126dLF7RcrmnKyvnXDhg0yDMNteVlZmX788UdL+taGLoW+dePGjSotLdWYMWOarevWrZuysrJkGIa++uorLVy4UNOmTZO3t7eefvrp09pXS/rW+g98TkTfipPhTDcsVf/iVf+JWr0TR3dubdHR0Tpy5Ig++ugjt/lZWVmntX5TL3rSTy98FRUV5qeOffv21VVXXaVt27apZ8+eTU71n16f708gBwwYoG3btjW61Pjtt9+WzWZT//79z8l+6i9rz8zMdJtfUFCg7du3m6O9Sqd/NYP0U/vrP+A50dtvv6127dqdl5+/2bNnjyZNmiSHw6GxY8ee1joeHh7q1auXOWJp/f1/rh//rVu36ssvv3Sbt3TpUvn6+pqDCdX/Zu1XX33lVnfiIHj1LrbHBsCZiYuL08GDB1VXV9dkn9VUmD1Xr2sn61uPHj2q4uJis28NDw/X9ddfry+//PKkfWv9hwOt0bcePXpU77//vtv8t99+21x+LkRFRcnb27tR37p3717zKz71WnIfnK/3Bs05dOiQHn30UXl6euqJJ544rXVsNpt69Oih2bNn66qrrnJrf0v6r1M5cuRIoz5y6dKluuKKK8yBflvat0oXz2ODluFMNyzVp08f+fv769FHH9Wzzz4rT09PLVmypFEAaE2jR4/W7NmzNWrUKD3//PP6+c9/ro8++kgff/yxpMY/S9LQI488osOHD+uee+5RRESEPDw89PXXX2v27Nm64oor9NRTT0mSrrzySs2dO1ejR4/WoUOHdO+99yooKEgHDhzQl19+qQMHDmj+/PmSZP4O5Z/+9CeNHj1anp6eCg8PdzurcC498cQTevvttxUbG6tp06apY8eOWr58uV599VU99thjuuGGG87JfsLDw/XII49o7ty5uuKKKzR06FBz9PKwsDC3DrVbt2567733NH/+fEVGRuqKK6446ZmGZ599VsuWLVP//v31+9//XgEBAVqyZImWL1+ul1566ZyPzFlUVGR+Z7CsrEyfffaZ3nrrLXl4eCg7O7vZEXlfe+01rV69WrGxsbr22mt17Ngx8yfwBg4cKOmns0cdO3bUv/71Lw0YMEABAQEKDAw0O++Wcjqdio+PV3p6ukJDQ5WZmakVK1boxRdfNH9H9rbbblN4eLgmTZqkH3/8Uf7+/srOzlZeXl6j7V3Ijw2Ac+f+++/XkiVLdOedd+p3v/udbr/9dnl6emrv3r365JNPdNddd+nuu++25HXthRde0P/9v/9X9913n26++WZ5e3tr165dmjdvng4ePKiXX37ZrH399dc1dOhQDR48WElJSbr66qt16NAhbd++XV988YX+8Y9/SPrp97Yl6S9/+Yt8fX3Vtm1bde7cucmvsZ0LDz30kF555RWNHj1au3fvVrdu3ZSXl6eMjAzdeeed5n1ztq666io988wzmjJlih566CE98MADOnjwoJ577jm1bdtWzz77rFlb//7ixRdf1NChQ+Xh4aHu3bubH/qf6Hy9N6i3c+dO5efn6/jx4zp48KA2bNigN954QxUVFXr77bd10003nXTdZcuW6dVXX9Xw4cP1s5/9TIZh6L333tPhw4c1aNAgt+P/9NNP9e9//1uhoaHy9fU94ysh2rdvr8cee0x79uzRDTfcoA8//FALFizQY489Zo5FFBISooEDB2r69Ony9/dXx44dtWrVKvNrlie6kB8bnAOtNoQbLlonG738pptuarJ+3bp1RlRUlNGuXTujQ4cOxsMPP2x88cUXjUZtPNnIy7GxsY22GR0dbURHR5u3TzZ6ecN2nmw/e/bsMUaMGGFceeWVhq+vr3HPPfcYH374YZMjUzb08ccfG7/97W+Nrl27Gg6Hw2jTpo0RGhpqjBgxoskRl9esWWPExsYaAQEBhqenp3H11VcbsbGxjUbtnDx5suF0Os2RW5sbbbX+mA4cONBsW5t7nL777jsjISHBaN++veHp6WmEh4cbL7/8stso5fWjYL788stu655s5NGmRvuuq6szXnzxReOGG24wPD09jcDAQGPUqFFGcXGx27qHDh0y7r33XuOqq64ybDab22OmJkbA3bJlizFs2DDD4XAYXl5eRo8ePRqNPH+ydjY1imhT6o+nfvLy8jKCgoKM6OhoIyMjw220+noN/9/Wr19v3H333UbHjh0Nu91utG/f3oiOjjY++OADt/VWrlxp3HLLLYbdbjckmaOWNvdYN/cc+uc//2ncdNNNhpeXl9GpUydj1qxZjdb/5ptvjJiYGMPPz8/o0KGDMWHCBGP58uWN/v8uxMcGwNlrqt+sra01ZsyYYfTo0cNo27atceWVVxo33nijMXbsWGPnzp2GYZz961pT8vPzjfHjxxs9evQwAgICDA8PD6NDhw7GkCFDjA8//LBR/ZdffmmMHDnSCAoKMjw9PY2QkBDjjjvuMF577TW3ujlz5hidO3c2PDw8Tvnacjq/WHGy+63ewYMHjUcffdQIDQ012rRpY3Ts2NGYPHmycezYMbc6Scb48ePd5rW0z/3rX/9qdO/e3fDy8jIcDodx1113GVu3bnWrqa6uNh5++GGjQ4cO5ut3/ajcDUfINoyze29Qf1ynGrG+/njqpzZt2hjt27c3oqKijClTphi7d+9utE7DEcW//vpr44EHHjCuu+46w9vb23A4HMbtt99uLFy40G29wsJCo2/fvka7du0MSeZ7yeYe65ONXn7TTTcZn376qdGzZ0/DbrcboaGhxpQpUxqNol9SUmLce++9RkBAgOFwOIxRo0aZo62f+P93IT42OHdshnGK4QCBy1RGRob+53/+R3v27Gn0/WMAAAAAOB1cXg5ImjdvniTpxhtvVG1trVavXq0///nPGjVqFIEbAAAAwBkjdAP66ac+Zs+erd27d6u6ulrXXnutnnrqKf3P//xPazcNAAAAwEWMy8sBAAAAALAIPxkGAAAAAIBFCN0AAAAAAFiE0A0AAAAAgEUYSO0Ujh8/rn379snX11c2m621mwMAuAwZhqEjR47I6XTqiiv4vFyifwYAtL7T7Z8J3aewb98+hYWFtXYzAABQcXExP2P4/6N/BgBcKE7VPxO6T8HX11fST3ekn59fK7cGAHA5qqioUFhYmNkngf4ZAND6Trd/JnSfQv0la35+fnTqAIBWxWXU/w/9MwDgQnGq/pkvhgEAAAAAYBFCNwAAAAAAFiF0AwAAAABgEUI3AAAAAAAWIXQDAAAAAGARQjcAAAAAABYhdAMAAAAAYBFCNwAAAAAAFiF0AwAAAABgEUI3AAAAAAAWIXQDAHAZmD59um677Tb5+voqKChIw4cP144dO9xqkpKSZLPZ3KbevXu71VRXV2vChAkKDAyUj4+P4uPjtXfvXrea8vJyJSYmyuFwyOFwKDExUYcPH3ar2bNnj4YNGyYfHx8FBgZq4sSJqqmpseTYAQBoTYRuAAAuA2vWrNH48eOVn5+vFStW6Mcff1RMTIwqKyvd6oYMGaKSkhJz+vDDD92Wp6SkKDs7W1lZWcrLy9PRo0cVFxenuro6syYhIUGFhYXKyclRTk6OCgsLlZiYaC6vq6tTbGysKisrlZeXp6ysLL377rtKS0uz9k4AAKAV2AzDMFq7EReyiooKORwOuVwu+fn5tXZzAACXISv6ogMHDigoKEhr1qzRr371K0k/nek+fPiw3n///SbXcblc6tChgxYvXqz77rtPkrRv3z6FhYXpww8/1ODBg7V9+3Z17dpV+fn56tWrlyQpPz9fUVFR+vrrrxUeHq6PPvpIcXFxKi4ultPplCRlZWUpKSlJZWVlp3WM9M8AgNZ2un0RZ7oBALgMuVwuSVJAQIDb/E8//VRBQUG64YYblJycrLKyMnPZpk2bVFtbq5iYGHOe0+lURESE1q1bJ0lav369HA6HGbglqXfv3nI4HG41ERERZuCWpMGDB6u6ulqbNm069wcLAEAratPaDQAAAOeXYRhKTU3VL37xC0VERJjzhw4dql//+tfq2LGjdu3apWeeeUZ33HGHNm3aJLvdrtLSUnl5ecnf399te8HBwSotLZUklZaWKigoqNE+g4KC3GqCg4Pdlvv7+8vLy8usaai6ulrV1dXm7YqKijM7eAAAzjNCNwAAl5nHH39cX331lfLy8tzm118yLkkRERHq2bOnOnbsqOXLl2vEiBEn3Z5hGLLZbObtE/8+m5oTTZ8+Xc8999zJDwoAgAsUl5cDAHAZmTBhgj744AN98sknuuaaa5qtDQ0NVceOHbVz505JUkhIiGpqalReXu5WV1ZWZp65DgkJ0f79+xtt68CBA241Dc9ol5eXq7a2ttEZ8HqTJ0+Wy+Uyp+Li4tM7YAAAWhmhGwCAy4BhGHr88cf13nvvafXq1ercufMp1zl48KCKi4sVGhoqSYqMjJSnp6dWrFhh1pSUlKioqEh9+vSRJEVFRcnlcmnjxo1mzYYNG+RyudxqioqKVFJSYtbk5ubKbrcrMjKyybbY7Xb5+fm5TQAAXAy4vPwy1Onp5a3dBJzC7j/GtnYTAFxixo8fr6VLl+pf//qXfH19zTPNDodD3t7eOnr0qNLT03XPPfcoNDRUu3fv1pQpUxQYGKi7777brB0zZozS0tLUvn17BQQEaNKkSerWrZsGDhwoSerSpYuGDBmi5ORkvf7665KkRx55RHFxcQoPD5ckxcTEqGvXrkpMTNTLL7+sQ4cOadKkSUpOTr6swzT984WP/hnAmeBMNwAAl4H58+fL5XKpX79+Cg0NNad33nlHkuTh4aEtW7borrvu0g033KDRo0frhhtu0Pr16+Xr62tuZ/bs2Ro+fLhGjhypvn37ql27dvr3v/8tDw8Ps2bJkiXq1q2bYmJiFBMTo+7du2vx4sXmcg8PDy1fvlxt27ZV3759NXLkSA0fPlwzZsw4f3cIAADnCWe6AQC4DBiG0exyb29vffzxx6fcTtu2bTV37lzNnTv3pDUBAQHKzMxsdjvXXnutli1bdsr9AQBwseNMNwAAAAAAFiF0AwAAAABgEUI3AAAAAAAWIXQDAAAAAGARQjcAAAAAABYhdAMAAAAAYBFCNwAAAAAAFiF0AwAAAABgEUI3AAAAAAAWIXQDAAAAAGARQjcAAAAAABZpcej+73//q1GjRql9+/Zq166dbr75Zm3atMlcbhiG0tPT5XQ65e3trX79+mnr1q1u26iurtaECRMUGBgoHx8fxcfHa+/evW415eXlSkxMlMPhkMPhUGJiog4fPuxWs2fPHg0bNkw+Pj4KDAzUxIkTVVNT41azZcsWRUdHy9vbW1dffbWmTZsmwzBaetgAAAAAALRYi0J3eXm5+vbtK09PT3300Ufatm2bZs6cqauuusqseemllzRr1izNmzdPBQUFCgkJ0aBBg3TkyBGzJiUlRdnZ2crKylJeXp6OHj2quLg41dXVmTUJCQkqLCxUTk6OcnJyVFhYqMTERHN5XV2dYmNjVVlZqby8PGVlZendd99VWlqaWVNRUaFBgwbJ6XSqoKBAc+fO1YwZMzRr1qwzua8AAAAAAGiRNi0pfvHFFxUWFqa33nrLnNepUyfzb8MwNGfOHE2dOlUjRoyQJC1atEjBwcFaunSpxo4dK5fLpTfeeEOLFy/WwIEDJUmZmZkKCwvTypUrNXjwYG3fvl05OTnKz89Xr169JEkLFixQVFSUduzYofDwcOXm5mrbtm0qLi6W0+mUJM2cOVNJSUl64YUX5OfnpyVLlujYsWNauHCh7Ha7IiIi9M0332jWrFlKTU2VzWY7qzsPAAAAAIDmtOhM9wcffKCePXvq17/+tYKCgnTLLbdowYIF5vJdu3aptLRUMTEx5jy73a7o6GitW7dOkrRp0ybV1ta61TidTkVERJg169evl8PhMAO3JPXu3VsOh8OtJiIiwgzckjR48GBVV1ebl7uvX79e0dHRstvtbjX79u3T7t27W3LoAAAAAAC0WItC97fffqv58+fr+uuv18cff6xHH31UEydO1Ntvvy1JKi0tlSQFBwe7rRccHGwuKy0tlZeXl/z9/ZutCQoKarT/oKAgt5qG+/H395eXl1ezNfW362saqq6uVkVFhdsEAAAAAMCZaNHl5cePH1fPnj2VkZEhSbrlllu0detWzZ8/Xw899JBZ1/CybcMwTnkpd8OapurPRU39IGona8/06dP13HPPNdtWAAAAAABOR4vOdIeGhqpr165u87p06aI9e/ZIkkJCQiQ1PotcVlZmnmEOCQlRTU2NysvLm63Zv39/o/0fOHDArabhfsrLy1VbW9tsTVlZmaTGZ+PrTZ48WS6Xy5yKi4ubrAMAAAAA4FRaFLr79u2rHTt2uM375ptv1LFjR0lS586dFRISohUrVpjLa2pqtGbNGvXp00eSFBkZKU9PT7eakpISFRUVmTVRUVFyuVzauHGjWbNhwwa5XC63mqKiIpWUlJg1ubm5stvtioyMNGvWrl3r9jNiubm5cjqdbgPAnchut8vPz89tAgAAAADgTLQodD/xxBPKz89XRkaG/vOf/2jp0qX6y1/+ovHjx0v66ZLtlJQUZWRkKDs7W0VFRUpKSlK7du2UkJAgSXI4HBozZozS0tK0atUqbd68WaNGjVK3bt3M0cy7dOmiIUOGKDk5Wfn5+crPz1dycrLi4uIUHh4uSYqJiVHXrl2VmJiozZs3a9WqVZo0aZKSk5PNoJyQkCC73a6kpCQVFRUpOztbGRkZjFwOAAAAADgvWvSd7ttuu03Z2dmaPHmypk2bps6dO2vOnDl68MEHzZonn3xSVVVVGjdunMrLy9WrVy/l5ubK19fXrJk9e7batGmjkSNHqqqqSgMGDNDChQvl4eFh1ixZskQTJ040RzmPj4/XvHnzzOUeHh5avny5xo0bp759+8rb21sJCQmaMWOGWeNwOLRixQqNHz9ePXv2lL+/v1JTU5WamtryewoAAAAAgBayGfUji6FJFRUVcjgccrlcl8yl5p2eXt7aTcAp7P5jbGs3AcAF5FLsi87WpXif0D9f+OifAZzodPuiFl1eDgAAAAAATh+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C4DEyfPl233XabfH19FRQUpOHDh2vHjh1uNYZhKD09XU6nU97e3urXr5+2bt3qVlNdXa0JEyYoMDBQPj4+io+P1969e91qysvLlZiYKIfDIYfDocTERB0+fNitZs+ePRo2bJh8fHwUGBioiRMnqqamxpJjBwCgNRG6AQC4DKxZs0bjx49Xfn6+VqxYoR9//FExMTGqrKw0a1566SXNmjVL8+bNU0FBgUJCQjRo0CAdOXLErElJSVF2draysrKUl5eno0ePKi4uTnV1dWZNQkKCCgsLlZOTo5ycHBUWFioxMdFcXldXp9jYWFVWViovL09ZWVl69913lZaWdn7uDAAAziObYRhGazfiQlZRUSGHwyGXyyU/P7/Wbs450enp5a3dBJzC7j/GtnYTAFxArOiLDhw4oKCgIK1Zs0a/+tWvZBiGnE6nUlJS9NRTT0n66ax2cHCwXnzxRY0dO1Yul0sdOnTQ4sWLdd9990mS9u3bp7CwMH344YcaPHiwtm/frq5duyo/P1+9evWSJOXn5ysqKkpff/21wsPD9dFHHykuLk7FxcVyOp2SpKysLCUlJamsrOy0jpH+Ga2B/hnAiU63L+JMNwAAlyGXyyVJCggIkCTt2rVLpaWliomJMWvsdruio6O1bt06SdKmTZtUW1vrVuN0OhUREWHWrF+/Xg6HwwzcktS7d285HA63moiICDNwS9LgwYNVXV2tTZs2WXTEAAC0jjat3QAAAHB+GYah1NRU/eIXv1BERIQkqbS0VJIUHBzsVhscHKzvvvvOrPHy8pK/v3+jmvr1S0tLFRQU1GifQUFBbjUN9+Pv7y8vLy+zpqHq6mpVV1ebtysqKk77eAEAaE0tOtOdnp4um83mNoWEhJjLL7QBWLZs2aLo6Gh5e3vr6quv1rRp08TV9ACAy93jjz+ur776Sn/7298aLbPZbG63DcNoNK+hhjVN1Z9JzYmmT59uvi9wOBwKCwtrtk0AAFwoWnx5+U033aSSkhJz2rJli7nsQhqApaKiQoMGDZLT6VRBQYHmzp2rGTNmaNasWS2+kwAAuFRMmDBBH3zwgT755BNdc8015vz6D9EbnmkuKyszz0qHhISopqZG5eXlzdbs37+/0X4PHDjgVtNwP+Xl5aqtrW10Brze5MmT5XK5zKm4uLglhw0AQKtpcehu06aNQkJCzKlDhw6Sfvp0es6cOZo6dapGjBihiIgILVq0SD/88IOWLl0q6afvj73xxhuaOXOmBg4cqFtuuUWZmZnasmWLVq5cKUnavn27cnJy9Ne//lVRUVGKiorSggULtGzZMvOnTXJzc7Vt2zZlZmbqlltu0cCBAzVz5kwtWLDAvNxsyZIlOnbsmBYuXKiIiAiNGDFCU6ZM0axZszjbDQC47BiGoccff1zvvfeeVq9erc6dO7st79y5s0JCQrRixQpzXk1NjdasWaM+ffpIkiIjI+Xp6elWU1JSoqKiIrMmKipKLpdLGzduNGs2bNggl8vlVlNUVKSSkhKzJjc3V3a7XZGRkU223263y8/Pz20CAOBi0OLQvXPnTjmdTnXu3Fn333+/vv32W0kX3gAs69evV3R0tOx2u1vNvn37tHv37pMeX3V1tSoqKtwmAAAuduPHj1dmZqaWLl0qX19flZaWqrS0VFVVVZJ+utw7JSVFGRkZys7OVlFRkZKSktSuXTslJCRIkhwOh8aMGaO0tDStWrVKmzdv1qhRo9StWzcNHDhQktSlSxcNGTJEycnJys/PV35+vpKTkxUXF6fw8HBJUkxMjLp27arExERt3rxZq1at0qRJk5ScnEyYBgBccloUunv16qW3335bH3/8sRYsWKDS0lL16dNHBw8ebHYAlhMHTjlfA7A0VVN/+2SDtEh8ZwwAcGmaP3++XC6X+vXrp9DQUHN65513zJonn3xSKSkpGjdunHr27Kn//ve/ys3Nla+vr1kze/ZsDR8+XCNHjlTfvn3Vrl07/fvf/5aHh4dZs2TJEnXr1k0xMTGKiYlR9+7dtXjxYnO5h4eHli9frrZt26pv374aOXKkhg8frhkzZpyfOwMAgPOoRaOXDx061Py7W7duioqK0nXXXadFixapd+/eki6sAViaasvJ1q03efJkpaammrcrKioI3gCAi97pfLXKZrMpPT1d6enpJ61p27at5s6dq7lz5560JiAgQJmZmc3u69prr9WyZctO2SYAAC52Z/U73T4+PurWrZt27tx5wQ3A0lRNWVmZpMZn40/Ed8YAAAAAAOfKWYXu6upqbd++XaGhoRfcACxRUVFau3at28+I5ebmyul0qlOnTmdz2AAAAAAAnJYWhe5JkyZpzZo12rVrlzZs2KB7771XFRUVGj169AU3AEtCQoLsdruSkpJUVFSk7OxsZWRkKDU19ZSXuwMAAAAAcC606Dvde/fu1QMPPKDvv/9eHTp0UO/evZWfn6+OHTtK+mkAlqqqKo0bN07l5eXq1atXkwOwtGnTRiNHjlRVVZUGDBighQsXNhqAZeLEieYo5/Hx8Zo3b565vH4AlnHjxqlv377y9vZWQkKC2wAsDodDK1as0Pjx49WzZ0/5+/srNTXV7fvaAAAAAABYyWbwo9XNqqiokMPhkMvlumS+393p6eWt3QScwu4/xrZ2EwBcQC7FvuhsXYr3Cf3zhY/+GcCJTrcvOqvvdAMAAAAAgJMj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JE2rd0AAAAAADgXOj29vLWbgFPY/cfY1m7CeceZbgAAAAAALELoBgAAAADAIoRuAAAAAAAsclahe/r06bLZbEpJSTHnGYah9PR0OZ1OeXt7q1+/ftq6davbetXV1ZowYYICAwPl4+Oj+Ph47d27162mvLxciYmJcjgccjgcSkxM1OHDh91q9uzZo2HDhsnHx0eBgYGaOHGiampq3Gq2bNmi6OhoeXt76+qrr9a0adNkGMbZHDYAAAAAAKfljEN3QUGB/vKXv6h79+5u81966SXNmjVL8+bNU0FBgUJCQjRo0CAdOXLErElJSVF2draysrKUl5eno0ePKi4uTnV1dWZNQkKCCgsLlZOTo5ycHBUWFioxMdFcXldXp9jYWFVWViovL09ZWVl69913lZaWZtZUVFRo0KBBcjqdKigo0Ny5czVjxgzNmjXrTA8bAAAAAIDTdkajlx89elQPPvigFixYoOeff96cbxiG5syZo6lTp2rEiBGSpEWLFik4OFhLly7V2LFj5XK59MYbb2jx4sUaOHCgJCkzM1NhYWFauXKlBg8erO3btysnJ0f5+fnq1auXJGnBggWKiorSjh07FB4ertzcXG3btk3FxcVyOp2SpJkzZyopKUkvvPCC/Pz8tGTJEh07dkwLFy6U3W5XRESEvvnmG82aNUupqamy2WxndecBAAAAANCcMzrTPX78eMXGxpqhud6uXbtUWlqqmJgYc57dbld0dLTWrVsnSdq0aZNqa2vdapxOpyIiIsya9evXy+FwmIFbknr37i2Hw+FWExERYQZuSRo8eLCqq6u1adMmsyY6Olp2u92tZt++fdq9e3eTx1ZdXa2Kigq3CQAAAACAM9Hi0J2VlaUvvvhC06dPb7SstLRUkhQcHOw2Pzg42FxWWloqLy8v+fv7N1sTFBTUaPtBQUFuNQ334+/vLy8vr2Zr6m/X1zQ0ffp083vkDodDYWFhTdYBAAAAAHAqLQrdxcXF+t3vfqfMzEy1bdv2pHUNL9s2DOOUl3I3rGmq/lzU1A+idrL2TJ48WS6Xy5yKi4ubbTcAAAAAACfTotC9adMmlZWVKTIyUm3atFGbNm20Zs0a/fnPf1abNm1Oeha5rKzMXBYSEqKamhqVl5c3W7N///5G+z9w4IBbTcP9lJeXq7a2ttmasrIySY3Pxtez2+3y8/NzmwAAAAAAOBMtCt0DBgzQli1bVFhYaE49e/bUgw8+qMLCQv3sZz9TSEiIVqxYYa5TU1OjNWvWqE+fPpKkyMhIeXp6utWUlJSoqKjIrImKipLL5dLGjRvNmg0bNsjlcrnVFBUVqaSkxKzJzc2V3W5XZGSkWbN27Vq3nxHLzc2V0+lUp06dWnLoAAAAAAC0WItGL/f19VVERITbPB8fH7Vv396cn5KSooyMDF1//fW6/vrrlZGRoXbt2ikhIUGS5HA4NGbMGKWlpal9+/YKCAjQpEmT1K1bN3Ngti5dumjIkCFKTk7W66+/Lkl65JFHFBcXp/DwcElSTEyMunbtqsTERL388ss6dOiQJk2apOTkZPPsdEJCgp577jklJSVpypQp2rlzpzIyMvT73/+ekcsBAAAAAJY7o58Ma86TTz6pqqoqjRs3TuXl5erVq5dyc3Pl6+tr1syePVtt2rTRyJEjVVVVpQEDBmjhwoXy8PAwa5YsWaKJEyeao5zHx8dr3rx55nIPDw8tX75c48aNU9++feXt7a2EhATNmDHDrHE4HFqxYoXGjx+vnj17yt/fX6mpqUpNTT3Xhw0AAAAAQCM2o35kMTSpoqJCDodDLpfrkvl+d6enl7d2E3AKu/8Y29pNAHABuRT7orN1Kd4n9M8XPvrnCx/PowvfpfQ8Ot2+6Ix+pxsAAAAAAJzaOb+8HAAuB3ySfuG7lD5JBwAAFy/OdAMAcBlYu3athg0bJqfTKZvNpvfff99teVJSkmw2m9vUu3dvt5rq6mpNmDBBgYGB8vHxUXx8vPbu3etWU15ersTERDkcDjkcDiUmJurw4cNuNXv27NGwYcPk4+OjwMBATZw40e2XRgAAuJQQugEAuAxUVlaqR48eboOSNjRkyBCVlJSY04cffui2PCUlRdnZ2crKylJeXp6OHj2quLg41dXVmTUJCQkqLCxUTk6OcnJyVFhYqMTERHN5XV2dYmNjVVlZqby8PGVlZendd99VWlrauT9oAAAuAFxeDgDAZWDo0KEaOnRoszV2u10hISFNLnO5XHrjjTe0ePFi8yc+MzMzFRYWppUrV2rw4MHavn27cnJylJ+fr169ekmSFixYoKioKO3YsUPh4eHKzc3Vtm3bVFxcLKfTKUmaOXOmkpKS9MILL1wyg6IBAFCPM90AAECS9OmnnyooKEg33HCDkpOTVVZWZi7btGmTamtrzZ/ylCSn06mIiAitW7dOkrR+/Xo5HA4zcEtS79695XA43GoiIiLMwC1JgwcPVnV1tTZt2nTStlVXV6uiosJtAgDgYkDoBgAAGjp0qJYsWaLVq1dr5syZKigo0B133KHq6mpJUmlpqby8vOTv7++2XnBwsEpLS82aoKCgRtsOCgpyqwkODnZb7u/vLy8vL7OmKdOnTze/J+5wOBQWFnZWxwsAwPnC5eUAAED33Xef+XdERIR69uypjh07avny5RoxYsRJ1zMMQzabzbx94t9nU9PQ5MmTlZqaat6uqKggeAMALgqc6QYAAI2EhoaqY8eO2rlzpyQpJCRENTU1Ki8vd6srKyszz1yHhIRo//79jbZ14MABt5qGZ7TLy8tVW1vb6Az4iex2u/z8/NwmAAAuBoRuAADQyMGDB1VcXKzQ0FBJUmRkpDw9PbVixQqzpqSkREVFRerTp48kKSoqSi6XSxs3bjRrNmzYIJfL5VZTVFSkkpISsyY3N1d2u12RkZHn49AAADivuLwcAIDLwNGjR/Wf//zHvL1r1y4VFhYqICBAAQEBSk9P1z333KPQ0FDt3r1bU6ZMUWBgoO6++25JksPh0JgxY5SWlqb27dsrICBAkyZNUrdu3czRzLt06aIhQ4YoOTlZr7/+uiTpkUceUVxcnMLDwyVJMTEx6tq1qxITE/Xyyy/r0KFDmjRpkpKTkzl7DQC4JBG6AQC4DHz++efq37+/ebv++9GjR4/W/PnztWXLFr399ts6fPiwQkND1b9/f73zzjvy9fU115k9e7batGmjkSNHqqqqSgMGDNDChQvl4eFh1ixZskQTJ040RzmPj493+21wDw8PLV++XOPGjVPfvn3l7e2thIQEzZgxw+q7AACAVkHoBgDgMtCvXz8ZhnHS5R9//PEpt9G2bVvNnTtXc+fOPWlNQECAMjMzm93Otddeq2XLlp1yfwAAXAr4T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IXQDAAAAAGARQjcAAAAAABYhdAMAAAAAYBFCNwAAAAAAFiF0AwAAAABgEUI3AAAAAAAWaVHonj9/vrp37y4/Pz/5+fkpKipKH330kbncMAylp6fL6XTK29tb/fr109atW922UV1drQkTJigwMFA+Pj6Kj4/X3r173WrKy8uVmJgoh8Mhh8OhxMREHT582K1mz549GjZsmHx8fBQYGKiJEyeqpqbGrWbLli2Kjo6Wt7e3rr76ak2bNk2GYbTkkAEAAAAAOGMtCt3XXHON/vjHP+rzzz/X559/rjvuuEN33XWXGaxfeuklzZo1S/PmzVNBQYFCQkI0aNAgHTlyxNxGSkqKsrOzlZWVpby8PB09elRxcXGqq6szaxISElRYWKicnBzl5OSosLBQiYmJ5vK6ujrFxsaqsrJSeXl5ysrK0rvvvqu0tDSzpqKiQoMGDZLT6VRBQYHmzp2rGTNmaNasWWd8ZwEAAAAA0BJtWlI8bNgwt9svvPCC5s+fr/z8fHXt2lVz5szR1KlTNWLECEnSokWLFBwcrKVLl2rs2LFyuVx64403tHjxYg0cOFCSlJmZqbCwMK1cuVKDBw/W9u3blZOTo/z8fPXq1UuStGDBAkVFRWnHjh0KDw9Xbm6utm3bpuLiYjmdTknSzJkzlZSUpBdeeEF+fn5asmSJjh07poULF8putysiIkLffPONZs2apdTUVNlstrO+8wAAAAAAaM4Zf6e7rq5OWVlZqqysVFRUlHbt2qXS0lLFxMSYNXa7XdHR0Vq3bp0kadOmTaqtrXWrcTqdioiIMGvWr18vh8NhBm5J6t27txwOh1tNRESEGbglafDgwaqurtamTZvMmujoaNntdreaffv2affu3Wd62AAAAAAAnLYWh+4tW7boyiuvlN1u16OPPqrs7Gx17dpVpaWlkqTg4GC3+uDgYHNZaWmpvLy85O/v32xNUFBQo/0GBQW51TTcj7+/v7y8vJqtqb9dX9OU6upqVVRUuE0AAAAAAJyJFofu8PBwFRYWKj8/X4899phGjx6tbdu2mcsbXrZtGMYpL+VuWNNU/bmoqR9Erbn2TJ8+3RzAzeFwKCwsrNm2AwAAAABwMi0O3V5eXvr5z3+unj17avr06erRo4f+9Kc/KSQkRFLjs8hlZWXmGeaQkBDV1NSovLy82Zr9+/c32u+BAwfcahrup7y8XLW1tc3WlJWVSWp8Nv5EkydPlsvlMqfi4uLm7xAAAAAAAE7irH+n2zAMVVdXq3PnzgoJCdGKFSvMZTU1NVqzZo369OkjSYqMjJSnp6dbTUlJiYqKisyaqKgouVwubdy40azZsGGDXC6XW01RUZFKSkrMmtzcXNntdkVGRpo1a9eudfsZsdzcXDmdTnXq1Omkx2O3282fRKufAAAAAAA4Ey0K3VOmTNFnn32m3bt3a8uWLZo6dao+/fRTPfjgg7LZbEpJSVFGRoays7NVVFSkpKQktWvXTgkJCZIkh8OhMWPGKC0tTatWrdLmzZs1atQodevWzRzNvEuXLhoyZIiSk5OVn5+v/Px8JScnKy4uTuHh4ZKkmJgYde3aVYmJidq8ebNWrVqlSZMmKTk52QzJCQkJstvtSkpKUlFRkbKzs5WRkcHI5QAAAACA86ZFPxm2f/9+JSYmqqSkRA6HQ927d1dOTo4GDRokSXryySdVVVWlcePGqby8XL169VJubq58fX3NbcyePVtt2rTRyJEjVVVVpQEDBmjhwoXy8PAwa5YsWaKJEyeao5zHx8dr3rx55nIPDw8tX75c48aNU9++feXt7a2EhATNmDHDrHE4HFqxYoXGjx+vnj17yt/fX6mpqUpNTT2zewoAAAAAgBayGfWji6FJFRUVcjgccrlcl8yl5p2eXt7aTcAp7P5jbGs3AafA8+jCdyk9jy7FvuhsXYr3Ca8rF75L6XXlUsXz6MJ3KT2PTrcvOuvvdAMAAAAAgKYRugEAAAAAsAihGwAAAAAAixC6AQAAAACwCKEbAAAAAACLELoBAAAAALAIoRsAAAAAAIsQugEAAAAAsAihGwAAAAAAixC6AQAAAACwCKEbAAAAAACLELoBAAAAALAIoRsAAAAAAIsQugEAAAAAsAihGwAAAAAAixC6AQAAAACwCKEbAAAAAACLELoBAAAAALAIoRsAAAAAAIsQugEAAAAAsAihGwCAy8DatWs1bNgwOZ1O2Ww2vf/++27LDcNQenq6nE6nvL291a9fP23dutWtprq6WhMmTFBgYKB8fHwUHx+vvXv3utWUl5crMTFRDodDDodDiYmJOnz4sFvNnj17NGzYMPn4+CgwMFATJ05UTU2NFYcNAECrI3QDAHAZqKysVI8ePTRv3rwml7/00kuaNWuW5s2bp4KCAoWEhGjQoEE6cuSIWZOSkqLs7GxlZWUpLy9PR48eVVxcnOrq6syahIQEFRYWKicnRzk5OSosLFRiYqK5vK6uTrGxsaqsrFReXp6ysrL07rvvKi0tzbqDBwCgFbVp7QYAAADrDR06VEOHDm1ymWEYmjNnjqZOnaoRI0ZIkhYtWqTg4GAtXbpUY8eOlcvl0htvvKHFixdr4MCBkqTMzEyFhYVp5cqVGjx4sLZv366cnBzl5+erV69ekqQFCxYoKipKO3bsUHh4uHJzc7Vt2zYVFxfL6XRKkmbOnKmkpCS98MIL8vPzOw/3BgAA5w9nugEAuMzt2rVLpaWliomJMefZ7XZFR0dr3bp1kqRNmzaptrbWrcbpdCoiIsKsWb9+vRwOhxm4Jal3795yOBxuNREREWbglqTBgwerurpamzZtOmkbq6urVVFR4TYBAHAxIHQDAHCZKy0tlSQFBwe7zQ8ODjaXlZaWysvLS/7+/s3WBAUFNdp+UFCQW03D/fj7+8vLy8usacr06dPN74k7HA6FhYW18CgBAGgdhG4AACBJstlsbrcNw2g0r6GGNU3Vn0lNQ5MnT5bL5TKn4uLiZtsFAMCFgtANAMBlLiQkRJIanWkuKyszz0qHhISopqZG5eXlzdbs37+/0fYPHDjgVtNwP+Xl5aqtrW10BvxEdrtdfn5+bhMAABcDQjcAAJe5zp07KyQkRCtWrDDn1dTUaM2aNerTp48kKTIyUp6enm41JSUlKioqMmuioqLkcrm0ceNGs2bDhg1yuVxuNUVFRSopKTFrcnNzZbfbFRkZaelxAgDQGhi9HACAy8DRo0f1n//8x7y9a9cuFRYWKiAgQNdee61SUlKUkZGh66+/Xtdff70yMjLUrl07JSQkSJIcDofGjBmjtLQ0tW/fXgEBAZo0aZK6detmjmbepUsXDRkyRMnJyXr99dclSY888oji4uIUHh4uSYqJiVHXrl2VmJiol19+WYcOHdKkSZOUnJzM2WsAwCWJ0A0AwGXg888/V//+/c3bqampkqTRo0dr4cKFevLJJ1VVVaVx48apvLxcvXr1Um5urnx9fc11Zs+erTZt2mjkyJGqqqrSgAEDtHDhQnl4eJg1S5Ys0cSJE81RzuPj491+G9zDw0PLly/XuHHj1LdvX3l7eyshIUEzZsyw+i4AAKBVELoBALgM9OvXT4ZhnHS5zWZTenq60tPTT1rTtm1bzZ07V3Pnzj1pTUBAgDIzM5tty7XXXqtly5adss0AAFwK+E43AAAAAAAWIXQDAAAAAGARQjcAAAAAABYhdAMAAAAAYBFCNwAAAAAAFiF0AwAAAABgEUI3AAAAAAAWIXQDAAAAAGARQjcAAAAAABYhdAMAAAAAYBFCNwAAAAAAFiF0AwAAAABgEUI3AAAAAAAWIXQDAAAAAGARQjcAAAAAABYhdAMAAAAAYBFCNwAAAAAAFiF0AwAAAABgEUI3AAAAAAAWIXQDAAAAAGARQjcAAAAAABYhdAMAAAAAYBFCNwAAAAAAFmlR6J4+fbpuu+02+fr6KigoSMOHD9eOHTvcagzDUHp6upxOp7y9vdWvXz9t3brVraa6uloTJkxQYGCgfHx8FB8fr71797rVlJeXKzExUQ6HQw6HQ4mJiTp8+LBbzZ49ezRs2DD5+PgoMDBQEydOVE1NjVvNli1bFB0dLW9vb1199dWaNm2aDMNoyWEDAAAAAHBGWhS616xZo/Hjxys/P18rVqzQjz/+qJiYGFVWVpo1L730kmbNmqV58+apoKBAISEhGjRokI4cOWLWpKSkKDs7W1lZWcrLy9PRo0cVFxenuro6syYhIUGFhYXKyclRTk6OCgsLlZiYaC6vq6tTbGysKisrlZeXp6ysLL377rtKS0szayoqKjRo0CA5nU4VFBRo7ty5mjFjhmbNmnVGdxYAAAAAAC3RpiXFOTk5brffeustBQUFadOmTfrVr34lwzA0Z84cTZ06VSNGjJAkLVq0SMHBwVq6dKnGjh0rl8ulN954Q4sXL9bAgQMlSZmZmQoLC9PKlSs1ePBgbd++XTk5OcrPz1evXr0kSQsWLFBUVJR27Nih8PBw5ebmatu2bSouLpbT6ZQkzZw5U0lJSXrhhRfk5+enJUuW6NixY1q4cKHsdrsiIiL0zTffaNasWUpNTZXNZjvrOxAAAAAAgJM5q+90u1wuSVJAQIAkadeuXSotLVVMTIxZY7fbFR0drXXr1kmSNm3apNraWrcap9OpiIgIs2b9+vVyOBxm4Jak3r17y+FwuNVERESYgVuSBg8erOrqam3atMmsiY6Olt1ud6vZt2+fdu/efTaHDgAAAADAKZ1x6DYMQ6mpqfrFL36hiIgISVJpaakkKTg42K02ODjYXFZaWiovLy/5+/s3WxMUFNRon0FBQW41Dffj7+8vLy+vZmvqb9fXNFRdXa2Kigq3CQAAAACAM3HGofvxxx/XV199pb/97W+NljW8bNswjFNeyt2wpqn6c1FTP4jaydozffp0c/A2h8OhsLCwZtsNAAAAAMDJnFHonjBhgj744AN98sknuuaaa8z5ISEhkhqfRS4rKzPPMIeEhKimpkbl5eXN1uzfv7/Rfg8cOOBW03A/5eXlqq2tbbamrKxMUuOz8fUmT54sl8tlTsXFxc3cEwAAAAAAnFyLQrdhGHr88cf13nvvafXq1ercubPb8s6dOyskJEQrVqww59XU1GjNmjXq06ePJCkyMlKenp5uNSUlJSoqKjJroqKi5HK5tHHjRrNmw4YNcrlcbjVFRUUqKSkxa3Jzc2W32xUZGWnWrF271u1nxHJzc+V0OtWpU6cmj9Fut8vPz89tAgAAAADgTLQodI8fP16ZmZlaunSpfH19VVpaqtLSUlVVVUn66ZLtlJQUZWRkKDs7W0VFRUpKSlK7du2UkJAgSXI4HBozZozS0tK0atUqbd68WaNGjVK3bt3M0cy7dOmiIUOGKDk5Wfn5+crPz1dycrLi4uIUHh4uSYqJiVHXrl2VmJiozZs3a9WqVZo0aZKSk5PNoJyQkCC73a6kpCQVFRUpOztbGRkZjFwOAAAAADgvWvSTYfPnz5ck9evXz23+W2+9paSkJEnSk08+qaqqKo0bN07l5eXq1auXcnNz5evra9bPnj1bbdq00ciRI1VVVaUBAwZo4cKF8vDwMGuWLFmiiRMnmqOcx8fHa968eeZyDw8PLV++XOPGjVPfvn3l7e2thIQEzZgxw6xxOBxasWKFxo8fr549e8rf31+pqalKTU1tyWEDAAAAAHBGWhS66wcha47NZlN6errS09NPWtO2bVvNnTtXc+fOPWlNQECAMjMzm93Xtddeq2XLljVb061bN61du7bZGgAAAAAArHBWv9MNAAAAAABOjtANAAAAAIBFCN0AAAAAAFiE0A0AAAAAgEUI3QAAAAAAWITQDQAAAACARQjdAAAAAABYhNANAAAAAIBFCN0AAAAAAFiE0A0AAAAAgEUI3QAAAAAAWITQDQAAAACARQjdAAAAAABYhNANAAAAAIBFCN0AAAAAAFiE0A0AAAAAgEUI3QAAAAAAWITQDQAAAACARQjdAAAAAABYhNANAAAAAIBFCN0AAAAAAFiE0A0AAAAAgEUI3QAAAAAAWITQDQAAAACARQjdAAAAAABYhNANAAAAAIBFCN0AAAAAAFiE0A0AAAAAgEUI3QAAAAAAWITQDQAAAACARQjdAAAAAABYhNANAAAAAIBFCN0AAAAAAFiE0A0AAAAAgEUI3QAAAAAAWITQDQAAAACARQjdAAAAAABYhNANAAAkSenp6bLZbG5TSEiIudwwDKWnp8vpdMrb21v9+vXT1q1b3bZRXV2tCRMmKDAwUD4+PoqPj9fevXvdasrLy5WYmCiHwyGHw6HExEQdPnz4fBwiAADnHaEbAACYbrrpJpWUlJjTli1bzGUvvfSSZs2apXnz5qmgoEAhISEaNGiQjhw5YtakpKQoOztbWVlZysvL09GjRxUXF6e6ujqzJiEhQYWFhcrJyVFOTo4KCwuVmJh4Xo8TAIDzpU1rNwAAAFw42rRp43Z2u55hGJozZ46mTp2qESNGSJIWLVqk4OBgLV26VGPHjpXL5dIbb7yhxYsXa+DAgZKkzMxMhYWFaeXKlRo8eLC2b9+unJwc5efnq1evXpKkBQsWKCoqSjt27FB4ePj5O1gAAM4DznQDAADTzp075XQ61blzZ91///369ttvJUm7du1SaWmpYmJizFq73a7o6GitW7dOkrRp0ybV1ta61TidTkVERJg169evl8PhMAO3JPXu3VsOh8OsAQDgUsKZbgAAIEnq1auX3n77bd1www3av3+/nn/+efXp00dbt25VaWmpJCk4ONhtneDgYH333XeSpNLSUnl5ecnf379RTf36paWlCgoKarTvoKAgs6Yp1dXVqq6uNm9XVFSc2UECAHCeEboBAIAkaejQoebf3bp1U1RUlK677jotWrRIvXv3liTZbDa3dQzDaDSvoYY1TdWfajvTp0/Xc889d1rHAQDAhYTLywEAQJN8fHzUrVs37dy50/yed8Oz0WVlZebZ75CQENXU1Ki8vLzZmv379zfa14EDBxqdRT/R5MmT5XK5zKm4uPisjg0AgPOF0A0AAJpUXV2t7du3KzQ0VJ07d1ZISIhWrFhhLq+pqdGaNWvUp08fSVJkZKQ8PT3dakpKSlRUVGTWREVFyeVyaePGjWbNhg0b5HK5zJqm2O12+fn5uU0AAFwMuLwcAABIkiZNmqRhw4bp2muvVVlZmZ5//nlVVFRo9OjRstlsSklJUUZGhq6//npdf/31ysjIULt27ZSQkCBJcjgcGjNmjNLS0tS+fXsFBARo0qRJ6tatmzmaeZcuXTRkyBAlJyfr9ddflyQ98sgjiouLY+RyAMAlidANAAAkSXv37tUDDzyg77//Xh06dFDv3r2Vn5+vjh07SpKefPJJVVVVady4cSovL1evXr2Um5srX19fcxuzZ89WmzZtNHLkSFVVVWnAgAFauHChPDw8zJolS5Zo4sSJ5ijn8fHxmjdv3vk9WAAAzhNCNwAAkCRlZWU1u9xmsyk9PV3p6eknrWnbtq3mzp2ruXPnnrQmICBAmZmZZ9pMAAAuKnynGwAAAAAAixC6AQAAAACwCKEbAAAAAACLELoBAAAAALAIoRsAAAAAAIsQugEAAAAAsAihGwAAAAAAi7Q4dK9du1bDhg2T0+mUzWbT+++/77bcMAylp6fL6XTK29tb/fr109atW91qqqurNWHCBAUGBsrHx0fx8fHau3evW015ebkSExPlcDjkcDiUmJiow4cPu9Xs2bNHw4YNk4+PjwIDAzVx4kTV1NS41WzZskXR0dHy9vbW1VdfrWnTpskwjJYeNgAAAAAALdbi0F1ZWakePXpo3rx5TS5/6aWXNGvWLM2bN08FBQUKCQnRoEGDdOTIEbMmJSVF2dnZysrKUl5eno4ePaq4uDjV1dWZNQkJCSosLFROTo5ycnJUWFioxMREc3ldXZ1iY2NVWVmpvLw8ZWVl6d1331VaWppZU1FRoUGDBsnpdKqgoEBz587VjBkzNGvWrJYeNgAAAAAALdampSsMHTpUQ4cObXKZYRiaM2eOpk6dqhEjRkiSFi1apODgYC1dulRjx46Vy+XSG2+8ocWLF2vgwIGSpMzMTIWFhWnlypUaPHiwtm/frpycHOXn56tXr16SpAULFigqKko7duxQeHi4cnNztW3bNhUXF8vpdEqSZs6cqaSkJL3wwgvy8/PTkiVLdOzYMS1cuFB2u10RERH65ptvNGvWLKWmpspms53RnQYAAAAAwOk4p9/p3rVrl0pLSxUTE2POs9vtio6O1rp16yRJmzZtUm1trVuN0+lURESEWbN+/Xo5HA4zcEtS79695XA43GoiIiLMwC1JgwcPVnV1tTZt2mTWREdHy263u9Xs27dPu3fvbvIYqqurVVFR4TYBAAAAAHAmzmnoLi0tlSQFBwe7zQ8ODjaXlZaWysvLS/7+/s3WBAUFNdp+UFCQW03D/fj7+8vLy6vZmvrb9TUNTZ8+3fweucPhUFhY2KkPHAAAAACAJlgyennDy7YNwzjlpdwNa5qqPxc19YOonaw9kydPlsvlMqfi4uJm2w0AAAAAwMmc09AdEhIiqfFZ5LKyMvMMc0hIiGpqalReXt5szf79+xtt/8CBA241DfdTXl6u2traZmvKysokNT4bX89ut8vPz89tAgAAAADgTJzT0N25c2eFhIRoxYoV5ryamhqtWbNGffr0kSRFRkbK09PTraakpERFRUVmTVRUlFwulzZu3GjWbNiwQS6Xy62mqKhIJSUlZk1ubq7sdrsiIyPNmrVr17r9jFhubq6cTqc6dep0Lg8dAAAAAIBGWhy6jx49qsLCQhUWFkr6afC0wsJC7dmzRzabTSkpKcrIyFB2draKioqUlJSkdu3aKSEhQZLkcDg0ZswYpaWladWqVdq8ebNGjRqlbt26maOZd+nSRUOGDFFycrLy8/OVn5+v5ORkxcXFKTw8XJIUExOjrl27KjExUZs3b9aqVas0adIkJScnm2enExISZLfblZSUpKKiImVnZysjI4ORywEAAAAA50WLfzLs888/V//+/c3bqampkqTRo0dr4cKFevLJJ1VVVaVx48apvLxcvXr1Um5urnx9fc11Zs+erTZt2mjkyJGqqqrSgAEDtHDhQnl4eJg1S5Ys0cSJE81RzuPj491+G9zDw0PLly/XuHHj1LdvX3l7eyshIUEzZswwaxwOh1asWKHx48erZ8+e8vf3V2pqqtlmAAAAAACsZDPqRxZDkyoqKuRwOORyuS6Z73d3enp5azcBp7D7j7Gt3QScAs+jC9+l9Dy6FPuis3Up3ie8rlz4LqXXlUsVz6ML36X0PDrdvsiS0csBAAAAAAChGwAAAAAAy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sQugEAAAAAsAihGwAAAAAAixC6AQAAAACwCKEbAAAAAACLELoBAAAAALAIoRsAAAAAAItcFqH71VdfVefOndW2bVtFRkbqs88+a+0mAQBw2aN/BgBcDi750P3OO+8oJSVFU6dO1ebNm/XLX/5SQ4cO1Z49e1q7aQAAXLbonwEAl4tLPnTPmjVLY8aM0cMPP6wuXbpozpw5CgsL0/z581u7aQAAXLbonwEAl4s2rd0AK9XU1GjTpk16+umn3ebHxMRo3bp1Ta5TXV2t6upq87bL5ZIkVVRUWNfQ8+x49Q+t3QScwqX0/3ap4nl04buUnkf1x2IYRiu35Nygf24arysXvkvp/+1SxfPowncpPY9Ot3++pEP3999/r7q6OgUHB7vNDw4OVmlpaZPrTJ8+Xc8991yj+WFhYZa0EWiKY05rtwC4+F2Kz6MjR47I4XC0djPOGv0zLlaX4usKcL5dis+jU/XPl3Tormez2dxuG4bRaF69yZMnKzU11bx9/PhxHTp0SO3btz/pOmhdFRUVCgsLU3Fxsfz8/Fq7OcBFh+fQhc8wDB05ckROp7O1m3JO0T9f2nhtAc4Oz6EL3+n2z5d06A4MDJSHh0ejT83Lysoafbpez263y263u8276qqrrGoiziE/Pz9ekICzwHPownYpnOGuR/98eeG1BTg7PIcubKfTP1/SA6l5eXkpMjJSK1ascJu/YsUK9enTp5VaBQDA5Y3+GQBwObmkz3RLUmpqqhITE9WzZ09FRUXpL3/5i/bs2aNHH320tZsGAMBli/4ZAHC5uORD93333aeDBw9q2rRpKikpUUREhD788EN17NixtZuGc8Rut+vZZ59tdNkhgNPDcwitgf750sdrC3B2eA5dOmzGpfL7IwAAAAAAXGAu6e90AwAAAADQmgjdAAAAAABYhNANAAAAAIBFCN0AAAAAAFiE0A0AAAAAgEUu+Z8Mw6Vn7969mj9/vtatW6fS0lLZbDYFBwerT58+evTRRxUWFtbaTQQA4LJD/wwATeMnw3BRycvL09ChQxUWFqaYmBgFBwfLMAyVlZVpxYoVKi4u1kcffaS+ffu2dlOBi1ZxcbGeffZZvfnmm63dFAAXCfpnwHr0zxcvQjcuKrfddpt+8YtfaPbs2U0uf+KJJ5SXl6eCgoLz3DLg0vHll1/q1ltvVV1dXWs3BcBFgv4ZsB7988WL0I2Lire3twoLCxUeHt7k8q+//lq33HKLqqqqznPLgIvHBx980Ozyb7/9VmlpaXTqAE4b/TNw9uifL118pxsXldDQUK1bt+6knfr69esVGhp6nlsFXFyGDx8um82m5j5ztdls57FFAC529M/A2aN/vnQRunFRmTRpkh599FFt2rRJgwYNUnBwsGw2m0pLS7VixQr99a9/1Zw5c1q7mcAFLTQ0VK+88oqGDx/e5PLCwkJFRkae30YBuKjRPwNnj/750kXoxkVl3Lhxat++vWbPnq3XX3/dvLzGw8NDkZGRevvttzVy5MhWbiVwYYuMjNQXX3xx0k79VJ+yA0BD9M/A2aN/vnTxnW5ctGpra/X9999LkgIDA+Xp6dnKLQIuDp999pkqKys1ZMiQJpdXVlbq888/V3R09HluGYBLAf0zcGbony9dhG4AAAAAACxyRWs3AAAAAACASxWhGwAAAAAAixC6AQAAAACwCKEbAAAAAACLELoBAAAAALAIoRsAAAAAAIsQugEAAAAAsAihGwAAAAAAi/x/4M/Maf2/2V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3" name="Picture 3"/>
          <p:cNvPicPr>
            <a:picLocks noChangeAspect="1" noChangeArrowheads="1"/>
          </p:cNvPicPr>
          <p:nvPr/>
        </p:nvPicPr>
        <p:blipFill>
          <a:blip r:embed="rId2"/>
          <a:srcRect/>
          <a:stretch>
            <a:fillRect/>
          </a:stretch>
        </p:blipFill>
        <p:spPr bwMode="auto">
          <a:xfrm>
            <a:off x="1377421" y="2433109"/>
            <a:ext cx="8274579" cy="409964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267" y="973667"/>
            <a:ext cx="9637703" cy="461665"/>
          </a:xfrm>
          <a:prstGeom prst="rect">
            <a:avLst/>
          </a:prstGeom>
          <a:noFill/>
        </p:spPr>
        <p:txBody>
          <a:bodyPr wrap="none" rtlCol="0">
            <a:spAutoFit/>
          </a:bodyPr>
          <a:lstStyle/>
          <a:p>
            <a:r>
              <a:rPr lang="en-US" sz="2400" b="1" u="sng" dirty="0" smtClean="0">
                <a:solidFill>
                  <a:srgbClr val="7030A0"/>
                </a:solidFill>
              </a:rPr>
              <a:t>Check &amp; compare sales behavior before, during and after </a:t>
            </a:r>
            <a:r>
              <a:rPr lang="en-US" sz="2400" b="1" u="sng" dirty="0" smtClean="0">
                <a:solidFill>
                  <a:srgbClr val="7030A0"/>
                </a:solidFill>
              </a:rPr>
              <a:t>holidays</a:t>
            </a:r>
            <a:endParaRPr lang="en-US" sz="2400" b="1" u="sng" dirty="0" smtClean="0">
              <a:solidFill>
                <a:srgbClr val="7030A0"/>
              </a:solidFill>
            </a:endParaRPr>
          </a:p>
        </p:txBody>
      </p:sp>
      <p:pic>
        <p:nvPicPr>
          <p:cNvPr id="21506" name="Picture 2"/>
          <p:cNvPicPr>
            <a:picLocks noChangeAspect="1" noChangeArrowheads="1"/>
          </p:cNvPicPr>
          <p:nvPr/>
        </p:nvPicPr>
        <p:blipFill>
          <a:blip r:embed="rId2"/>
          <a:srcRect/>
          <a:stretch>
            <a:fillRect/>
          </a:stretch>
        </p:blipFill>
        <p:spPr bwMode="auto">
          <a:xfrm>
            <a:off x="1175280" y="1493838"/>
            <a:ext cx="8181975" cy="519112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Prepared By Imthiyaz</a:t>
            </a: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1711</TotalTime>
  <Words>1007</Words>
  <Application>Microsoft Office PowerPoint</Application>
  <PresentationFormat>Custom</PresentationFormat>
  <Paragraphs>161</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Pharmaceutical Sales prediction across multiple stores</vt:lpstr>
      <vt:lpstr>Slide 2</vt:lpstr>
      <vt:lpstr>Store Data all relevant variables and associated data types </vt:lpstr>
      <vt:lpstr>Train Data all relevant variables and associated data types </vt:lpstr>
      <vt:lpstr>Test Data all relevant variables and associated data types </vt:lpstr>
      <vt:lpstr>Slide 6</vt:lpstr>
      <vt:lpstr>Basic metrics (mean, median, MODE)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in the Telecommunication Industry - Overview</dc:title>
  <dc:creator>Geetika Pandey</dc:creator>
  <cp:lastModifiedBy>Admin</cp:lastModifiedBy>
  <cp:revision>80</cp:revision>
  <dcterms:created xsi:type="dcterms:W3CDTF">2023-11-28T18:48:02Z</dcterms:created>
  <dcterms:modified xsi:type="dcterms:W3CDTF">2024-01-05T11:20:12Z</dcterms:modified>
</cp:coreProperties>
</file>