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d050500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d050500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95959"/>
                </a:solidFill>
              </a:rPr>
              <a:t>T</a:t>
            </a:r>
            <a:r>
              <a:rPr lang="en-GB" sz="1200">
                <a:solidFill>
                  <a:srgbClr val="595959"/>
                </a:solidFill>
              </a:rPr>
              <a:t>his work considers WP5 lead by Helsinki. 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95959"/>
                </a:solidFill>
              </a:rPr>
              <a:t>Aim: to </a:t>
            </a:r>
            <a:r>
              <a:rPr lang="en-GB" sz="1200">
                <a:solidFill>
                  <a:srgbClr val="595959"/>
                </a:solidFill>
              </a:rPr>
              <a:t>develop a solution for detecting psychophysiological states related to time perception and online converting the data to values that are used in manipulating the visual feedback presented in VR.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-GB" sz="1200">
                <a:solidFill>
                  <a:srgbClr val="595959"/>
                </a:solidFill>
              </a:rPr>
              <a:t>The work is geared towards demonstrating the usefulness of neuroadaptivity in modulating subjective time and related distortions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853f3625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853f3625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95959"/>
                </a:solidFill>
              </a:rPr>
              <a:t>This work considers WP5 lead by Helsinki. 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95959"/>
                </a:solidFill>
              </a:rPr>
              <a:t>Aim: to develop a solution for detecting psychophysiological states related to time perception and online converting the data to values that are used in manipulating the visual feedback presented in VR.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-GB" sz="1200">
                <a:solidFill>
                  <a:srgbClr val="595959"/>
                </a:solidFill>
              </a:rPr>
              <a:t>The work is geared towards demonstrating the usefulness of neuroadaptivity in modulating subjective time and related distortions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853f362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853f362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95959"/>
                </a:solidFill>
              </a:rPr>
              <a:t>This work considers WP5 lead by Helsinki. 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95959"/>
                </a:solidFill>
              </a:rPr>
              <a:t>Aim: to develop a solution for detecting psychophysiological states related to time perception and online converting the data to values that are used in manipulating the visual feedback presented in VR.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-GB" sz="1200">
                <a:solidFill>
                  <a:srgbClr val="595959"/>
                </a:solidFill>
              </a:rPr>
              <a:t>The work is geared towards demonstrating the usefulness of neuroadaptivity in modulating subjective time and related distortions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853f3625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853f3625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95959"/>
                </a:solidFill>
              </a:rPr>
              <a:t>This work considers WP5 lead by Helsinki. 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95959"/>
                </a:solidFill>
              </a:rPr>
              <a:t>Aim: to develop a solution for detecting psychophysiological states related to time perception and online converting the data to values that are used in manipulating the visual feedback presented in VR.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-GB" sz="1200">
                <a:solidFill>
                  <a:srgbClr val="595959"/>
                </a:solidFill>
              </a:rPr>
              <a:t>The work is geared towards demonstrating the usefulness of neuroadaptivity in modulating subjective time and related distortions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0bdcfcbb8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0bdcfcbb8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853f3625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853f3625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95959"/>
                </a:solidFill>
              </a:rPr>
              <a:t>This work considers WP5 lead by Helsinki. 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95959"/>
                </a:solidFill>
              </a:rPr>
              <a:t>Aim: to develop a solution for detecting psychophysiological states related to time perception and online converting the data to values that are used in manipulating the visual feedback presented in VR.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-GB" sz="1200">
                <a:solidFill>
                  <a:srgbClr val="595959"/>
                </a:solidFill>
              </a:rPr>
              <a:t>The work is geared towards demonstrating the usefulness of neuroadaptivity in modulating subjective time and related distortions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853f3625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853f3625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1c0f15b9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1c0f15b9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92240" y="0"/>
            <a:ext cx="1651759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492240" y="0"/>
            <a:ext cx="1651759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200" y="4637200"/>
            <a:ext cx="7870150" cy="4456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youtu.be/CvF2qN6sSxo" TargetMode="External"/><Relationship Id="rId4" Type="http://schemas.openxmlformats.org/officeDocument/2006/relationships/hyperlink" Target="http://www.youtube.com/watch?v=CvF2qN6sSxo" TargetMode="External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youtu.be/CvF2qN6sSx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Integration of Neuroadaptive physiology module in Metachron</a:t>
            </a:r>
            <a:endParaRPr sz="3200"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2952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/>
              <a:t>Imtiaj Ahmed, Michiel Spape, Ville Harjunen, </a:t>
            </a:r>
            <a:r>
              <a:rPr lang="en-GB" sz="1900"/>
              <a:t>Marie </a:t>
            </a:r>
            <a:r>
              <a:rPr lang="en-GB" sz="1900"/>
              <a:t>Al-Ghossein, Mikko Kytö,</a:t>
            </a:r>
            <a:endParaRPr sz="19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/>
              <a:t>Niklas Ravaja, Giulio Jacucci</a:t>
            </a:r>
            <a:endParaRPr sz="19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/>
              <a:t>University of Helsinki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solidFill>
                  <a:srgbClr val="0B5394"/>
                </a:solidFill>
              </a:rPr>
              <a:t>Initial plan</a:t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B5394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Integrating neuroadaptive starfield demo environment to metachron.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Interfacing neuroadaptive module to control starfield in Metachron.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The work is demonstrating a neuroadaptive environment which can be extended to experiment with modulating subjective time and related distortions.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new </a:t>
            </a:r>
            <a:r>
              <a:rPr lang="en-GB"/>
              <a:t>version of D5.1 Psychophysiological states detection from WP5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B5394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Overview of the neuroadaptive starfield demo environment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Current status?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How to use it?</a:t>
            </a:r>
            <a:endParaRPr sz="14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Integration/Interface neuroadaptive module with metachron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Requirements?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How to?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Possible solutions?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B5394"/>
                </a:solidFill>
              </a:rPr>
              <a:t>Overview: Neuroadaptive starfield demo env</a:t>
            </a:r>
            <a:endParaRPr b="1" sz="2400">
              <a:solidFill>
                <a:srgbClr val="0B5394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Participant/user controls speed of the stars by imagining running or walking.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Participant’s psychophysiological signals are trained and classified online to detect run and walk using machine learning algorithm.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Each time neuroadaptive module detects a run accelerate the stars movement and decelerate while walk detected.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B5394"/>
                </a:solidFill>
              </a:rPr>
              <a:t>Steps</a:t>
            </a:r>
            <a:endParaRPr b="1" sz="2400">
              <a:solidFill>
                <a:srgbClr val="0B5394"/>
              </a:solidFill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Calibration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Participants instructed to imagine run/walk for a fixed period of time, say 10 seconds. A visual </a:t>
            </a:r>
            <a:r>
              <a:rPr lang="en-GB"/>
              <a:t>stimuli</a:t>
            </a:r>
            <a:r>
              <a:rPr lang="en-GB"/>
              <a:t> of walk/run is shown in the beginning of the said period and a stop (standing) stimuli at the end.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Openvibe scenarios (Machine learning algorithms) run in parallel to record and trained the psychophysilogical signals of imagined run/walk.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Online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Openvibe scenarios (Machine learning algorithms) runs to detect imagined run/walk from psychophysilogical signals and send classification results to the starfield environment.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Demo starfield environment receives data from the openvibe and updates the starfield speed.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150">
                <a:solidFill>
                  <a:srgbClr val="0563C1"/>
                </a:solidFill>
                <a:highlight>
                  <a:srgbClr val="F4F4F4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https://youtu.be/CvF2qN6sSxo</a:t>
            </a:r>
            <a:endParaRPr/>
          </a:p>
        </p:txBody>
      </p:sp>
      <p:pic>
        <p:nvPicPr>
          <p:cNvPr descr="VirtualTimes EU project demo video" id="88" name="Google Shape;88;p18" title="A neuroadaptive BCI supports imagination and affects time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475" y="-675638"/>
            <a:ext cx="8659726" cy="64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B5394"/>
                </a:solidFill>
              </a:rPr>
              <a:t>Starfield: UH vs Metachron</a:t>
            </a:r>
            <a:endParaRPr b="1" sz="2400">
              <a:solidFill>
                <a:srgbClr val="0B5394"/>
              </a:solidFill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Differences between metchron starfield vs UH starfield demo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Metachron starfield environment is pretty straight forward, changes speed according to a given value.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UH starfield environment includes accelerating/</a:t>
            </a:r>
            <a:r>
              <a:rPr lang="en-GB"/>
              <a:t>decelerating</a:t>
            </a:r>
            <a:r>
              <a:rPr lang="en-GB"/>
              <a:t> control logic, filtering logic, </a:t>
            </a:r>
            <a:r>
              <a:rPr lang="en-GB"/>
              <a:t>logarithmic</a:t>
            </a:r>
            <a:r>
              <a:rPr lang="en-GB"/>
              <a:t> functions to generate dynamic values of speeding up and down. For example, upon </a:t>
            </a:r>
            <a:r>
              <a:rPr lang="en-GB"/>
              <a:t>detecting</a:t>
            </a:r>
            <a:r>
              <a:rPr lang="en-GB"/>
              <a:t> run run run the system accelerates stars faster faster and even faster.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WEB UI is a good and simple example of interfacing metachron’s starfield.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1523000" y="1350500"/>
            <a:ext cx="2880000" cy="25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2027275" y="1028700"/>
            <a:ext cx="20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Openvibe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1238"/>
            <a:ext cx="895550" cy="8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/>
          <p:nvPr/>
        </p:nvSpPr>
        <p:spPr>
          <a:xfrm>
            <a:off x="2088925" y="1643950"/>
            <a:ext cx="1434300" cy="6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2027275" y="2683825"/>
            <a:ext cx="1557600" cy="6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Online prediction</a:t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5198525" y="1350500"/>
            <a:ext cx="3597000" cy="2588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5773275" y="1626100"/>
            <a:ext cx="1139700" cy="696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5829325" y="2683825"/>
            <a:ext cx="1139700" cy="696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Participant prompts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7427250" y="2683825"/>
            <a:ext cx="1139700" cy="696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Starfield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5451800" y="1028700"/>
            <a:ext cx="20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Unreal / Metachron</a:t>
            </a:r>
            <a:endParaRPr/>
          </a:p>
        </p:txBody>
      </p:sp>
      <p:cxnSp>
        <p:nvCxnSpPr>
          <p:cNvPr id="109" name="Google Shape;109;p20"/>
          <p:cNvCxnSpPr>
            <a:stCxn id="102" idx="3"/>
            <a:endCxn id="105" idx="1"/>
          </p:cNvCxnSpPr>
          <p:nvPr/>
        </p:nvCxnSpPr>
        <p:spPr>
          <a:xfrm>
            <a:off x="3523225" y="1974550"/>
            <a:ext cx="22500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20"/>
          <p:cNvCxnSpPr>
            <a:stCxn id="105" idx="2"/>
            <a:endCxn id="106" idx="0"/>
          </p:cNvCxnSpPr>
          <p:nvPr/>
        </p:nvCxnSpPr>
        <p:spPr>
          <a:xfrm flipH="1" rot="-5400000">
            <a:off x="6190725" y="2475400"/>
            <a:ext cx="360900" cy="561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20"/>
          <p:cNvCxnSpPr>
            <a:stCxn id="105" idx="3"/>
            <a:endCxn id="107" idx="0"/>
          </p:cNvCxnSpPr>
          <p:nvPr/>
        </p:nvCxnSpPr>
        <p:spPr>
          <a:xfrm>
            <a:off x="6912975" y="1974550"/>
            <a:ext cx="1084200" cy="709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0"/>
          <p:cNvCxnSpPr>
            <a:stCxn id="103" idx="3"/>
            <a:endCxn id="105" idx="1"/>
          </p:cNvCxnSpPr>
          <p:nvPr/>
        </p:nvCxnSpPr>
        <p:spPr>
          <a:xfrm flipH="1" rot="10800000">
            <a:off x="3584875" y="1974625"/>
            <a:ext cx="2188500" cy="10398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</a:rPr>
              <a:t>Video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78300" y="107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0563C1"/>
                </a:solidFill>
                <a:highlight>
                  <a:srgbClr val="F4F4F4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https://youtu.be/CvF2qN6sSxo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