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00" r:id="rId2"/>
    <p:sldId id="261" r:id="rId3"/>
    <p:sldId id="301" r:id="rId4"/>
    <p:sldId id="302" r:id="rId5"/>
    <p:sldId id="31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9dd9cda-b701-4e54-9d1d-ec89df7ac823" providerId="ADAL" clId="{799D08C3-FC4E-44AA-97CA-CAF32E6D53D9}"/>
    <pc:docChg chg="modSld">
      <pc:chgData name=" " userId="79dd9cda-b701-4e54-9d1d-ec89df7ac823" providerId="ADAL" clId="{799D08C3-FC4E-44AA-97CA-CAF32E6D53D9}" dt="2018-09-26T13:58:30.534" v="13" actId="20577"/>
      <pc:docMkLst>
        <pc:docMk/>
      </pc:docMkLst>
      <pc:sldChg chg="modSp">
        <pc:chgData name=" " userId="79dd9cda-b701-4e54-9d1d-ec89df7ac823" providerId="ADAL" clId="{799D08C3-FC4E-44AA-97CA-CAF32E6D53D9}" dt="2018-09-26T13:58:30.534" v="13" actId="20577"/>
        <pc:sldMkLst>
          <pc:docMk/>
          <pc:sldMk cId="2652214210" sldId="300"/>
        </pc:sldMkLst>
        <pc:spChg chg="mod">
          <ac:chgData name=" " userId="79dd9cda-b701-4e54-9d1d-ec89df7ac823" providerId="ADAL" clId="{799D08C3-FC4E-44AA-97CA-CAF32E6D53D9}" dt="2018-09-26T13:58:30.534" v="13" actId="20577"/>
          <ac:spMkLst>
            <pc:docMk/>
            <pc:sldMk cId="2652214210" sldId="300"/>
            <ac:spMk id="8" creationId="{00000000-0000-0000-0000-000000000000}"/>
          </ac:spMkLst>
        </pc:spChg>
      </pc:sldChg>
    </pc:docChg>
  </pc:docChgLst>
  <pc:docChgLst>
    <pc:chgData name="Md. Kishor Morol" userId="79dd9cda-b701-4e54-9d1d-ec89df7ac823" providerId="ADAL" clId="{799D08C3-FC4E-44AA-97CA-CAF32E6D53D9}"/>
    <pc:docChg chg="custSel modSld">
      <pc:chgData name="Md. Kishor Morol" userId="79dd9cda-b701-4e54-9d1d-ec89df7ac823" providerId="ADAL" clId="{799D08C3-FC4E-44AA-97CA-CAF32E6D53D9}" dt="2018-09-18T03:25:13.196" v="43" actId="478"/>
      <pc:docMkLst>
        <pc:docMk/>
      </pc:docMkLst>
      <pc:sldChg chg="delSp">
        <pc:chgData name="Md. Kishor Morol" userId="79dd9cda-b701-4e54-9d1d-ec89df7ac823" providerId="ADAL" clId="{799D08C3-FC4E-44AA-97CA-CAF32E6D53D9}" dt="2018-09-18T03:23:11.200" v="31" actId="478"/>
        <pc:sldMkLst>
          <pc:docMk/>
          <pc:sldMk cId="3467381751" sldId="261"/>
        </pc:sldMkLst>
        <pc:spChg chg="del">
          <ac:chgData name="Md. Kishor Morol" userId="79dd9cda-b701-4e54-9d1d-ec89df7ac823" providerId="ADAL" clId="{799D08C3-FC4E-44AA-97CA-CAF32E6D53D9}" dt="2018-09-18T03:23:11.200" v="31" actId="478"/>
          <ac:spMkLst>
            <pc:docMk/>
            <pc:sldMk cId="3467381751" sldId="261"/>
            <ac:spMk id="6" creationId="{00000000-0000-0000-0000-000000000000}"/>
          </ac:spMkLst>
        </pc:spChg>
      </pc:sldChg>
      <pc:sldChg chg="modSp">
        <pc:chgData name="Md. Kishor Morol" userId="79dd9cda-b701-4e54-9d1d-ec89df7ac823" providerId="ADAL" clId="{799D08C3-FC4E-44AA-97CA-CAF32E6D53D9}" dt="2018-09-18T03:23:00.579" v="30" actId="20577"/>
        <pc:sldMkLst>
          <pc:docMk/>
          <pc:sldMk cId="2652214210" sldId="300"/>
        </pc:sldMkLst>
        <pc:spChg chg="mod">
          <ac:chgData name="Md. Kishor Morol" userId="79dd9cda-b701-4e54-9d1d-ec89df7ac823" providerId="ADAL" clId="{799D08C3-FC4E-44AA-97CA-CAF32E6D53D9}" dt="2018-09-18T03:23:00.579" v="30" actId="20577"/>
          <ac:spMkLst>
            <pc:docMk/>
            <pc:sldMk cId="2652214210" sldId="300"/>
            <ac:spMk id="9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3:17.389" v="32" actId="478"/>
        <pc:sldMkLst>
          <pc:docMk/>
          <pc:sldMk cId="303766600" sldId="301"/>
        </pc:sldMkLst>
        <pc:spChg chg="del">
          <ac:chgData name="Md. Kishor Morol" userId="79dd9cda-b701-4e54-9d1d-ec89df7ac823" providerId="ADAL" clId="{799D08C3-FC4E-44AA-97CA-CAF32E6D53D9}" dt="2018-09-18T03:23:17.389" v="32" actId="478"/>
          <ac:spMkLst>
            <pc:docMk/>
            <pc:sldMk cId="303766600" sldId="301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3:24.261" v="33" actId="478"/>
        <pc:sldMkLst>
          <pc:docMk/>
          <pc:sldMk cId="3074357458" sldId="302"/>
        </pc:sldMkLst>
        <pc:spChg chg="del">
          <ac:chgData name="Md. Kishor Morol" userId="79dd9cda-b701-4e54-9d1d-ec89df7ac823" providerId="ADAL" clId="{799D08C3-FC4E-44AA-97CA-CAF32E6D53D9}" dt="2018-09-18T03:23:24.261" v="33" actId="478"/>
          <ac:spMkLst>
            <pc:docMk/>
            <pc:sldMk cId="3074357458" sldId="302"/>
            <ac:spMk id="10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4:03.210" v="35" actId="478"/>
        <pc:sldMkLst>
          <pc:docMk/>
          <pc:sldMk cId="617969320" sldId="303"/>
        </pc:sldMkLst>
        <pc:spChg chg="del">
          <ac:chgData name="Md. Kishor Morol" userId="79dd9cda-b701-4e54-9d1d-ec89df7ac823" providerId="ADAL" clId="{799D08C3-FC4E-44AA-97CA-CAF32E6D53D9}" dt="2018-09-18T03:24:03.210" v="35" actId="478"/>
          <ac:spMkLst>
            <pc:docMk/>
            <pc:sldMk cId="617969320" sldId="303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4:13.426" v="36" actId="478"/>
        <pc:sldMkLst>
          <pc:docMk/>
          <pc:sldMk cId="2522082037" sldId="304"/>
        </pc:sldMkLst>
        <pc:spChg chg="del">
          <ac:chgData name="Md. Kishor Morol" userId="79dd9cda-b701-4e54-9d1d-ec89df7ac823" providerId="ADAL" clId="{799D08C3-FC4E-44AA-97CA-CAF32E6D53D9}" dt="2018-09-18T03:24:13.426" v="36" actId="478"/>
          <ac:spMkLst>
            <pc:docMk/>
            <pc:sldMk cId="2522082037" sldId="304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4:24.440" v="37" actId="478"/>
        <pc:sldMkLst>
          <pc:docMk/>
          <pc:sldMk cId="2802724700" sldId="305"/>
        </pc:sldMkLst>
        <pc:spChg chg="del">
          <ac:chgData name="Md. Kishor Morol" userId="79dd9cda-b701-4e54-9d1d-ec89df7ac823" providerId="ADAL" clId="{799D08C3-FC4E-44AA-97CA-CAF32E6D53D9}" dt="2018-09-18T03:24:24.440" v="37" actId="478"/>
          <ac:spMkLst>
            <pc:docMk/>
            <pc:sldMk cId="2802724700" sldId="305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4:34.149" v="38" actId="478"/>
        <pc:sldMkLst>
          <pc:docMk/>
          <pc:sldMk cId="2014937733" sldId="306"/>
        </pc:sldMkLst>
        <pc:spChg chg="del">
          <ac:chgData name="Md. Kishor Morol" userId="79dd9cda-b701-4e54-9d1d-ec89df7ac823" providerId="ADAL" clId="{799D08C3-FC4E-44AA-97CA-CAF32E6D53D9}" dt="2018-09-18T03:24:34.149" v="38" actId="478"/>
          <ac:spMkLst>
            <pc:docMk/>
            <pc:sldMk cId="2014937733" sldId="306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4:52.433" v="39" actId="478"/>
        <pc:sldMkLst>
          <pc:docMk/>
          <pc:sldMk cId="2133954396" sldId="307"/>
        </pc:sldMkLst>
        <pc:spChg chg="del">
          <ac:chgData name="Md. Kishor Morol" userId="79dd9cda-b701-4e54-9d1d-ec89df7ac823" providerId="ADAL" clId="{799D08C3-FC4E-44AA-97CA-CAF32E6D53D9}" dt="2018-09-18T03:24:52.433" v="39" actId="478"/>
          <ac:spMkLst>
            <pc:docMk/>
            <pc:sldMk cId="2133954396" sldId="307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4:59.316" v="40" actId="478"/>
        <pc:sldMkLst>
          <pc:docMk/>
          <pc:sldMk cId="23080576" sldId="308"/>
        </pc:sldMkLst>
        <pc:spChg chg="del">
          <ac:chgData name="Md. Kishor Morol" userId="79dd9cda-b701-4e54-9d1d-ec89df7ac823" providerId="ADAL" clId="{799D08C3-FC4E-44AA-97CA-CAF32E6D53D9}" dt="2018-09-18T03:24:59.316" v="40" actId="478"/>
          <ac:spMkLst>
            <pc:docMk/>
            <pc:sldMk cId="23080576" sldId="308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5:03.121" v="41" actId="478"/>
        <pc:sldMkLst>
          <pc:docMk/>
          <pc:sldMk cId="4123661635" sldId="309"/>
        </pc:sldMkLst>
        <pc:spChg chg="del">
          <ac:chgData name="Md. Kishor Morol" userId="79dd9cda-b701-4e54-9d1d-ec89df7ac823" providerId="ADAL" clId="{799D08C3-FC4E-44AA-97CA-CAF32E6D53D9}" dt="2018-09-18T03:25:03.121" v="41" actId="478"/>
          <ac:spMkLst>
            <pc:docMk/>
            <pc:sldMk cId="4123661635" sldId="309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5:09.518" v="42" actId="478"/>
        <pc:sldMkLst>
          <pc:docMk/>
          <pc:sldMk cId="2709625618" sldId="310"/>
        </pc:sldMkLst>
        <pc:spChg chg="del">
          <ac:chgData name="Md. Kishor Morol" userId="79dd9cda-b701-4e54-9d1d-ec89df7ac823" providerId="ADAL" clId="{799D08C3-FC4E-44AA-97CA-CAF32E6D53D9}" dt="2018-09-18T03:25:09.518" v="42" actId="478"/>
          <ac:spMkLst>
            <pc:docMk/>
            <pc:sldMk cId="2709625618" sldId="310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5:13.196" v="43" actId="478"/>
        <pc:sldMkLst>
          <pc:docMk/>
          <pc:sldMk cId="1505443355" sldId="311"/>
        </pc:sldMkLst>
        <pc:spChg chg="del">
          <ac:chgData name="Md. Kishor Morol" userId="79dd9cda-b701-4e54-9d1d-ec89df7ac823" providerId="ADAL" clId="{799D08C3-FC4E-44AA-97CA-CAF32E6D53D9}" dt="2018-09-18T03:25:13.196" v="43" actId="478"/>
          <ac:spMkLst>
            <pc:docMk/>
            <pc:sldMk cId="1505443355" sldId="311"/>
            <ac:spMk id="7" creationId="{00000000-0000-0000-0000-000000000000}"/>
          </ac:spMkLst>
        </pc:spChg>
      </pc:sldChg>
      <pc:sldChg chg="delSp">
        <pc:chgData name="Md. Kishor Morol" userId="79dd9cda-b701-4e54-9d1d-ec89df7ac823" providerId="ADAL" clId="{799D08C3-FC4E-44AA-97CA-CAF32E6D53D9}" dt="2018-09-18T03:23:38.600" v="34" actId="478"/>
        <pc:sldMkLst>
          <pc:docMk/>
          <pc:sldMk cId="1489938687" sldId="312"/>
        </pc:sldMkLst>
        <pc:spChg chg="del">
          <ac:chgData name="Md. Kishor Morol" userId="79dd9cda-b701-4e54-9d1d-ec89df7ac823" providerId="ADAL" clId="{799D08C3-FC4E-44AA-97CA-CAF32E6D53D9}" dt="2018-09-18T03:23:38.600" v="34" actId="478"/>
          <ac:spMkLst>
            <pc:docMk/>
            <pc:sldMk cId="1489938687" sldId="312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95703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4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03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5338" indent="-33813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  <a:defRPr/>
            </a:lvl2pPr>
            <a:lvl3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  <a:defRPr/>
            </a:lvl3pPr>
            <a:lvl4pPr marL="1655763" indent="-284163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  <a:defRPr/>
            </a:lvl4pPr>
            <a:lvl5pPr marL="2120900" indent="-292100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Fahad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2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62093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5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344488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292100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4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buFont typeface="Wingdings 2" panose="05020102010507070707" pitchFamily="18" charset="2"/>
              <a:buChar char="õ"/>
              <a:defRPr sz="3200"/>
            </a:lvl1pPr>
            <a:lvl2pPr marL="862013" indent="-404813">
              <a:buFont typeface="Wingdings" panose="05000000000000000000" pitchFamily="2" charset="2"/>
              <a:buChar char="¯"/>
              <a:defRPr sz="2800"/>
            </a:lvl2pPr>
            <a:lvl3pPr marL="1206500" indent="-344488"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655763" indent="-344488">
              <a:buFont typeface="Wingdings 2" panose="05020102010507070707" pitchFamily="18" charset="2"/>
              <a:buChar char="ò"/>
              <a:defRPr sz="2000"/>
            </a:lvl4pPr>
            <a:lvl5pPr marL="2120900" indent="-344488"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6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/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2105: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2105: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Array &amp;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shor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11643360" cy="3527730"/>
          </a:xfrm>
        </p:spPr>
        <p:txBody>
          <a:bodyPr>
            <a:normAutofit/>
          </a:bodyPr>
          <a:lstStyle/>
          <a:p>
            <a:r>
              <a:rPr lang="en-US" dirty="0"/>
              <a:t>CSC 2105: Data Structure</a:t>
            </a:r>
            <a:br>
              <a:rPr lang="en-US" dirty="0"/>
            </a:br>
            <a:r>
              <a:rPr lang="en-US" sz="2800" dirty="0"/>
              <a:t>Fall 2018-19</a:t>
            </a:r>
            <a:br>
              <a:rPr lang="en-US" sz="2800" dirty="0"/>
            </a:br>
            <a:r>
              <a:rPr lang="en-US" sz="1400" dirty="0"/>
              <a:t>Date: 16-09-2018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>
                <a:solidFill>
                  <a:srgbClr val="0070C0"/>
                </a:solidFill>
              </a:rPr>
              <a:t>Introduction to Data Structure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Lecturer, Department of Computer Science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Faculty of Science &amp; Information Technology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  <a:hlinkClick r:id="rId2"/>
              </a:rPr>
              <a:t>kishor@aiub.edu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Room: Annex 4, 42114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Sequence of </a:t>
            </a:r>
            <a:r>
              <a:rPr lang="en-US" b="1" dirty="0"/>
              <a:t>instructions of any programming language</a:t>
            </a:r>
            <a:r>
              <a:rPr lang="en-US" dirty="0"/>
              <a:t> that can be followed to perform </a:t>
            </a:r>
            <a:r>
              <a:rPr lang="en-US" b="1" dirty="0"/>
              <a:t>a particular task</a:t>
            </a:r>
            <a:r>
              <a:rPr lang="en-US" dirty="0"/>
              <a:t>.</a:t>
            </a:r>
          </a:p>
          <a:p>
            <a:pPr marL="0" indent="0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buNone/>
              <a:defRPr/>
            </a:pPr>
            <a:r>
              <a:rPr lang="en-US" dirty="0"/>
              <a:t> 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Like an algorithm generally a program has three sections such as </a:t>
            </a:r>
            <a:r>
              <a:rPr lang="en-US" b="1" dirty="0"/>
              <a:t>input, processing and output</a:t>
            </a:r>
            <a:r>
              <a:rPr lang="en-US" dirty="0"/>
              <a:t>.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In a program usually we use a large amount of data. Most of the cases these data are not elementary items, where exists structural relationship between elementary data items. 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i="1" dirty="0">
                <a:solidFill>
                  <a:srgbClr val="0070C0"/>
                </a:solidFill>
              </a:rPr>
              <a:t>That means the programs uses data structure(s)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dirty="0"/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For a particular problem (usually for complex problem), at first we may write </a:t>
            </a:r>
            <a:r>
              <a:rPr lang="en-US" b="1" dirty="0"/>
              <a:t>an algorithm</a:t>
            </a:r>
            <a:r>
              <a:rPr lang="en-US" dirty="0"/>
              <a:t> then the algorithm may be converted into a </a:t>
            </a:r>
            <a:r>
              <a:rPr lang="en-US" b="1" dirty="0"/>
              <a:t>program</a:t>
            </a:r>
            <a:r>
              <a:rPr lang="en-US" dirty="0"/>
              <a:t>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sz="3600" dirty="0"/>
              <a:t>Two types of complexities: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sz="3600" dirty="0"/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sz="3200" dirty="0"/>
              <a:t> Time Complexity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sz="3200" dirty="0"/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sz="3200" dirty="0"/>
              <a:t> Space Complexity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6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This complexity is related </a:t>
            </a:r>
            <a:r>
              <a:rPr lang="en-US" i="1" dirty="0"/>
              <a:t>to </a:t>
            </a:r>
            <a:r>
              <a:rPr lang="en-US" i="1" dirty="0">
                <a:solidFill>
                  <a:srgbClr val="0070C0"/>
                </a:solidFill>
              </a:rPr>
              <a:t>execution time</a:t>
            </a:r>
            <a:r>
              <a:rPr lang="en-US" dirty="0"/>
              <a:t> of the algorithm. 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buNone/>
              <a:defRPr/>
            </a:pPr>
            <a:endParaRPr lang="en-US" dirty="0"/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It depends on the number of element</a:t>
            </a:r>
            <a:r>
              <a:rPr lang="en-US" b="1" dirty="0"/>
              <a:t> </a:t>
            </a:r>
            <a:r>
              <a:rPr lang="en-US" i="1" dirty="0">
                <a:solidFill>
                  <a:srgbClr val="0070C0"/>
                </a:solidFill>
              </a:rPr>
              <a:t>comparisons</a:t>
            </a:r>
            <a:r>
              <a:rPr lang="en-US" dirty="0"/>
              <a:t> and number of element </a:t>
            </a:r>
            <a:r>
              <a:rPr lang="en-US" i="1" dirty="0">
                <a:solidFill>
                  <a:srgbClr val="0070C0"/>
                </a:solidFill>
              </a:rPr>
              <a:t>movement</a:t>
            </a:r>
            <a:r>
              <a:rPr lang="en-US" dirty="0"/>
              <a:t> (movement of data from one place to another).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This complexity is related to </a:t>
            </a:r>
            <a:r>
              <a:rPr lang="en-US" i="1" dirty="0">
                <a:solidFill>
                  <a:srgbClr val="0070C0"/>
                </a:solidFill>
              </a:rPr>
              <a:t>space (memory) requirement</a:t>
            </a:r>
            <a:r>
              <a:rPr lang="en-US" dirty="0"/>
              <a:t> in the main memory for the data set used to implement the algorithm.</a:t>
            </a:r>
          </a:p>
          <a:p>
            <a:pPr marL="0" indent="0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buNone/>
              <a:defRPr/>
            </a:pPr>
            <a:r>
              <a:rPr lang="en-US" dirty="0"/>
              <a:t> 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That means if there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/>
              <a:t> data items used in an algorithm, the space complexity of the algorithm will be proportional to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Data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Data means raw facts or information that can be processed to get results.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</a:t>
            </a:r>
            <a:r>
              <a:rPr lang="en-US" i="1" dirty="0"/>
              <a:t>Structure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Some elementary items constitute a unit and that unit may be considered as a structure. </a:t>
            </a:r>
          </a:p>
          <a:p>
            <a:pPr lvl="1"/>
            <a:r>
              <a:rPr lang="en-US" dirty="0"/>
              <a:t>A structure may be treated as a frame where we organize some elementary items in different ways. 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what is </a:t>
            </a:r>
            <a:r>
              <a:rPr lang="en-US" i="1" dirty="0"/>
              <a:t>Data Structure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Data structure is a structure where we organize elementary data items in different ways and there exits structural relationship among the items so that it can be used efficiently.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other words, a data structure is means of structural relationships of elementary data items for storing and retrieving data in computer’s memory.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elementary data items are the </a:t>
            </a:r>
            <a:r>
              <a:rPr lang="en-US" b="1" i="1" dirty="0">
                <a:solidFill>
                  <a:srgbClr val="0070C0"/>
                </a:solidFill>
              </a:rPr>
              <a:t>elements</a:t>
            </a:r>
            <a:r>
              <a:rPr lang="en-US" dirty="0"/>
              <a:t> of a data structure. </a:t>
            </a:r>
          </a:p>
          <a:p>
            <a:endParaRPr lang="en-US" dirty="0"/>
          </a:p>
          <a:p>
            <a:r>
              <a:rPr lang="en-US" dirty="0"/>
              <a:t>However, a </a:t>
            </a:r>
            <a:r>
              <a:rPr lang="en-US" b="1" i="1" dirty="0">
                <a:solidFill>
                  <a:srgbClr val="0070C0"/>
                </a:solidFill>
              </a:rPr>
              <a:t>data structure may be an element of another data structure</a:t>
            </a:r>
            <a:r>
              <a:rPr lang="en-US" dirty="0"/>
              <a:t>. That means a data structure may contain another data structure.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 about/ study Data Structure in two ways: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Abstract Data Types (ADTs):</a:t>
            </a:r>
          </a:p>
          <a:p>
            <a:pPr lvl="2" algn="l"/>
            <a:r>
              <a:rPr lang="en-US" dirty="0"/>
              <a:t>ADTs are entities that are definition of data and operation but do not have any implementation.</a:t>
            </a:r>
            <a:br>
              <a:rPr lang="en-US" dirty="0"/>
            </a:br>
            <a:r>
              <a:rPr lang="en-US" dirty="0"/>
              <a:t>Example: List, Stack, Queue etc.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Implementation</a:t>
            </a:r>
          </a:p>
          <a:p>
            <a:pPr lvl="2" algn="l"/>
            <a:r>
              <a:rPr lang="en-US" dirty="0"/>
              <a:t>Have a concrete implementation.</a:t>
            </a:r>
            <a:br>
              <a:rPr lang="en-US" dirty="0"/>
            </a:br>
            <a:r>
              <a:rPr lang="en-US" dirty="0"/>
              <a:t>Example: Array, etc.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Example of Data Structures: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Array, Linked List, Stack, Queue, Tree, Heap, Graph, Hash Table etc.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Types of elementary data item: 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Character, Integer, Floating point numbers etc.</a:t>
            </a:r>
          </a:p>
          <a:p>
            <a:pPr marL="457200" lvl="1" indent="0">
              <a:spcAft>
                <a:spcPts val="0"/>
              </a:spcAft>
              <a:buClr>
                <a:schemeClr val="accent2"/>
              </a:buClr>
              <a:buSzPct val="90000"/>
              <a:buNone/>
              <a:defRPr/>
            </a:pPr>
            <a:r>
              <a:rPr lang="en-US" sz="800" dirty="0"/>
              <a:t> </a:t>
            </a:r>
            <a:endParaRPr lang="en-US" sz="4800" dirty="0"/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u="sng" dirty="0"/>
              <a:t>Elementary data item	-  Expression in C/C++</a:t>
            </a:r>
            <a:endParaRPr lang="en-US" sz="4000" dirty="0"/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Character                        	-   </a:t>
            </a:r>
            <a:r>
              <a:rPr lang="en-US" b="1" dirty="0"/>
              <a:t>char</a:t>
            </a:r>
            <a:endParaRPr lang="en-US" sz="3200" b="1" dirty="0"/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Integer </a:t>
            </a:r>
            <a:r>
              <a:rPr lang="en-US" b="1" dirty="0"/>
              <a:t>                           	</a:t>
            </a:r>
            <a:r>
              <a:rPr lang="en-US" dirty="0"/>
              <a:t>-</a:t>
            </a:r>
            <a:r>
              <a:rPr lang="en-US" b="1" dirty="0"/>
              <a:t>   </a:t>
            </a:r>
            <a:r>
              <a:rPr lang="en-US" b="1" dirty="0" err="1"/>
              <a:t>int</a:t>
            </a:r>
            <a:endParaRPr lang="en-US" sz="3600" b="1" dirty="0"/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Floating point number</a:t>
            </a:r>
            <a:r>
              <a:rPr lang="en-US" b="1" dirty="0"/>
              <a:t>	</a:t>
            </a:r>
            <a:r>
              <a:rPr lang="en-US" dirty="0"/>
              <a:t>-</a:t>
            </a:r>
            <a:r>
              <a:rPr lang="en-US" b="1" dirty="0"/>
              <a:t>   float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etc.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Basic: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i="1" dirty="0"/>
              <a:t>insertion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(addition of a new element in the data structure)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i="1" dirty="0"/>
              <a:t>deletion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(removing the element from the data structure)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i="1" dirty="0"/>
              <a:t>searching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(locating the element in the data structure)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i="1" dirty="0"/>
              <a:t>Traversal </a:t>
            </a:r>
            <a:r>
              <a:rPr lang="en-US" dirty="0">
                <a:solidFill>
                  <a:srgbClr val="0070C0"/>
                </a:solidFill>
              </a:rPr>
              <a:t>(accessing each data element in the data structure)</a:t>
            </a:r>
            <a:endParaRPr lang="en-US" i="1" dirty="0">
              <a:solidFill>
                <a:srgbClr val="0070C0"/>
              </a:solidFill>
            </a:endParaRP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dirty="0"/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Additional: 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i="1" dirty="0"/>
              <a:t>sorting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(Arranging elements in a data structure in a specified order)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i="1" dirty="0"/>
              <a:t>merging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(combining elements of two similar data structures to create a new data structure of same type)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etc.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Set of </a:t>
            </a:r>
            <a:r>
              <a:rPr lang="en-US" b="1" dirty="0"/>
              <a:t>instructions</a:t>
            </a:r>
            <a:r>
              <a:rPr lang="en-US" dirty="0"/>
              <a:t> that can be followed to perform </a:t>
            </a:r>
            <a:r>
              <a:rPr lang="en-US" b="1" dirty="0"/>
              <a:t>a task</a:t>
            </a:r>
            <a:r>
              <a:rPr lang="en-US" dirty="0"/>
              <a:t>. In other words, </a:t>
            </a:r>
            <a:r>
              <a:rPr lang="en-US" b="1" dirty="0"/>
              <a:t>sequence of steps that can be followed to solve a problem</a:t>
            </a:r>
            <a:r>
              <a:rPr lang="en-US" dirty="0"/>
              <a:t>.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dirty="0"/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To write an algorithm we do not strictly follow grammar of any particular programming language. </a:t>
            </a:r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dirty="0"/>
          </a:p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However its language may be near to a programming language.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Each and every algorithm can be divided into </a:t>
            </a:r>
            <a:r>
              <a:rPr lang="en-US" i="1" dirty="0"/>
              <a:t>three sections</a:t>
            </a:r>
            <a:r>
              <a:rPr lang="en-US" dirty="0"/>
              <a:t>: 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First section is </a:t>
            </a:r>
            <a:r>
              <a:rPr lang="en-US" b="1" i="1" dirty="0">
                <a:solidFill>
                  <a:srgbClr val="0070C0"/>
                </a:solidFill>
              </a:rPr>
              <a:t>input</a:t>
            </a:r>
            <a:r>
              <a:rPr lang="en-US" b="1" dirty="0"/>
              <a:t> </a:t>
            </a:r>
            <a:r>
              <a:rPr lang="en-US" dirty="0"/>
              <a:t>section, where we show which data elements are to be given or fed to the algorithm as an input. 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dirty="0"/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The second section is the most important one, which is </a:t>
            </a:r>
            <a:r>
              <a:rPr lang="en-US" b="1" i="1" dirty="0">
                <a:solidFill>
                  <a:srgbClr val="0070C0"/>
                </a:solidFill>
              </a:rPr>
              <a:t>operational or processing section</a:t>
            </a:r>
            <a:r>
              <a:rPr lang="en-US" dirty="0"/>
              <a:t>. Here we have to do all necessary operations, such as computation, taking decision, calling other procedures (or algorithms) etc. </a:t>
            </a:r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endParaRPr lang="en-US" dirty="0"/>
          </a:p>
          <a:p>
            <a:pPr lvl="1"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90000"/>
              <a:defRPr/>
            </a:pPr>
            <a:r>
              <a:rPr lang="en-US" dirty="0"/>
              <a:t>The third section is </a:t>
            </a:r>
            <a:r>
              <a:rPr lang="en-US" b="1" i="1" dirty="0">
                <a:solidFill>
                  <a:srgbClr val="0070C0"/>
                </a:solidFill>
              </a:rPr>
              <a:t>output</a:t>
            </a:r>
            <a:r>
              <a:rPr lang="en-US" dirty="0"/>
              <a:t>, where we display or get the result with the help of the previous two sections.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2105: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 to Data Structure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37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873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Times New Roman</vt:lpstr>
      <vt:lpstr>Wingdings</vt:lpstr>
      <vt:lpstr>Wingdings 2</vt:lpstr>
      <vt:lpstr>1_Office Theme</vt:lpstr>
      <vt:lpstr>CSC 2105: Data Structure Fall 2018-19 Date: 16-09-2018  Introduction to Data Structure</vt:lpstr>
      <vt:lpstr>Data &amp; Structure</vt:lpstr>
      <vt:lpstr>Data Structure</vt:lpstr>
      <vt:lpstr>Data Structure…</vt:lpstr>
      <vt:lpstr>Data Structure…</vt:lpstr>
      <vt:lpstr>Data Structure…</vt:lpstr>
      <vt:lpstr>Operations on Data Structure</vt:lpstr>
      <vt:lpstr>Algorithm</vt:lpstr>
      <vt:lpstr>Algorithm…</vt:lpstr>
      <vt:lpstr>Program</vt:lpstr>
      <vt:lpstr>Program…</vt:lpstr>
      <vt:lpstr>Complexity of algorithm</vt:lpstr>
      <vt:lpstr>Time Complexity</vt:lpstr>
      <vt:lpstr>Space Complexity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 </cp:lastModifiedBy>
  <cp:revision>332</cp:revision>
  <dcterms:created xsi:type="dcterms:W3CDTF">2015-01-16T09:30:36Z</dcterms:created>
  <dcterms:modified xsi:type="dcterms:W3CDTF">2018-09-26T13:58:45Z</dcterms:modified>
</cp:coreProperties>
</file>