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65" r:id="rId2"/>
    <p:sldId id="266" r:id="rId3"/>
    <p:sldId id="268" r:id="rId4"/>
    <p:sldId id="267" r:id="rId5"/>
    <p:sldId id="269" r:id="rId6"/>
    <p:sldId id="270" r:id="rId7"/>
    <p:sldId id="279" r:id="rId8"/>
    <p:sldId id="277" r:id="rId9"/>
    <p:sldId id="278" r:id="rId10"/>
    <p:sldId id="271" r:id="rId11"/>
    <p:sldId id="272" r:id="rId12"/>
    <p:sldId id="27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0"/>
    <a:srgbClr val="5B9B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0" autoAdjust="0"/>
    <p:restoredTop sz="94434" autoAdjust="0"/>
  </p:normalViewPr>
  <p:slideViewPr>
    <p:cSldViewPr snapToGrid="0">
      <p:cViewPr varScale="1">
        <p:scale>
          <a:sx n="72" d="100"/>
          <a:sy n="72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83C5-C346-4454-B58C-E383B7338B51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64E2-BD79-4C01-ADA9-D4ADEE919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51851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Searching - Sorting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9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0" y="119270"/>
            <a:ext cx="2628900" cy="6223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0" y="119270"/>
            <a:ext cx="9332843" cy="6223276"/>
          </a:xfrm>
        </p:spPr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30" y="6358421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8421"/>
            <a:ext cx="4114800" cy="365125"/>
          </a:xfrm>
        </p:spPr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Searching - Sorting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172075"/>
          </a:xfrm>
        </p:spPr>
        <p:txBody>
          <a:bodyPr/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/>
            </a:lvl2pPr>
            <a:lvl3pPr marL="795338" indent="-3317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/>
            </a:lvl3pPr>
            <a:lvl4pPr marL="103346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/>
            </a:lvl4pPr>
            <a:lvl5pPr marL="1258888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726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Mushfiqur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Searching - Sorting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60328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1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5801139" cy="4980333"/>
          </a:xfrm>
        </p:spPr>
        <p:txBody>
          <a:bodyPr/>
          <a:lstStyle>
            <a:lvl1pPr marL="344488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2400"/>
            </a:lvl1pPr>
            <a:lvl2pPr marL="622300" indent="-330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200"/>
            </a:lvl2pPr>
            <a:lvl3pPr marL="862013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sz="2000"/>
            </a:lvl3pPr>
            <a:lvl4pPr marL="1087438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1900"/>
            </a:lvl4pPr>
            <a:lvl5pPr marL="1311275" indent="-277813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>
            <a:normAutofit/>
          </a:bodyPr>
          <a:lstStyle>
            <a:lvl1pPr marL="344488" indent="-344488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7525" indent="-2921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238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591" y="6373468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016" y="6364909"/>
            <a:ext cx="2743200" cy="365125"/>
          </a:xfrm>
        </p:spPr>
        <p:txBody>
          <a:bodyPr/>
          <a:lstStyle/>
          <a:p>
            <a:r>
              <a:rPr lang="en-US" dirty="0"/>
              <a:t>Searching - Sorting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1"/>
            <a:ext cx="11816038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1" y="1158737"/>
            <a:ext cx="5830956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1" y="1982649"/>
            <a:ext cx="5830956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783" y="6360216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017" y="6351657"/>
            <a:ext cx="2743200" cy="365125"/>
          </a:xfrm>
        </p:spPr>
        <p:txBody>
          <a:bodyPr/>
          <a:lstStyle/>
          <a:p>
            <a:r>
              <a:rPr lang="en-US" dirty="0"/>
              <a:t>Searching - Sorting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7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" y="219351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782" y="6378161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017" y="6356350"/>
            <a:ext cx="2743200" cy="365125"/>
          </a:xfrm>
        </p:spPr>
        <p:txBody>
          <a:bodyPr/>
          <a:lstStyle/>
          <a:p>
            <a:r>
              <a:rPr lang="en-US" dirty="0"/>
              <a:t>Searching - Sorting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8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Searching - Sorting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3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4"/>
            <a:ext cx="8034130" cy="6181725"/>
          </a:xfrm>
        </p:spPr>
        <p:txBody>
          <a:bodyPr/>
          <a:lstStyle>
            <a:lvl1pPr marL="463550" indent="-4635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3200"/>
            </a:lvl1pPr>
            <a:lvl2pPr marL="741363" indent="-449263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800"/>
            </a:lvl2pPr>
            <a:lvl3pPr marL="966788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tabLst>
                <a:tab pos="1258888" algn="l"/>
              </a:tabLst>
              <a:defRPr sz="2400"/>
            </a:lvl3pPr>
            <a:lvl4pPr marL="1139825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2000"/>
            </a:lvl4pPr>
            <a:lvl5pPr marL="1377950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0" y="1787524"/>
            <a:ext cx="3932237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/>
              <a:t>Searching - Sorting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9526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0" cy="61737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3" y="1835218"/>
            <a:ext cx="3932237" cy="45338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/>
              <a:t>Searching - Sorting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30" y="113335"/>
            <a:ext cx="119634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0" y="954157"/>
            <a:ext cx="11963400" cy="540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795338" lvl="1" indent="-33813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58888" lvl="2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655763" lvl="3" indent="-284163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292100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330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Mushfiqur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2302"/>
            <a:ext cx="346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Searching - Sorting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cap="small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5699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 2105::Data Structure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Searching - Sorting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Md. Kishor Morol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Department of Computer Science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Faculty of Science &amp; Information Technology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American International University-Bangladesh (AIUB)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kishor@aiub.edu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5163060" cy="646393"/>
          </a:xfrm>
        </p:spPr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70172" y="124571"/>
            <a:ext cx="5725886" cy="397934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sorting element in ascending order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3300" b="1" dirty="0" err="1">
                <a:solidFill>
                  <a:srgbClr val="0000B0"/>
                </a:solidFill>
                <a:latin typeface="Courier New" charset="0"/>
                <a:ea typeface="MS PGothic" charset="0"/>
              </a:rPr>
              <a:t>int</a:t>
            </a:r>
            <a:r>
              <a:rPr lang="en-US" altLang="ja-JP" sz="3300" dirty="0">
                <a:latin typeface="Courier New" charset="0"/>
                <a:ea typeface="MS PGothic" charset="0"/>
              </a:rPr>
              <a:t> </a:t>
            </a:r>
            <a:r>
              <a:rPr lang="en-US" altLang="ja-JP" sz="3300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sz="3300" dirty="0">
                <a:latin typeface="Courier New" charset="0"/>
                <a:ea typeface="MS PGothic" charset="0"/>
              </a:rPr>
              <a:t>, </a:t>
            </a:r>
            <a:r>
              <a:rPr lang="en-US" altLang="ja-JP" sz="3300" i="1" dirty="0">
                <a:latin typeface="Courier New" charset="0"/>
                <a:ea typeface="MS PGothic" charset="0"/>
              </a:rPr>
              <a:t>j</a:t>
            </a:r>
            <a:r>
              <a:rPr lang="en-US" altLang="ja-JP" sz="3300" dirty="0">
                <a:latin typeface="Courier New" charset="0"/>
                <a:ea typeface="MS PGothic" charset="0"/>
              </a:rPr>
              <a:t>, k, </a:t>
            </a:r>
            <a:r>
              <a:rPr lang="en-US" altLang="ja-JP" sz="3300" i="1" dirty="0" err="1">
                <a:latin typeface="Courier New" charset="0"/>
                <a:ea typeface="MS PGothic" charset="0"/>
              </a:rPr>
              <a:t>tempVal</a:t>
            </a:r>
            <a:r>
              <a:rPr lang="en-US" altLang="ja-JP" sz="3300" dirty="0">
                <a:latin typeface="Courier New" charset="0"/>
                <a:ea typeface="MS PGothic" charset="0"/>
              </a:rPr>
              <a:t>, </a:t>
            </a:r>
            <a:r>
              <a:rPr lang="en-US" altLang="ja-JP" sz="3300" i="1" dirty="0">
                <a:latin typeface="Courier New" charset="0"/>
                <a:ea typeface="MS PGothic" charset="0"/>
              </a:rPr>
              <a:t>List</a:t>
            </a:r>
            <a:r>
              <a:rPr lang="en-US" altLang="ja-JP" sz="3300" dirty="0">
                <a:latin typeface="Courier New" charset="0"/>
                <a:ea typeface="MS PGothic" charset="0"/>
              </a:rPr>
              <a:t>[100];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find the smallest value for index </a:t>
            </a:r>
            <a:r>
              <a:rPr lang="en-US" altLang="ja-JP" sz="2600" dirty="0" err="1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i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. Here n is the size of List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b="1" dirty="0">
                <a:solidFill>
                  <a:schemeClr val="accent2"/>
                </a:solidFill>
                <a:latin typeface="Courier New" charset="0"/>
                <a:ea typeface="MS PGothic" charset="0"/>
              </a:rPr>
              <a:t>for</a:t>
            </a:r>
            <a:r>
              <a:rPr lang="en-US" altLang="ja-JP" dirty="0">
                <a:latin typeface="Courier New" charset="0"/>
                <a:ea typeface="MS PGothic" charset="0"/>
              </a:rPr>
              <a:t> ( 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=0; 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&lt;</a:t>
            </a:r>
            <a:r>
              <a:rPr lang="en-US" altLang="ja-JP" i="1" dirty="0">
                <a:latin typeface="Courier New" charset="0"/>
                <a:ea typeface="MS PGothic" charset="0"/>
              </a:rPr>
              <a:t>n</a:t>
            </a:r>
            <a:r>
              <a:rPr lang="en-US" altLang="ja-JP" dirty="0">
                <a:latin typeface="Courier New" charset="0"/>
                <a:ea typeface="MS PGothic" charset="0"/>
              </a:rPr>
              <a:t>-1; ++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i="1" dirty="0">
                <a:latin typeface="Courier New" charset="0"/>
                <a:ea typeface="MS PGothic" charset="0"/>
              </a:rPr>
              <a:t> </a:t>
            </a:r>
            <a:r>
              <a:rPr lang="en-US" altLang="ja-JP" dirty="0">
                <a:latin typeface="Courier New" charset="0"/>
                <a:ea typeface="MS PGothic" charset="0"/>
              </a:rPr>
              <a:t>){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   </a:t>
            </a:r>
            <a:r>
              <a:rPr lang="en-US" altLang="ja-JP" i="1" dirty="0">
                <a:latin typeface="Courier New" charset="0"/>
                <a:ea typeface="MS PGothic" charset="0"/>
              </a:rPr>
              <a:t>k</a:t>
            </a:r>
            <a:r>
              <a:rPr lang="en-US" altLang="ja-JP" dirty="0">
                <a:latin typeface="Courier New" charset="0"/>
                <a:ea typeface="MS PGothic" charset="0"/>
              </a:rPr>
              <a:t> = 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; 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// consider value in k as smallest </a:t>
            </a:r>
            <a:endParaRPr lang="en-US" altLang="ja-JP" sz="2600" dirty="0">
              <a:latin typeface="Courier New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compare with rest of the element in index j*/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	</a:t>
            </a:r>
            <a:r>
              <a:rPr lang="en-US" altLang="ja-JP" b="1" dirty="0">
                <a:solidFill>
                  <a:schemeClr val="accent2"/>
                </a:solidFill>
                <a:latin typeface="Courier New" charset="0"/>
                <a:ea typeface="MS PGothic" charset="0"/>
              </a:rPr>
              <a:t>for</a:t>
            </a:r>
            <a:r>
              <a:rPr lang="en-US" altLang="ja-JP" dirty="0">
                <a:latin typeface="Courier New" charset="0"/>
                <a:ea typeface="MS PGothic" charset="0"/>
              </a:rPr>
              <a:t> ( </a:t>
            </a:r>
            <a:r>
              <a:rPr lang="en-US" altLang="ja-JP" i="1" dirty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=</a:t>
            </a:r>
            <a:r>
              <a:rPr lang="en-US" altLang="ja-JP" i="1" dirty="0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+1; </a:t>
            </a:r>
            <a:r>
              <a:rPr lang="en-US" altLang="ja-JP" i="1" dirty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&lt;</a:t>
            </a:r>
            <a:r>
              <a:rPr lang="en-US" altLang="ja-JP" i="1" dirty="0">
                <a:latin typeface="Courier New" charset="0"/>
                <a:ea typeface="MS PGothic" charset="0"/>
              </a:rPr>
              <a:t>n</a:t>
            </a:r>
            <a:r>
              <a:rPr lang="en-US" altLang="ja-JP" dirty="0">
                <a:latin typeface="Courier New" charset="0"/>
                <a:ea typeface="MS PGothic" charset="0"/>
              </a:rPr>
              <a:t>; ++</a:t>
            </a:r>
            <a:r>
              <a:rPr lang="en-US" altLang="ja-JP" i="1" dirty="0">
                <a:latin typeface="Courier New" charset="0"/>
                <a:ea typeface="MS PGothic" charset="0"/>
              </a:rPr>
              <a:t>j </a:t>
            </a:r>
            <a:r>
              <a:rPr lang="en-US" altLang="ja-JP" dirty="0">
                <a:latin typeface="Courier New" charset="0"/>
                <a:ea typeface="MS PGothic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ja-JP" sz="25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change k to j if value at index j is small 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		</a:t>
            </a:r>
            <a:r>
              <a:rPr lang="en-US" altLang="ja-JP" b="1" dirty="0">
                <a:solidFill>
                  <a:schemeClr val="accent2"/>
                </a:solidFill>
                <a:latin typeface="Courier New" charset="0"/>
                <a:ea typeface="MS PGothic" charset="0"/>
              </a:rPr>
              <a:t>if</a:t>
            </a:r>
            <a:r>
              <a:rPr lang="en-US" altLang="ja-JP" dirty="0">
                <a:latin typeface="Courier New" charset="0"/>
                <a:ea typeface="MS PGothic" charset="0"/>
              </a:rPr>
              <a:t>( </a:t>
            </a:r>
            <a:r>
              <a:rPr lang="en-US" altLang="ja-JP" i="1" dirty="0">
                <a:latin typeface="Courier New" charset="0"/>
                <a:ea typeface="MS PGothic" charset="0"/>
              </a:rPr>
              <a:t>List</a:t>
            </a:r>
            <a:r>
              <a:rPr lang="en-US" altLang="ja-JP" dirty="0">
                <a:latin typeface="Courier New" charset="0"/>
                <a:ea typeface="MS PGothic" charset="0"/>
              </a:rPr>
              <a:t>[</a:t>
            </a:r>
            <a:r>
              <a:rPr lang="en-US" altLang="ja-JP" i="1" dirty="0">
                <a:latin typeface="Courier New" charset="0"/>
                <a:ea typeface="MS PGothic" charset="0"/>
              </a:rPr>
              <a:t>k</a:t>
            </a:r>
            <a:r>
              <a:rPr lang="en-US" altLang="ja-JP" dirty="0">
                <a:latin typeface="Courier New" charset="0"/>
                <a:ea typeface="MS PGothic" charset="0"/>
              </a:rPr>
              <a:t>] &gt; </a:t>
            </a:r>
            <a:r>
              <a:rPr lang="en-US" altLang="ja-JP" i="1" dirty="0">
                <a:latin typeface="Courier New" charset="0"/>
                <a:ea typeface="MS PGothic" charset="0"/>
              </a:rPr>
              <a:t>List</a:t>
            </a:r>
            <a:r>
              <a:rPr lang="en-US" altLang="ja-JP" dirty="0">
                <a:latin typeface="Courier New" charset="0"/>
                <a:ea typeface="MS PGothic" charset="0"/>
              </a:rPr>
              <a:t>[</a:t>
            </a:r>
            <a:r>
              <a:rPr lang="en-US" altLang="ja-JP" i="1" dirty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] ) k = j;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interchange if value at index k is small 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	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tempVal</a:t>
            </a:r>
            <a:r>
              <a:rPr lang="en-US" altLang="ja-JP" dirty="0">
                <a:latin typeface="Courier New" charset="0"/>
                <a:ea typeface="MS PGothic" charset="0"/>
              </a:rPr>
              <a:t> = </a:t>
            </a:r>
            <a:r>
              <a:rPr lang="en-US" altLang="ja-JP" i="1" dirty="0">
                <a:latin typeface="Courier New" charset="0"/>
                <a:ea typeface="MS PGothic" charset="0"/>
              </a:rPr>
              <a:t>List</a:t>
            </a:r>
            <a:r>
              <a:rPr lang="en-US" altLang="ja-JP" dirty="0">
                <a:latin typeface="Courier New" charset="0"/>
                <a:ea typeface="MS PGothic" charset="0"/>
              </a:rPr>
              <a:t>[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	</a:t>
            </a:r>
            <a:r>
              <a:rPr lang="en-US" altLang="ja-JP" i="1" dirty="0">
                <a:latin typeface="Courier New" charset="0"/>
                <a:ea typeface="MS PGothic" charset="0"/>
              </a:rPr>
              <a:t>List</a:t>
            </a:r>
            <a:r>
              <a:rPr lang="en-US" altLang="ja-JP" dirty="0">
                <a:latin typeface="Courier New" charset="0"/>
                <a:ea typeface="MS PGothic" charset="0"/>
              </a:rPr>
              <a:t>[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] = </a:t>
            </a:r>
            <a:r>
              <a:rPr lang="en-US" altLang="ja-JP" i="1" dirty="0">
                <a:latin typeface="Courier New" charset="0"/>
                <a:ea typeface="MS PGothic" charset="0"/>
              </a:rPr>
              <a:t>List</a:t>
            </a:r>
            <a:r>
              <a:rPr lang="en-US" altLang="ja-JP" dirty="0">
                <a:latin typeface="Courier New" charset="0"/>
                <a:ea typeface="MS PGothic" charset="0"/>
              </a:rPr>
              <a:t>[</a:t>
            </a:r>
            <a:r>
              <a:rPr lang="en-US" altLang="ja-JP" i="1" dirty="0">
                <a:latin typeface="Courier New" charset="0"/>
                <a:ea typeface="MS PGothic" charset="0"/>
              </a:rPr>
              <a:t>k</a:t>
            </a:r>
            <a:r>
              <a:rPr lang="en-US" altLang="ja-JP" dirty="0">
                <a:latin typeface="Courier New" charset="0"/>
                <a:ea typeface="MS PGothic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	</a:t>
            </a:r>
            <a:r>
              <a:rPr lang="en-US" altLang="ja-JP" i="1" dirty="0">
                <a:latin typeface="Courier New" charset="0"/>
                <a:ea typeface="MS PGothic" charset="0"/>
              </a:rPr>
              <a:t>List</a:t>
            </a:r>
            <a:r>
              <a:rPr lang="en-US" altLang="ja-JP" dirty="0">
                <a:latin typeface="Courier New" charset="0"/>
                <a:ea typeface="MS PGothic" charset="0"/>
              </a:rPr>
              <a:t>[</a:t>
            </a:r>
            <a:r>
              <a:rPr lang="en-US" altLang="ja-JP" i="1" dirty="0">
                <a:latin typeface="Courier New" charset="0"/>
                <a:ea typeface="MS PGothic" charset="0"/>
              </a:rPr>
              <a:t>k</a:t>
            </a:r>
            <a:r>
              <a:rPr lang="en-US" altLang="ja-JP" dirty="0">
                <a:latin typeface="Courier New" charset="0"/>
                <a:ea typeface="MS PGothic" charset="0"/>
              </a:rPr>
              <a:t>] = 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tempVal</a:t>
            </a:r>
            <a:r>
              <a:rPr lang="en-US" altLang="ja-JP" dirty="0">
                <a:latin typeface="Courier New" charset="0"/>
                <a:ea typeface="MS PGothic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}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30" y="770962"/>
            <a:ext cx="5431499" cy="5624591"/>
          </a:xfrm>
        </p:spPr>
        <p:txBody>
          <a:bodyPr>
            <a:normAutofit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Locate smallest element in array.  Interchange it with element in position 0.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Locate next smallest element in array.  Interchange it with element in position 1.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Continue until all elements are arranged in order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Searching - Sorting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170432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9728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30936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70432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752344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03904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343400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8016" y="563635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32296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168524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93622" y="563635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22386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753634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275430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806678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344524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876215" y="563681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03904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873752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803904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691640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221992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273552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752344" y="563270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145698" y="4371037"/>
            <a:ext cx="457198" cy="1259977"/>
            <a:chOff x="5943600" y="4472223"/>
            <a:chExt cx="914400" cy="682484"/>
          </a:xfrm>
        </p:grpSpPr>
        <p:sp>
          <p:nvSpPr>
            <p:cNvPr id="141" name="Down Arrow 14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49197" y="4371580"/>
            <a:ext cx="457198" cy="1259977"/>
            <a:chOff x="5943600" y="4472223"/>
            <a:chExt cx="914400" cy="682484"/>
          </a:xfrm>
        </p:grpSpPr>
        <p:sp>
          <p:nvSpPr>
            <p:cNvPr id="144" name="Down Arrow 14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225683" y="4366510"/>
            <a:ext cx="457198" cy="1259977"/>
            <a:chOff x="5943600" y="4472223"/>
            <a:chExt cx="914400" cy="682484"/>
          </a:xfrm>
        </p:grpSpPr>
        <p:sp>
          <p:nvSpPr>
            <p:cNvPr id="150" name="Down Arrow 14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770126" y="4371037"/>
            <a:ext cx="457198" cy="1259977"/>
            <a:chOff x="5943600" y="4472223"/>
            <a:chExt cx="914400" cy="682484"/>
          </a:xfrm>
        </p:grpSpPr>
        <p:sp>
          <p:nvSpPr>
            <p:cNvPr id="153" name="Down Arrow 15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323567" y="4360738"/>
            <a:ext cx="457198" cy="1259977"/>
            <a:chOff x="5943600" y="4472223"/>
            <a:chExt cx="914400" cy="682484"/>
          </a:xfrm>
        </p:grpSpPr>
        <p:sp>
          <p:nvSpPr>
            <p:cNvPr id="156" name="Down Arrow 15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859092" y="4371967"/>
            <a:ext cx="457198" cy="1259977"/>
            <a:chOff x="5943600" y="4472223"/>
            <a:chExt cx="914400" cy="682484"/>
          </a:xfrm>
        </p:grpSpPr>
        <p:sp>
          <p:nvSpPr>
            <p:cNvPr id="159" name="Down Arrow 15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371389" y="4360738"/>
            <a:ext cx="457198" cy="1259977"/>
            <a:chOff x="5943600" y="4472223"/>
            <a:chExt cx="914400" cy="682484"/>
          </a:xfrm>
        </p:grpSpPr>
        <p:sp>
          <p:nvSpPr>
            <p:cNvPr id="162" name="Down Arrow 16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3877882" y="4366098"/>
            <a:ext cx="457198" cy="1259977"/>
            <a:chOff x="5943600" y="4472223"/>
            <a:chExt cx="914400" cy="682484"/>
          </a:xfrm>
        </p:grpSpPr>
        <p:sp>
          <p:nvSpPr>
            <p:cNvPr id="165" name="Down Arrow 16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393941" y="4366601"/>
            <a:ext cx="457198" cy="1259977"/>
            <a:chOff x="5943600" y="4472223"/>
            <a:chExt cx="914400" cy="682484"/>
          </a:xfrm>
        </p:grpSpPr>
        <p:sp>
          <p:nvSpPr>
            <p:cNvPr id="168" name="Down Arrow 16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638260" y="4826870"/>
            <a:ext cx="457198" cy="793846"/>
            <a:chOff x="5943600" y="4472223"/>
            <a:chExt cx="914400" cy="682484"/>
          </a:xfrm>
        </p:grpSpPr>
        <p:sp>
          <p:nvSpPr>
            <p:cNvPr id="171" name="Down Arrow 17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774965" y="4817290"/>
            <a:ext cx="457198" cy="793846"/>
            <a:chOff x="5943600" y="4472223"/>
            <a:chExt cx="914400" cy="682484"/>
          </a:xfrm>
        </p:grpSpPr>
        <p:sp>
          <p:nvSpPr>
            <p:cNvPr id="174" name="Down Arrow 17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223649" y="4825239"/>
            <a:ext cx="457198" cy="793846"/>
            <a:chOff x="5943600" y="4472223"/>
            <a:chExt cx="914400" cy="682484"/>
          </a:xfrm>
        </p:grpSpPr>
        <p:sp>
          <p:nvSpPr>
            <p:cNvPr id="177" name="Down Arrow 17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321792" y="4811141"/>
            <a:ext cx="457198" cy="793846"/>
            <a:chOff x="5943600" y="4472223"/>
            <a:chExt cx="914400" cy="682484"/>
          </a:xfrm>
        </p:grpSpPr>
        <p:sp>
          <p:nvSpPr>
            <p:cNvPr id="180" name="Down Arrow 17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867427" y="4825239"/>
            <a:ext cx="457198" cy="793846"/>
            <a:chOff x="5943600" y="4472223"/>
            <a:chExt cx="914400" cy="682484"/>
          </a:xfrm>
        </p:grpSpPr>
        <p:sp>
          <p:nvSpPr>
            <p:cNvPr id="183" name="Down Arrow 18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3379637" y="4825239"/>
            <a:ext cx="457198" cy="793846"/>
            <a:chOff x="5943600" y="4472223"/>
            <a:chExt cx="914400" cy="682484"/>
          </a:xfrm>
        </p:grpSpPr>
        <p:sp>
          <p:nvSpPr>
            <p:cNvPr id="186" name="Down Arrow 18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884899" y="4826870"/>
            <a:ext cx="457198" cy="793846"/>
            <a:chOff x="5943600" y="4472223"/>
            <a:chExt cx="914400" cy="682484"/>
          </a:xfrm>
        </p:grpSpPr>
        <p:sp>
          <p:nvSpPr>
            <p:cNvPr id="189" name="Down Arrow 18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4388861" y="4811141"/>
            <a:ext cx="457198" cy="793846"/>
            <a:chOff x="5943600" y="4472223"/>
            <a:chExt cx="914400" cy="682484"/>
          </a:xfrm>
        </p:grpSpPr>
        <p:sp>
          <p:nvSpPr>
            <p:cNvPr id="192" name="Down Arrow 19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4933003" y="4826870"/>
            <a:ext cx="457198" cy="793846"/>
            <a:chOff x="5943600" y="4472223"/>
            <a:chExt cx="914400" cy="682484"/>
          </a:xfrm>
        </p:grpSpPr>
        <p:sp>
          <p:nvSpPr>
            <p:cNvPr id="195" name="Down Arrow 19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3954" y="6076553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55473" y="6078988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188563" y="6088541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736280" y="6086538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282584" y="6084190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773211" y="6093056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347530" y="6077697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852403" y="6074852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399429" y="6083150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931050" y="6092398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192323" y="4239719"/>
            <a:ext cx="5660573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"/>
              <a:defRPr/>
            </a:pPr>
            <a:r>
              <a:rPr lang="en-US" sz="2000" b="1" dirty="0"/>
              <a:t>Benefit: </a:t>
            </a:r>
            <a:r>
              <a:rPr lang="en-US" sz="2000" dirty="0"/>
              <a:t>More efficient than Bubble Sort, since fewer exchanges</a:t>
            </a:r>
            <a:endParaRPr lang="en-US" sz="2000" b="1" dirty="0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"/>
              <a:defRPr/>
            </a:pPr>
            <a:r>
              <a:rPr lang="en-US" sz="2000" b="1" dirty="0"/>
              <a:t>Disadvantage: </a:t>
            </a:r>
            <a:r>
              <a:rPr lang="en-US" sz="2000" dirty="0"/>
              <a:t>May not be as easy as Bubble Sort to understand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1255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0" grpId="0" animBg="1"/>
      <p:bldP spid="51" grpId="0" animBg="1"/>
      <p:bldP spid="52" grpId="0" animBg="1"/>
      <p:bldP spid="52" grpId="1" animBg="1"/>
      <p:bldP spid="55" grpId="0" animBg="1"/>
      <p:bldP spid="55" grpId="1" animBg="1"/>
      <p:bldP spid="57" grpId="0" animBg="1"/>
      <p:bldP spid="57" grpId="1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7" grpId="0" animBg="1"/>
      <p:bldP spid="99" grpId="0" animBg="1"/>
      <p:bldP spid="107" grpId="0" animBg="1"/>
      <p:bldP spid="107" grpId="1" animBg="1"/>
      <p:bldP spid="113" grpId="0" animBg="1"/>
      <p:bldP spid="114" grpId="0" animBg="1"/>
      <p:bldP spid="116" grpId="0" animBg="1"/>
      <p:bldP spid="125" grpId="0" animBg="1"/>
      <p:bldP spid="2" grpId="0" animBg="1"/>
      <p:bldP spid="2" grpId="1" animBg="1"/>
      <p:bldP spid="118" grpId="0" animBg="1"/>
      <p:bldP spid="118" grpId="1" animBg="1"/>
      <p:bldP spid="120" grpId="0" animBg="1"/>
      <p:bldP spid="120" grpId="1" animBg="1"/>
      <p:bldP spid="120" grpId="2" animBg="1"/>
      <p:bldP spid="120" grpId="3" animBg="1"/>
      <p:bldP spid="120" grpId="4" animBg="1"/>
      <p:bldP spid="120" grpId="5" animBg="1"/>
      <p:bldP spid="121" grpId="0" animBg="1"/>
      <p:bldP spid="121" grpId="1" animBg="1"/>
      <p:bldP spid="122" grpId="0" animBg="1"/>
      <p:bldP spid="122" grpId="1" animBg="1"/>
      <p:bldP spid="122" grpId="2" animBg="1"/>
      <p:bldP spid="122" grpId="3" animBg="1"/>
      <p:bldP spid="124" grpId="0" animBg="1"/>
      <p:bldP spid="124" grpId="1" animBg="1"/>
      <p:bldP spid="124" grpId="2" animBg="1"/>
      <p:bldP spid="124" grpId="3" animBg="1"/>
      <p:bldP spid="124" grpId="4" animBg="1"/>
      <p:bldP spid="124" grpId="5" animBg="1"/>
      <p:bldP spid="124" grpId="6" animBg="1"/>
      <p:bldP spid="124" grpId="7" animBg="1"/>
      <p:bldP spid="124" grpId="8" animBg="1"/>
      <p:bldP spid="124" grpId="9" animBg="1"/>
      <p:bldP spid="126" grpId="0" animBg="1"/>
      <p:bldP spid="126" grpId="1" animBg="1"/>
      <p:bldP spid="127" grpId="0" animBg="1"/>
      <p:bldP spid="127" grpId="1" animBg="1"/>
      <p:bldP spid="127" grpId="2" animBg="1"/>
      <p:bldP spid="127" grpId="3" animBg="1"/>
      <p:bldP spid="127" grpId="4" animBg="1"/>
      <p:bldP spid="127" grpId="5" animBg="1"/>
      <p:bldP spid="127" grpId="6" animBg="1"/>
      <p:bldP spid="127" grpId="7" animBg="1"/>
      <p:bldP spid="128" grpId="0" animBg="1"/>
      <p:bldP spid="128" grpId="1" animBg="1"/>
      <p:bldP spid="128" grpId="2" animBg="1"/>
      <p:bldP spid="128" grpId="3" animBg="1"/>
      <p:bldP spid="129" grpId="0" animBg="1"/>
      <p:bldP spid="129" grpId="1" animBg="1"/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5163060" cy="646393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70172" y="124571"/>
            <a:ext cx="5725886" cy="397934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sorting element in ascending order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3300" b="1" dirty="0" err="1">
                <a:solidFill>
                  <a:srgbClr val="0000B0"/>
                </a:solidFill>
                <a:latin typeface="Courier New" charset="0"/>
                <a:ea typeface="MS PGothic" charset="0"/>
              </a:rPr>
              <a:t>int</a:t>
            </a:r>
            <a:r>
              <a:rPr lang="en-US" altLang="ja-JP" sz="3300" dirty="0">
                <a:latin typeface="Courier New" charset="0"/>
                <a:ea typeface="MS PGothic" charset="0"/>
              </a:rPr>
              <a:t> </a:t>
            </a:r>
            <a:r>
              <a:rPr lang="en-US" altLang="ja-JP" sz="3300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sz="3300" dirty="0">
                <a:latin typeface="Courier New" charset="0"/>
                <a:ea typeface="MS PGothic" charset="0"/>
              </a:rPr>
              <a:t>, </a:t>
            </a:r>
            <a:r>
              <a:rPr lang="en-US" altLang="ja-JP" sz="3300" i="1" dirty="0">
                <a:latin typeface="Courier New" charset="0"/>
                <a:ea typeface="MS PGothic" charset="0"/>
              </a:rPr>
              <a:t>j</a:t>
            </a:r>
            <a:r>
              <a:rPr lang="en-US" altLang="ja-JP" sz="3300" dirty="0">
                <a:latin typeface="Courier New" charset="0"/>
                <a:ea typeface="MS PGothic" charset="0"/>
              </a:rPr>
              <a:t>, v, </a:t>
            </a:r>
            <a:r>
              <a:rPr lang="en-US" altLang="ja-JP" sz="3300" i="1" dirty="0">
                <a:latin typeface="Courier New" charset="0"/>
                <a:ea typeface="MS PGothic" charset="0"/>
              </a:rPr>
              <a:t>List</a:t>
            </a:r>
            <a:r>
              <a:rPr lang="en-US" altLang="ja-JP" sz="3300" dirty="0">
                <a:latin typeface="Courier New" charset="0"/>
                <a:ea typeface="MS PGothic" charset="0"/>
              </a:rPr>
              <a:t>[100];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start with the 2</a:t>
            </a:r>
            <a:r>
              <a:rPr lang="en-US" altLang="ja-JP" sz="2600" baseline="300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nd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element. Here n is the size of List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b="1" dirty="0">
                <a:solidFill>
                  <a:schemeClr val="accent2"/>
                </a:solidFill>
                <a:latin typeface="Courier New" charset="0"/>
                <a:ea typeface="MS PGothic" charset="0"/>
              </a:rPr>
              <a:t>for</a:t>
            </a:r>
            <a:r>
              <a:rPr lang="en-US" altLang="ja-JP" dirty="0">
                <a:latin typeface="Courier New" charset="0"/>
                <a:ea typeface="MS PGothic" charset="0"/>
              </a:rPr>
              <a:t> ( 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=1; 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&lt;</a:t>
            </a:r>
            <a:r>
              <a:rPr lang="en-US" altLang="ja-JP" i="1" dirty="0">
                <a:latin typeface="Courier New" charset="0"/>
                <a:ea typeface="MS PGothic" charset="0"/>
              </a:rPr>
              <a:t>n</a:t>
            </a:r>
            <a:r>
              <a:rPr lang="en-US" altLang="ja-JP" dirty="0">
                <a:latin typeface="Courier New" charset="0"/>
                <a:ea typeface="MS PGothic" charset="0"/>
              </a:rPr>
              <a:t>; ++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i="1" dirty="0">
                <a:latin typeface="Courier New" charset="0"/>
                <a:ea typeface="MS PGothic" charset="0"/>
              </a:rPr>
              <a:t> </a:t>
            </a:r>
            <a:r>
              <a:rPr lang="en-US" altLang="ja-JP" dirty="0">
                <a:latin typeface="Courier New" charset="0"/>
                <a:ea typeface="MS PGothic" charset="0"/>
              </a:rPr>
              <a:t>){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   </a:t>
            </a:r>
            <a:r>
              <a:rPr lang="en-US" altLang="ja-JP" i="1" dirty="0">
                <a:latin typeface="Courier New" charset="0"/>
                <a:ea typeface="MS PGothic" charset="0"/>
              </a:rPr>
              <a:t>v</a:t>
            </a:r>
            <a:r>
              <a:rPr lang="en-US" altLang="ja-JP" dirty="0">
                <a:latin typeface="Courier New" charset="0"/>
                <a:ea typeface="MS PGothic" charset="0"/>
              </a:rPr>
              <a:t> = </a:t>
            </a:r>
            <a:r>
              <a:rPr lang="en-US" altLang="ja-JP" i="1" dirty="0">
                <a:latin typeface="Courier New" charset="0"/>
                <a:ea typeface="MS PGothic" charset="0"/>
              </a:rPr>
              <a:t>List</a:t>
            </a:r>
            <a:r>
              <a:rPr lang="en-US" altLang="ja-JP" dirty="0">
                <a:latin typeface="Courier New" charset="0"/>
                <a:ea typeface="MS PGothic" charset="0"/>
              </a:rPr>
              <a:t>[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]; 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// store the current value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   </a:t>
            </a:r>
            <a:r>
              <a:rPr lang="en-US" altLang="ja-JP" sz="3300" i="1" dirty="0">
                <a:latin typeface="Courier New" charset="0"/>
                <a:ea typeface="MS PGothic" charset="0"/>
              </a:rPr>
              <a:t>j</a:t>
            </a:r>
            <a:r>
              <a:rPr lang="en-US" altLang="ja-JP" sz="3300" dirty="0">
                <a:latin typeface="Courier New" charset="0"/>
                <a:ea typeface="MS PGothic" charset="0"/>
              </a:rPr>
              <a:t> = </a:t>
            </a:r>
            <a:r>
              <a:rPr lang="en-US" altLang="ja-JP" sz="3300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sz="3300" dirty="0">
                <a:latin typeface="Courier New" charset="0"/>
                <a:ea typeface="MS PGothic" charset="0"/>
              </a:rPr>
              <a:t> - </a:t>
            </a:r>
            <a:r>
              <a:rPr lang="en-US" altLang="ja-JP" sz="3300" i="1" dirty="0">
                <a:latin typeface="Courier New" charset="0"/>
                <a:ea typeface="MS PGothic" charset="0"/>
              </a:rPr>
              <a:t>1;	 </a:t>
            </a:r>
            <a:r>
              <a:rPr lang="en-US" altLang="ja-JP" sz="25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// go for the previous element</a:t>
            </a:r>
            <a:r>
              <a:rPr lang="en-US" altLang="ja-JP" sz="2500" i="1" dirty="0">
                <a:latin typeface="Courier New" charset="0"/>
                <a:ea typeface="MS PGothic" charset="0"/>
              </a:rPr>
              <a:t> </a:t>
            </a:r>
            <a:r>
              <a:rPr lang="en-US" altLang="ja-JP" sz="2200" i="1" dirty="0">
                <a:latin typeface="Courier New" charset="0"/>
                <a:ea typeface="MS PGothic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compare with the previous elements in index j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	</a:t>
            </a:r>
            <a:r>
              <a:rPr lang="en-US" altLang="ja-JP" b="1" dirty="0">
                <a:solidFill>
                  <a:schemeClr val="accent2"/>
                </a:solidFill>
                <a:latin typeface="Courier New" charset="0"/>
                <a:ea typeface="MS PGothic" charset="0"/>
              </a:rPr>
              <a:t>while</a:t>
            </a:r>
            <a:r>
              <a:rPr lang="en-US" altLang="ja-JP" dirty="0">
                <a:latin typeface="Courier New" charset="0"/>
                <a:ea typeface="MS PGothic" charset="0"/>
              </a:rPr>
              <a:t>( </a:t>
            </a:r>
            <a:r>
              <a:rPr lang="en-US" altLang="ja-JP" i="1" dirty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 &gt;= 0 &amp;&amp; </a:t>
            </a:r>
            <a:r>
              <a:rPr lang="en-US" altLang="ja-JP" i="1" dirty="0">
                <a:latin typeface="Courier New" charset="0"/>
                <a:ea typeface="MS PGothic" charset="0"/>
              </a:rPr>
              <a:t>List</a:t>
            </a:r>
            <a:r>
              <a:rPr lang="en-US" altLang="ja-JP" dirty="0">
                <a:latin typeface="Courier New" charset="0"/>
                <a:ea typeface="MS PGothic" charset="0"/>
              </a:rPr>
              <a:t>[</a:t>
            </a:r>
            <a:r>
              <a:rPr lang="en-US" altLang="ja-JP" i="1" dirty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] &gt; </a:t>
            </a:r>
            <a:r>
              <a:rPr lang="en-US" altLang="ja-JP" i="1" dirty="0">
                <a:latin typeface="Courier New" charset="0"/>
                <a:ea typeface="MS PGothic" charset="0"/>
              </a:rPr>
              <a:t>v </a:t>
            </a:r>
            <a:r>
              <a:rPr lang="en-US" altLang="ja-JP" dirty="0">
                <a:latin typeface="Courier New" charset="0"/>
                <a:ea typeface="MS PGothic" charset="0"/>
              </a:rPr>
              <a:t>){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   /* move forward if value at index j is large 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		</a:t>
            </a:r>
            <a:r>
              <a:rPr lang="en-US" altLang="ja-JP" i="1" dirty="0">
                <a:latin typeface="Courier New" charset="0"/>
                <a:ea typeface="MS PGothic" charset="0"/>
              </a:rPr>
              <a:t>List</a:t>
            </a:r>
            <a:r>
              <a:rPr lang="en-US" altLang="ja-JP" dirty="0">
                <a:latin typeface="Courier New" charset="0"/>
                <a:ea typeface="MS PGothic" charset="0"/>
              </a:rPr>
              <a:t>[</a:t>
            </a:r>
            <a:r>
              <a:rPr lang="en-US" altLang="ja-JP" i="1" dirty="0">
                <a:latin typeface="Courier New" charset="0"/>
                <a:ea typeface="MS PGothic" charset="0"/>
              </a:rPr>
              <a:t>j+1</a:t>
            </a:r>
            <a:r>
              <a:rPr lang="en-US" altLang="ja-JP" dirty="0">
                <a:latin typeface="Courier New" charset="0"/>
                <a:ea typeface="MS PGothic" charset="0"/>
              </a:rPr>
              <a:t>] = </a:t>
            </a:r>
            <a:r>
              <a:rPr lang="en-US" altLang="ja-JP" i="1" dirty="0">
                <a:latin typeface="Courier New" charset="0"/>
                <a:ea typeface="MS PGothic" charset="0"/>
              </a:rPr>
              <a:t>List</a:t>
            </a:r>
            <a:r>
              <a:rPr lang="en-US" altLang="ja-JP" dirty="0">
                <a:latin typeface="Courier New" charset="0"/>
                <a:ea typeface="MS PGothic" charset="0"/>
              </a:rPr>
              <a:t>[</a:t>
            </a:r>
            <a:r>
              <a:rPr lang="en-US" altLang="ja-JP" i="1" dirty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		</a:t>
            </a:r>
            <a:r>
              <a:rPr lang="en-US" altLang="ja-JP" i="1" dirty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--; </a:t>
            </a:r>
            <a:r>
              <a:rPr lang="en-US" altLang="ja-JP" sz="25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// go for the next previous element</a:t>
            </a:r>
            <a:endParaRPr lang="en-US" altLang="ja-JP" sz="2500" dirty="0">
              <a:latin typeface="Courier New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	</a:t>
            </a:r>
            <a:r>
              <a:rPr lang="en-US" altLang="ja-JP" i="1" dirty="0">
                <a:latin typeface="Courier New" charset="0"/>
                <a:ea typeface="MS PGothic" charset="0"/>
              </a:rPr>
              <a:t> List</a:t>
            </a:r>
            <a:r>
              <a:rPr lang="en-US" altLang="ja-JP" dirty="0">
                <a:latin typeface="Courier New" charset="0"/>
                <a:ea typeface="MS PGothic" charset="0"/>
              </a:rPr>
              <a:t>[</a:t>
            </a:r>
            <a:r>
              <a:rPr lang="en-US" altLang="ja-JP" i="1" dirty="0">
                <a:latin typeface="Courier New" charset="0"/>
                <a:ea typeface="MS PGothic" charset="0"/>
              </a:rPr>
              <a:t>j+1</a:t>
            </a:r>
            <a:r>
              <a:rPr lang="en-US" altLang="ja-JP" dirty="0">
                <a:latin typeface="Courier New" charset="0"/>
                <a:ea typeface="MS PGothic" charset="0"/>
              </a:rPr>
              <a:t>] = </a:t>
            </a:r>
            <a:r>
              <a:rPr lang="en-US" altLang="ja-JP" i="1" dirty="0">
                <a:latin typeface="Courier New" charset="0"/>
                <a:ea typeface="MS PGothic" charset="0"/>
              </a:rPr>
              <a:t>v</a:t>
            </a:r>
            <a:r>
              <a:rPr lang="en-US" altLang="ja-JP" dirty="0">
                <a:latin typeface="Courier New" charset="0"/>
                <a:ea typeface="MS PGothic" charset="0"/>
              </a:rPr>
              <a:t>; </a:t>
            </a:r>
            <a:r>
              <a:rPr lang="en-US" altLang="ja-JP" sz="25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// store current value</a:t>
            </a:r>
            <a:endParaRPr lang="en-US" altLang="ja-JP" sz="2500" dirty="0">
              <a:latin typeface="Courier New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}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30" y="770962"/>
            <a:ext cx="5431499" cy="3601005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Start with the 2</a:t>
            </a:r>
            <a:r>
              <a:rPr lang="en-US" sz="2400" baseline="30000" dirty="0"/>
              <a:t>nd</a:t>
            </a:r>
            <a:r>
              <a:rPr lang="en-US" sz="2400" dirty="0"/>
              <a:t> element.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Compare backwards with all previous (current index down to 0) elements.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While the previous elements are large move the element one index forward.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Stop and store the 2</a:t>
            </a:r>
            <a:r>
              <a:rPr lang="en-US" sz="2400" baseline="30000" dirty="0"/>
              <a:t>nd</a:t>
            </a:r>
            <a:r>
              <a:rPr lang="en-US" sz="2400" dirty="0"/>
              <a:t> element where the previous element is not large.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Continue with rest of the element forward as above.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Searching - Sorting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192323" y="4239719"/>
            <a:ext cx="5660573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"/>
              <a:defRPr/>
            </a:pPr>
            <a:r>
              <a:rPr lang="en-US" sz="2000" b="1" dirty="0"/>
              <a:t>Benefit: </a:t>
            </a:r>
            <a:r>
              <a:rPr lang="en-US" sz="2000" dirty="0"/>
              <a:t>More efficient than Bubble Sort, but less than selection sort.</a:t>
            </a:r>
            <a:endParaRPr lang="en-US" sz="2000" b="1" dirty="0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"/>
              <a:defRPr/>
            </a:pPr>
            <a:r>
              <a:rPr lang="en-US" sz="2000" b="1" dirty="0"/>
              <a:t>Disadvantage: </a:t>
            </a:r>
            <a:r>
              <a:rPr lang="en-US" sz="2000" dirty="0"/>
              <a:t>Not as easy as other Sorting algorithm to understand</a:t>
            </a:r>
            <a:endParaRPr lang="en-US" sz="20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577269" y="4310668"/>
            <a:ext cx="457198" cy="1259977"/>
            <a:chOff x="5943600" y="4472223"/>
            <a:chExt cx="914400" cy="682484"/>
          </a:xfrm>
        </p:grpSpPr>
        <p:sp>
          <p:nvSpPr>
            <p:cNvPr id="13" name="Down Arrow 1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80768" y="4311211"/>
            <a:ext cx="457198" cy="1259977"/>
            <a:chOff x="5943600" y="4472223"/>
            <a:chExt cx="914400" cy="682484"/>
          </a:xfrm>
        </p:grpSpPr>
        <p:sp>
          <p:nvSpPr>
            <p:cNvPr id="16" name="Down Arrow 1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57254" y="4306141"/>
            <a:ext cx="457198" cy="1259977"/>
            <a:chOff x="5943600" y="4472223"/>
            <a:chExt cx="914400" cy="682484"/>
          </a:xfrm>
        </p:grpSpPr>
        <p:sp>
          <p:nvSpPr>
            <p:cNvPr id="19" name="Down Arrow 1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1697" y="4310668"/>
            <a:ext cx="457198" cy="1259977"/>
            <a:chOff x="5943600" y="4472223"/>
            <a:chExt cx="914400" cy="682484"/>
          </a:xfrm>
        </p:grpSpPr>
        <p:sp>
          <p:nvSpPr>
            <p:cNvPr id="22" name="Down Arrow 2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55138" y="4300369"/>
            <a:ext cx="457198" cy="1259977"/>
            <a:chOff x="5943600" y="4472223"/>
            <a:chExt cx="914400" cy="682484"/>
          </a:xfrm>
        </p:grpSpPr>
        <p:sp>
          <p:nvSpPr>
            <p:cNvPr id="25" name="Down Arrow 2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90663" y="4311598"/>
            <a:ext cx="457198" cy="1259977"/>
            <a:chOff x="5943600" y="4472223"/>
            <a:chExt cx="914400" cy="682484"/>
          </a:xfrm>
        </p:grpSpPr>
        <p:sp>
          <p:nvSpPr>
            <p:cNvPr id="28" name="Down Arrow 2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02960" y="4300369"/>
            <a:ext cx="457198" cy="1259977"/>
            <a:chOff x="5943600" y="4472223"/>
            <a:chExt cx="914400" cy="682484"/>
          </a:xfrm>
        </p:grpSpPr>
        <p:sp>
          <p:nvSpPr>
            <p:cNvPr id="31" name="Down Arrow 3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09453" y="4305729"/>
            <a:ext cx="457198" cy="1259977"/>
            <a:chOff x="5943600" y="4472223"/>
            <a:chExt cx="914400" cy="682484"/>
          </a:xfrm>
        </p:grpSpPr>
        <p:sp>
          <p:nvSpPr>
            <p:cNvPr id="34" name="Down Arrow 3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825512" y="4306232"/>
            <a:ext cx="457198" cy="1259977"/>
            <a:chOff x="5943600" y="4472223"/>
            <a:chExt cx="914400" cy="682484"/>
          </a:xfrm>
        </p:grpSpPr>
        <p:sp>
          <p:nvSpPr>
            <p:cNvPr id="37" name="Down Arrow 3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87791" y="4766501"/>
            <a:ext cx="457198" cy="793846"/>
            <a:chOff x="5943600" y="4472223"/>
            <a:chExt cx="914400" cy="682484"/>
          </a:xfrm>
        </p:grpSpPr>
        <p:sp>
          <p:nvSpPr>
            <p:cNvPr id="40" name="Down Arrow 3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124496" y="4756921"/>
            <a:ext cx="457198" cy="793846"/>
            <a:chOff x="5943600" y="4472223"/>
            <a:chExt cx="914400" cy="682484"/>
          </a:xfrm>
        </p:grpSpPr>
        <p:sp>
          <p:nvSpPr>
            <p:cNvPr id="43" name="Down Arrow 4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73180" y="4764870"/>
            <a:ext cx="457198" cy="793846"/>
            <a:chOff x="5943600" y="4472223"/>
            <a:chExt cx="914400" cy="682484"/>
          </a:xfrm>
        </p:grpSpPr>
        <p:sp>
          <p:nvSpPr>
            <p:cNvPr id="46" name="Down Arrow 4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71323" y="4750772"/>
            <a:ext cx="457198" cy="793846"/>
            <a:chOff x="5943600" y="4472223"/>
            <a:chExt cx="914400" cy="682484"/>
          </a:xfrm>
        </p:grpSpPr>
        <p:sp>
          <p:nvSpPr>
            <p:cNvPr id="49" name="Down Arrow 4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216958" y="4764870"/>
            <a:ext cx="457198" cy="793846"/>
            <a:chOff x="5943600" y="4472223"/>
            <a:chExt cx="914400" cy="682484"/>
          </a:xfrm>
        </p:grpSpPr>
        <p:sp>
          <p:nvSpPr>
            <p:cNvPr id="52" name="Down Arrow 5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9168" y="4764870"/>
            <a:ext cx="457198" cy="793846"/>
            <a:chOff x="5943600" y="4472223"/>
            <a:chExt cx="914400" cy="682484"/>
          </a:xfrm>
        </p:grpSpPr>
        <p:sp>
          <p:nvSpPr>
            <p:cNvPr id="55" name="Down Arrow 5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234430" y="4766501"/>
            <a:ext cx="457198" cy="793846"/>
            <a:chOff x="5943600" y="4472223"/>
            <a:chExt cx="914400" cy="682484"/>
          </a:xfrm>
        </p:grpSpPr>
        <p:sp>
          <p:nvSpPr>
            <p:cNvPr id="58" name="Down Arrow 5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38392" y="4750772"/>
            <a:ext cx="457198" cy="793846"/>
            <a:chOff x="5943600" y="4472223"/>
            <a:chExt cx="914400" cy="682484"/>
          </a:xfrm>
        </p:grpSpPr>
        <p:sp>
          <p:nvSpPr>
            <p:cNvPr id="61" name="Down Arrow 6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82534" y="4766501"/>
            <a:ext cx="457198" cy="793846"/>
            <a:chOff x="5943600" y="4472223"/>
            <a:chExt cx="914400" cy="682484"/>
          </a:xfrm>
        </p:grpSpPr>
        <p:sp>
          <p:nvSpPr>
            <p:cNvPr id="64" name="Down Arrow 6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998985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5317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065785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598347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130909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6714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199710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732272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6483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77466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953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5348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0651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5955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1350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1" name="Rectangle 80"/>
          <p:cNvSpPr/>
          <p:nvPr/>
        </p:nvSpPr>
        <p:spPr>
          <a:xfrm>
            <a:off x="9953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5348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0651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955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1350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6653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6653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957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5955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1350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6653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1957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7352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1957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7352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2655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5955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1350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6653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195708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735204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265556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777620" y="556536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85064" y="5519652"/>
            <a:ext cx="548640" cy="477795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5064" y="502448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98985" y="601127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551883" y="601127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066989" y="601205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241961" y="601205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606119" y="600970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142162" y="601205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676143" y="600970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224282" y="601205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753649" y="601127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795417" y="6008923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696831" y="4766496"/>
            <a:ext cx="457198" cy="793846"/>
            <a:chOff x="5943600" y="4472223"/>
            <a:chExt cx="914400" cy="682484"/>
          </a:xfrm>
        </p:grpSpPr>
        <p:sp>
          <p:nvSpPr>
            <p:cNvPr id="126" name="Down Arrow 12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2" grpId="0" animBg="1"/>
      <p:bldP spid="83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5163060" cy="646393"/>
          </a:xfrm>
        </p:spPr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685905" y="1168924"/>
            <a:ext cx="6315222" cy="454607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sz="2800" b="1" dirty="0" err="1">
                <a:solidFill>
                  <a:srgbClr val="0000B0"/>
                </a:solidFill>
                <a:latin typeface="Courier New" pitchFamily="49" charset="0"/>
              </a:rPr>
              <a:t>int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i="1" dirty="0" err="1">
                <a:solidFill>
                  <a:srgbClr val="000000"/>
                </a:solidFill>
                <a:latin typeface="Courier New" pitchFamily="49" charset="0"/>
              </a:rPr>
              <a:t>binarySearch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kumimoji="1" lang="en-US" altLang="ja-JP" sz="2800" b="1" dirty="0" err="1">
                <a:solidFill>
                  <a:srgbClr val="0000B0"/>
                </a:solidFill>
                <a:latin typeface="Courier New" pitchFamily="49" charset="0"/>
              </a:rPr>
              <a:t>int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array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[], </a:t>
            </a:r>
            <a:r>
              <a:rPr kumimoji="1" lang="en-US" altLang="ja-JP" sz="2800" b="1" dirty="0" err="1">
                <a:solidFill>
                  <a:srgbClr val="0000B0"/>
                </a:solidFill>
                <a:latin typeface="Courier New" pitchFamily="49" charset="0"/>
              </a:rPr>
              <a:t>int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kumimoji="1" lang="en-US" altLang="ja-JP" sz="2800" b="1" dirty="0" err="1">
                <a:solidFill>
                  <a:srgbClr val="0000B0"/>
                </a:solidFill>
                <a:latin typeface="Courier New" pitchFamily="49" charset="0"/>
              </a:rPr>
              <a:t>int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){</a:t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kumimoji="1" lang="en-US" altLang="ja-JP" sz="2800" b="1" dirty="0" err="1">
                <a:solidFill>
                  <a:srgbClr val="0000B0"/>
                </a:solidFill>
                <a:latin typeface="Courier New" pitchFamily="49" charset="0"/>
              </a:rPr>
              <a:t>int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= 0,   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First array element</a:t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last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- 1,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Last array element</a:t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;      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Mid point of search</a:t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kumimoji="1" lang="en-US" altLang="ja-JP" sz="2800" b="1" dirty="0">
                <a:solidFill>
                  <a:schemeClr val="accent2"/>
                </a:solidFill>
                <a:latin typeface="Courier New" pitchFamily="49" charset="0"/>
              </a:rPr>
              <a:t>while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(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&lt;=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last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){</a:t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Calculate mid point */</a:t>
            </a:r>
            <a:br>
              <a:rPr kumimoji="1" lang="en-US" altLang="ja-JP" sz="16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= (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last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) / 2;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If value is found at mid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kumimoji="1" lang="en-US" altLang="ja-JP" sz="2800" b="1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array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] ==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)   return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kumimoji="1" lang="en-US" altLang="ja-JP" sz="2800" b="1" dirty="0">
                <a:solidFill>
                  <a:schemeClr val="accent2"/>
                </a:solidFill>
                <a:latin typeface="Courier New" pitchFamily="49" charset="0"/>
              </a:rPr>
              <a:t>else 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if (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array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] &gt;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last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- 1;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If value is in lower half</a:t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kumimoji="1" lang="en-US" altLang="ja-JP" sz="2800" b="1" dirty="0">
                <a:solidFill>
                  <a:schemeClr val="accent2"/>
                </a:solidFill>
                <a:latin typeface="Courier New" pitchFamily="49" charset="0"/>
              </a:rPr>
              <a:t>else</a:t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+ 1;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If value is in upper half</a:t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}</a:t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kumimoji="1" lang="en-US" altLang="ja-JP" sz="2800" b="1" dirty="0">
                <a:solidFill>
                  <a:schemeClr val="accent2"/>
                </a:solidFill>
                <a:latin typeface="Courier New" pitchFamily="49" charset="0"/>
              </a:rPr>
              <a:t>retur</a:t>
            </a:r>
            <a:r>
              <a:rPr kumimoji="1" lang="en-US" altLang="ja-JP" sz="2800" dirty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-1;</a:t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30" y="770962"/>
            <a:ext cx="5446343" cy="5624591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Requires array elements to be sorted.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Divides the array elements into three sections:</a:t>
            </a:r>
          </a:p>
          <a:p>
            <a:pPr marL="1031875" lvl="2" indent="-342900" algn="just">
              <a:buFont typeface="Wingdings 2" panose="05020102010507070707" pitchFamily="18" charset="2"/>
              <a:buChar char=""/>
            </a:pPr>
            <a:r>
              <a:rPr lang="en-US" sz="2200" dirty="0"/>
              <a:t>The middle element.</a:t>
            </a:r>
          </a:p>
          <a:p>
            <a:pPr marL="1031875" lvl="2" indent="-342900" algn="just">
              <a:buFont typeface="Wingdings 2" panose="05020102010507070707" pitchFamily="18" charset="2"/>
              <a:buChar char=""/>
            </a:pPr>
            <a:r>
              <a:rPr lang="en-US" sz="2200" dirty="0"/>
              <a:t>Elements on the left side of the middle element.</a:t>
            </a:r>
          </a:p>
          <a:p>
            <a:pPr marL="1031875" lvl="2" indent="-342900" algn="just">
              <a:buFont typeface="Wingdings 2" panose="05020102010507070707" pitchFamily="18" charset="2"/>
              <a:buChar char=""/>
            </a:pPr>
            <a:r>
              <a:rPr lang="en-US" sz="2200" dirty="0"/>
              <a:t>Elements on the right side of the middle element.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If the middle element is the searched value, returns the position.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Otherwise, any one side of the middle element is considered which might contain the searched element.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Divide this side of the array as above and continue the previous steps until value is found or no more elements to be divided (not found).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Searching - Sorting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5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2754" y="4253345"/>
            <a:ext cx="11976100" cy="2064328"/>
          </a:xfrm>
        </p:spPr>
        <p:txBody>
          <a:bodyPr>
            <a:normAutofit/>
          </a:bodyPr>
          <a:lstStyle/>
          <a:p>
            <a:r>
              <a:rPr lang="en-US" b="1" dirty="0"/>
              <a:t>Benefits</a:t>
            </a:r>
            <a:r>
              <a:rPr lang="en-US" dirty="0"/>
              <a:t>: Much more efficient than linear search.  For 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elements, performs at most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comparisons.</a:t>
            </a:r>
          </a:p>
          <a:p>
            <a:r>
              <a:rPr lang="en-US" b="1" dirty="0"/>
              <a:t>Disadvantages</a:t>
            </a:r>
            <a:r>
              <a:rPr lang="en-US" dirty="0"/>
              <a:t>: Requires that array elements be sorted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Searching - Sorting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67672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8024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58728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98224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28576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58928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97822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28176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28376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89280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51480" y="1293929"/>
            <a:ext cx="980044" cy="780017"/>
            <a:chOff x="5420754" y="4472223"/>
            <a:chExt cx="1960092" cy="682484"/>
          </a:xfrm>
        </p:grpSpPr>
        <p:sp>
          <p:nvSpPr>
            <p:cNvPr id="19" name="Down Arrow 1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20754" y="4472223"/>
              <a:ext cx="1960092" cy="26253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10094" y="817673"/>
            <a:ext cx="890949" cy="1259977"/>
            <a:chOff x="5509850" y="4472223"/>
            <a:chExt cx="1781902" cy="682484"/>
          </a:xfrm>
        </p:grpSpPr>
        <p:sp>
          <p:nvSpPr>
            <p:cNvPr id="22" name="Down Arrow 2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4694247" y="252280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47145" y="252280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62251" y="252358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937223" y="2523582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01381" y="2521232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37424" y="252358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71405" y="2521231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19544" y="252358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448911" y="252280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490679" y="2520450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72082" y="2451709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2082" y="1707499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2081" y="2082377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08155" y="2451709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08154" y="1707316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08154" y="2082377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09815" y="2448448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09815" y="1707784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09815" y="2082688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09815" y="2448448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09815" y="1707784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909815" y="2082688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09815" y="2448448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909815" y="1707784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909815" y="2082688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7627671" y="813969"/>
            <a:ext cx="890949" cy="1259977"/>
            <a:chOff x="5509850" y="4472223"/>
            <a:chExt cx="1781902" cy="682484"/>
          </a:xfrm>
        </p:grpSpPr>
        <p:sp>
          <p:nvSpPr>
            <p:cNvPr id="50" name="Down Arrow 4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713859" y="1293929"/>
            <a:ext cx="980044" cy="780017"/>
            <a:chOff x="5420754" y="4472223"/>
            <a:chExt cx="1960092" cy="422507"/>
          </a:xfrm>
        </p:grpSpPr>
        <p:sp>
          <p:nvSpPr>
            <p:cNvPr id="53" name="Down Arrow 52"/>
            <p:cNvSpPr/>
            <p:nvPr/>
          </p:nvSpPr>
          <p:spPr>
            <a:xfrm>
              <a:off x="6353908" y="4634754"/>
              <a:ext cx="222880" cy="259976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20754" y="4472223"/>
              <a:ext cx="196009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1772082" y="1063484"/>
            <a:ext cx="1136073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908155" y="1061187"/>
            <a:ext cx="5818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146393" y="1293929"/>
            <a:ext cx="980044" cy="780017"/>
            <a:chOff x="5420754" y="4472223"/>
            <a:chExt cx="1960092" cy="682484"/>
          </a:xfrm>
        </p:grpSpPr>
        <p:sp>
          <p:nvSpPr>
            <p:cNvPr id="58" name="Down Arrow 5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20754" y="4472223"/>
              <a:ext cx="1960092" cy="2770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 rot="10800000">
            <a:off x="6565823" y="2734744"/>
            <a:ext cx="1078048" cy="766403"/>
            <a:chOff x="5322750" y="4472223"/>
            <a:chExt cx="2156100" cy="415133"/>
          </a:xfrm>
        </p:grpSpPr>
        <p:sp>
          <p:nvSpPr>
            <p:cNvPr id="61" name="Down Arrow 60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 rot="10800000">
            <a:off x="8164505" y="2721128"/>
            <a:ext cx="1078048" cy="761581"/>
            <a:chOff x="5322750" y="4472223"/>
            <a:chExt cx="2156100" cy="412521"/>
          </a:xfrm>
        </p:grpSpPr>
        <p:sp>
          <p:nvSpPr>
            <p:cNvPr id="64" name="Down Arrow 63"/>
            <p:cNvSpPr/>
            <p:nvPr/>
          </p:nvSpPr>
          <p:spPr>
            <a:xfrm>
              <a:off x="6302190" y="4634754"/>
              <a:ext cx="206190" cy="24999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 rot="10800000">
            <a:off x="7616809" y="2734745"/>
            <a:ext cx="1078048" cy="766403"/>
            <a:chOff x="5322750" y="4472223"/>
            <a:chExt cx="2156100" cy="415133"/>
          </a:xfrm>
        </p:grpSpPr>
        <p:sp>
          <p:nvSpPr>
            <p:cNvPr id="67" name="Down Arrow 66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 rot="10800000">
            <a:off x="7085985" y="2731610"/>
            <a:ext cx="1078048" cy="766403"/>
            <a:chOff x="5322752" y="4472223"/>
            <a:chExt cx="2156100" cy="415133"/>
          </a:xfrm>
        </p:grpSpPr>
        <p:sp>
          <p:nvSpPr>
            <p:cNvPr id="70" name="Down Arrow 69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10800000">
              <a:off x="5322752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</a:p>
          </p:txBody>
        </p:sp>
      </p:grpSp>
      <p:sp>
        <p:nvSpPr>
          <p:cNvPr id="72" name="Rectangle 71"/>
          <p:cNvSpPr/>
          <p:nvPr/>
        </p:nvSpPr>
        <p:spPr>
          <a:xfrm>
            <a:off x="1817424" y="3132253"/>
            <a:ext cx="1620348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817424" y="3134248"/>
            <a:ext cx="1620348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found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908150" y="1061182"/>
            <a:ext cx="5818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909815" y="1707784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909815" y="2082688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657129" y="813969"/>
            <a:ext cx="890949" cy="1259977"/>
            <a:chOff x="5509850" y="4472223"/>
            <a:chExt cx="1781902" cy="682484"/>
          </a:xfrm>
        </p:grpSpPr>
        <p:sp>
          <p:nvSpPr>
            <p:cNvPr id="78" name="Down Arrow 7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9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5" grpId="2" animBg="1"/>
      <p:bldP spid="45" grpId="3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6" grpId="0" animBg="1"/>
      <p:bldP spid="56" grpId="1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</a:t>
            </a:r>
            <a:r>
              <a:rPr lang="en-US" dirty="0"/>
              <a:t>: locate an item in a list of data/information.</a:t>
            </a:r>
          </a:p>
          <a:p>
            <a:r>
              <a:rPr lang="en-US" dirty="0"/>
              <a:t>Two algorithms/approaches will be examined – </a:t>
            </a:r>
          </a:p>
          <a:p>
            <a:pPr lvl="1"/>
            <a:r>
              <a:rPr lang="en-US" dirty="0"/>
              <a:t>Linear Search: </a:t>
            </a:r>
          </a:p>
          <a:p>
            <a:pPr lvl="2"/>
            <a:r>
              <a:rPr lang="en-US" dirty="0"/>
              <a:t>Searches sequentially for an element.</a:t>
            </a:r>
          </a:p>
          <a:p>
            <a:pPr lvl="2"/>
            <a:r>
              <a:rPr lang="en-US" dirty="0"/>
              <a:t>Starts from the first element.</a:t>
            </a:r>
          </a:p>
          <a:p>
            <a:pPr lvl="1"/>
            <a:r>
              <a:rPr lang="en-US" dirty="0"/>
              <a:t>Binary Search:</a:t>
            </a:r>
          </a:p>
          <a:p>
            <a:pPr lvl="2"/>
            <a:r>
              <a:rPr lang="en-US" dirty="0"/>
              <a:t>Searches an element by dividing the sorted elements into two groups.</a:t>
            </a:r>
          </a:p>
          <a:p>
            <a:pPr lvl="2"/>
            <a:r>
              <a:rPr lang="en-US" dirty="0"/>
              <a:t>Starts with the middle element.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Searching - Sorting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0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4578236" cy="596415"/>
          </a:xfrm>
        </p:spPr>
        <p:txBody>
          <a:bodyPr/>
          <a:lstStyle/>
          <a:p>
            <a:r>
              <a:rPr lang="en-US" dirty="0"/>
              <a:t>Linear/Sequential Search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687566" y="124570"/>
            <a:ext cx="7385164" cy="433088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searchList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[],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numElems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Used as a subscript to search array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position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-1;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To record position of search value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bool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found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kumimoji="1" lang="en-US" altLang="ja-JP" b="1" dirty="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Flag to indicate if value found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>
                <a:solidFill>
                  <a:schemeClr val="accent2"/>
                </a:solidFill>
                <a:latin typeface="Courier New" panose="02070309020205020404" pitchFamily="49" charset="0"/>
              </a:rPr>
              <a:t>while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kumimoji="1" lang="en-US" altLang="ja-JP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numElems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!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found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kumimoji="1" lang="en-US" altLang="ja-JP" b="1" dirty="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] ==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){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If the value is found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found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kumimoji="1" lang="en-US" altLang="ja-JP" sz="33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Set the flag 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position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Record the value's subscript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++;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Go to the next element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return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position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Return the position, or -1</a:t>
            </a:r>
            <a:b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29" y="783775"/>
            <a:ext cx="4794267" cy="3734473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u="sng" dirty="0"/>
              <a:t>Starts</a:t>
            </a:r>
            <a:r>
              <a:rPr lang="en-US" sz="2400" dirty="0"/>
              <a:t> with the </a:t>
            </a:r>
            <a:r>
              <a:rPr lang="en-US" sz="2400" u="sng" dirty="0"/>
              <a:t>first</a:t>
            </a:r>
            <a:r>
              <a:rPr lang="en-US" sz="2400" dirty="0"/>
              <a:t> element, 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u="sng" dirty="0"/>
              <a:t>Sequentially</a:t>
            </a:r>
            <a:r>
              <a:rPr lang="en-US" sz="2400" dirty="0"/>
              <a:t> goes through a list of elements,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u="sng" dirty="0"/>
              <a:t>Examines</a:t>
            </a:r>
            <a:r>
              <a:rPr lang="en-US" sz="2400" dirty="0"/>
              <a:t> each element with the value to be found,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u="sng" dirty="0"/>
              <a:t>Stops</a:t>
            </a:r>
            <a:r>
              <a:rPr lang="en-US" sz="2400" dirty="0"/>
              <a:t> when – </a:t>
            </a:r>
          </a:p>
          <a:p>
            <a:pPr marL="682625" lvl="2" indent="-280988" algn="just">
              <a:buFont typeface="Wingdings 2" panose="05020102010507070707" pitchFamily="18" charset="2"/>
              <a:buChar char=""/>
            </a:pPr>
            <a:r>
              <a:rPr lang="en-US" sz="2000" dirty="0"/>
              <a:t>It locates the value it is searching for (</a:t>
            </a:r>
            <a:r>
              <a:rPr lang="en-US" sz="2000" u="sng" dirty="0"/>
              <a:t>found</a:t>
            </a:r>
            <a:r>
              <a:rPr lang="en-US" sz="2000" dirty="0"/>
              <a:t>).</a:t>
            </a:r>
          </a:p>
          <a:p>
            <a:pPr marL="682625" lvl="2" indent="-280988" algn="just">
              <a:buFont typeface="Wingdings 2" panose="05020102010507070707" pitchFamily="18" charset="2"/>
              <a:buChar char=""/>
            </a:pPr>
            <a:r>
              <a:rPr lang="en-US" sz="2000" dirty="0"/>
              <a:t>No more elements to examine (</a:t>
            </a:r>
            <a:r>
              <a:rPr lang="en-US" sz="2000" u="sng" dirty="0"/>
              <a:t>not found</a:t>
            </a:r>
            <a:r>
              <a:rPr lang="en-US" sz="2000" dirty="0"/>
              <a:t>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Searching - Sorting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37386"/>
              </p:ext>
            </p:extLst>
          </p:nvPr>
        </p:nvGraphicFramePr>
        <p:xfrm>
          <a:off x="6122896" y="5494045"/>
          <a:ext cx="583901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943600" y="4648873"/>
            <a:ext cx="914400" cy="914401"/>
            <a:chOff x="5943600" y="4240306"/>
            <a:chExt cx="914400" cy="914401"/>
          </a:xfrm>
        </p:grpSpPr>
        <p:sp>
          <p:nvSpPr>
            <p:cNvPr id="14" name="Down Arrow 1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25262" y="4648872"/>
            <a:ext cx="914400" cy="914401"/>
            <a:chOff x="5943600" y="4240306"/>
            <a:chExt cx="914400" cy="914401"/>
          </a:xfrm>
        </p:grpSpPr>
        <p:sp>
          <p:nvSpPr>
            <p:cNvPr id="18" name="Down Arrow 1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07960" y="4648872"/>
            <a:ext cx="914400" cy="914401"/>
            <a:chOff x="5943600" y="4240306"/>
            <a:chExt cx="914400" cy="914401"/>
          </a:xfrm>
        </p:grpSpPr>
        <p:sp>
          <p:nvSpPr>
            <p:cNvPr id="21" name="Down Arrow 2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690658" y="4648872"/>
            <a:ext cx="914400" cy="914401"/>
            <a:chOff x="5943600" y="4240306"/>
            <a:chExt cx="914400" cy="914401"/>
          </a:xfrm>
        </p:grpSpPr>
        <p:sp>
          <p:nvSpPr>
            <p:cNvPr id="24" name="Down Arrow 2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853427" y="4648872"/>
            <a:ext cx="914400" cy="914401"/>
            <a:chOff x="5943600" y="4240306"/>
            <a:chExt cx="914400" cy="914401"/>
          </a:xfrm>
        </p:grpSpPr>
        <p:sp>
          <p:nvSpPr>
            <p:cNvPr id="27" name="Down Arrow 2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61759" y="4648872"/>
            <a:ext cx="914400" cy="914401"/>
            <a:chOff x="5943600" y="4240306"/>
            <a:chExt cx="914400" cy="914401"/>
          </a:xfrm>
        </p:grpSpPr>
        <p:sp>
          <p:nvSpPr>
            <p:cNvPr id="30" name="Down Arrow 2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77906" y="4518212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7906" y="5658630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77906" y="5083557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95717" y="4518212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95717" y="5083556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95717" y="5658629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96475" y="5083556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96475" y="5658628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3048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Linear/Sequential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Easy algorithm to understand</a:t>
            </a:r>
          </a:p>
          <a:p>
            <a:pPr lvl="1"/>
            <a:r>
              <a:rPr lang="en-US" dirty="0"/>
              <a:t>Array can be in any order (value wise)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Inefficient (slow): for array of N elements – </a:t>
            </a:r>
          </a:p>
          <a:p>
            <a:pPr lvl="2"/>
            <a:r>
              <a:rPr lang="en-US" dirty="0"/>
              <a:t>Examines N elements in worst case (last element was searched);</a:t>
            </a:r>
          </a:p>
          <a:p>
            <a:pPr lvl="2"/>
            <a:r>
              <a:rPr lang="en-US" dirty="0"/>
              <a:t>Examines 1 element in best case (1</a:t>
            </a:r>
            <a:r>
              <a:rPr lang="en-US" baseline="30000" dirty="0"/>
              <a:t>st</a:t>
            </a:r>
            <a:r>
              <a:rPr lang="en-US" dirty="0"/>
              <a:t> element was searched);</a:t>
            </a:r>
          </a:p>
          <a:p>
            <a:pPr lvl="2"/>
            <a:r>
              <a:rPr lang="en-US" dirty="0"/>
              <a:t>Examines N/2 elements on average.</a:t>
            </a:r>
          </a:p>
          <a:p>
            <a:pPr lvl="1"/>
            <a:r>
              <a:rPr lang="en-US" dirty="0"/>
              <a:t>So for an array with N = 10000 element it will take N/2 = 5000 comparison on average to find an element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Searching - Sorting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8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Sort: arrange values into an order:</a:t>
            </a:r>
          </a:p>
          <a:p>
            <a:pPr lvl="1"/>
            <a:r>
              <a:rPr lang="en-US" dirty="0"/>
              <a:t>Alphabetical</a:t>
            </a:r>
          </a:p>
          <a:p>
            <a:pPr lvl="1"/>
            <a:r>
              <a:rPr lang="en-US" dirty="0"/>
              <a:t>Ascending numeric</a:t>
            </a:r>
          </a:p>
          <a:p>
            <a:pPr lvl="1"/>
            <a:r>
              <a:rPr lang="en-US" dirty="0"/>
              <a:t>Descending numeric</a:t>
            </a:r>
          </a:p>
          <a:p>
            <a:r>
              <a:rPr lang="en-US" dirty="0"/>
              <a:t>Three algorithms/approaches will be examined – 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Insertion sort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Searching - Sorting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5163060" cy="646393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30" y="770962"/>
            <a:ext cx="6117299" cy="5624591"/>
          </a:xfrm>
        </p:spPr>
        <p:txBody>
          <a:bodyPr>
            <a:normAutofit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Bubble sort is the simplest sorting algorithm. 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However, it is one of the worst ones in terms of performance/ efficiency/ time complexity.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It works by continuously swapping each element one by one with their adjacent element if they are in wrong order.</a:t>
            </a:r>
            <a:endParaRPr lang="en-US" sz="2200" dirty="0"/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200" dirty="0"/>
              <a:t>Finally, after generally LOTS of swapping, the elements are sorted.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Searching - Sorting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7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5163060" cy="646393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30" y="770962"/>
            <a:ext cx="6117299" cy="5624591"/>
          </a:xfrm>
        </p:spPr>
        <p:txBody>
          <a:bodyPr>
            <a:normAutofit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Bubble sort is the simplest sorting algorithm. 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However, it is one of the worst ones in terms of performance/ efficiency/ time complexity.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It works by continuously swapping each element one by one with their adjacent element if they are in wrong order.</a:t>
            </a:r>
            <a:endParaRPr lang="en-US" sz="2200" dirty="0"/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200" dirty="0"/>
              <a:t>Finally, after generally LOTS of swapping, the elements are sorted.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Searching - Sorting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40" y="4710731"/>
            <a:ext cx="4416073" cy="9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5163060" cy="646393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30" y="770962"/>
            <a:ext cx="6117299" cy="5624591"/>
          </a:xfrm>
        </p:spPr>
        <p:txBody>
          <a:bodyPr>
            <a:normAutofit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Bubble sort is the simplest sorting algorithm. 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However, it is one of the worst ones in terms of performance/ efficiency/ time complexity.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It works by continuously swapping each element one by one with their adjacent element if they are in wrong order.</a:t>
            </a:r>
            <a:endParaRPr lang="en-US" sz="2200" dirty="0"/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200" dirty="0"/>
              <a:t>Finally, after generally LOTS of swapping, the elements are sorted.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Searching - Sorting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34" y="4126240"/>
            <a:ext cx="4762500" cy="22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5163060" cy="646393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400798" y="119744"/>
            <a:ext cx="5660573" cy="423591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rgbClr val="00B050"/>
                </a:solidFill>
                <a:latin typeface="Courier New" charset="0"/>
                <a:ea typeface="MS PGothic" charset="0"/>
              </a:rPr>
              <a:t>/* sorting element in Ascending order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endParaRPr lang="en-US" altLang="ja-JP" sz="2600" dirty="0">
              <a:solidFill>
                <a:srgbClr val="00B050"/>
              </a:solidFill>
              <a:latin typeface="Courier New" charset="0"/>
              <a:ea typeface="MS PGothic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latin typeface="Courier New" charset="0"/>
                <a:ea typeface="MS PGothic" charset="0"/>
              </a:rPr>
              <a:t>   </a:t>
            </a:r>
            <a:r>
              <a:rPr lang="en-US" altLang="ja-JP" sz="2900" b="1" dirty="0" err="1">
                <a:solidFill>
                  <a:srgbClr val="0000B0"/>
                </a:solidFill>
                <a:latin typeface="Courier New" charset="0"/>
                <a:ea typeface="MS PGothic" charset="0"/>
              </a:rPr>
              <a:t>int</a:t>
            </a:r>
            <a:r>
              <a:rPr lang="en-US" altLang="ja-JP" sz="2900" dirty="0">
                <a:latin typeface="Courier New" charset="0"/>
                <a:ea typeface="MS PGothic" charset="0"/>
              </a:rPr>
              <a:t> </a:t>
            </a:r>
            <a:r>
              <a:rPr lang="en-US" altLang="ja-JP" sz="2900" dirty="0" err="1">
                <a:latin typeface="Courier New" charset="0"/>
                <a:ea typeface="MS PGothic" charset="0"/>
              </a:rPr>
              <a:t>i</a:t>
            </a:r>
            <a:r>
              <a:rPr lang="en-US" altLang="ja-JP" sz="2900" dirty="0">
                <a:latin typeface="Courier New" charset="0"/>
                <a:ea typeface="MS PGothic" charset="0"/>
              </a:rPr>
              <a:t>, j, temp;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900" dirty="0">
                <a:latin typeface="Courier New" charset="0"/>
                <a:ea typeface="MS PGothic" charset="0"/>
              </a:rPr>
              <a:t>   </a:t>
            </a:r>
            <a:r>
              <a:rPr lang="en-US" altLang="ja-JP" sz="2900" b="1" dirty="0">
                <a:solidFill>
                  <a:srgbClr val="C00000"/>
                </a:solidFill>
                <a:latin typeface="Courier New" charset="0"/>
                <a:ea typeface="MS PGothic" charset="0"/>
              </a:rPr>
              <a:t>for</a:t>
            </a:r>
            <a:r>
              <a:rPr lang="en-US" altLang="ja-JP" sz="2900" dirty="0">
                <a:latin typeface="Courier New" charset="0"/>
                <a:ea typeface="MS PGothic" charset="0"/>
              </a:rPr>
              <a:t> (</a:t>
            </a:r>
            <a:r>
              <a:rPr lang="en-US" altLang="ja-JP" sz="2900" dirty="0" err="1">
                <a:latin typeface="Courier New" charset="0"/>
                <a:ea typeface="MS PGothic" charset="0"/>
              </a:rPr>
              <a:t>i</a:t>
            </a:r>
            <a:r>
              <a:rPr lang="en-US" altLang="ja-JP" sz="2900" dirty="0">
                <a:latin typeface="Courier New" charset="0"/>
                <a:ea typeface="MS PGothic" charset="0"/>
              </a:rPr>
              <a:t> = 0; </a:t>
            </a:r>
            <a:r>
              <a:rPr lang="en-US" altLang="ja-JP" sz="2900" dirty="0" err="1">
                <a:latin typeface="Courier New" charset="0"/>
                <a:ea typeface="MS PGothic" charset="0"/>
              </a:rPr>
              <a:t>i</a:t>
            </a:r>
            <a:r>
              <a:rPr lang="en-US" altLang="ja-JP" sz="2900" dirty="0">
                <a:latin typeface="Courier New" charset="0"/>
                <a:ea typeface="MS PGothic" charset="0"/>
              </a:rPr>
              <a:t> &lt; n-1; </a:t>
            </a:r>
            <a:r>
              <a:rPr lang="en-US" altLang="ja-JP" sz="2900" dirty="0" err="1">
                <a:latin typeface="Courier New" charset="0"/>
                <a:ea typeface="MS PGothic" charset="0"/>
              </a:rPr>
              <a:t>i</a:t>
            </a:r>
            <a:r>
              <a:rPr lang="en-US" altLang="ja-JP" sz="2900" dirty="0">
                <a:latin typeface="Courier New" charset="0"/>
                <a:ea typeface="MS PGothic" charset="0"/>
              </a:rPr>
              <a:t>++){ </a:t>
            </a:r>
            <a:r>
              <a:rPr lang="en-US" altLang="ja-JP" sz="2600" dirty="0">
                <a:latin typeface="Courier New" charset="0"/>
                <a:ea typeface="MS PGothic" charset="0"/>
              </a:rPr>
              <a:t>    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//</a:t>
            </a:r>
            <a:r>
              <a:rPr lang="en-US" altLang="ja-JP" sz="2600" dirty="0">
                <a:latin typeface="Courier New" charset="0"/>
                <a:ea typeface="MS PGothic" charset="0"/>
              </a:rPr>
              <a:t> 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Last </a:t>
            </a:r>
            <a:r>
              <a:rPr lang="en-US" altLang="ja-JP" sz="2600" dirty="0" err="1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i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elements are already in place  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>
                <a:latin typeface="Courier New" charset="0"/>
                <a:ea typeface="MS PGothic" charset="0"/>
              </a:rPr>
              <a:t>       </a:t>
            </a:r>
            <a:r>
              <a:rPr lang="en-US" altLang="ja-JP" sz="2900" b="1" dirty="0">
                <a:solidFill>
                  <a:srgbClr val="C00000"/>
                </a:solidFill>
                <a:latin typeface="Courier New" charset="0"/>
                <a:ea typeface="MS PGothic" charset="0"/>
              </a:rPr>
              <a:t>for</a:t>
            </a:r>
            <a:r>
              <a:rPr lang="en-US" altLang="ja-JP" sz="2900" dirty="0">
                <a:latin typeface="Courier New" charset="0"/>
                <a:ea typeface="MS PGothic" charset="0"/>
              </a:rPr>
              <a:t> (j = 0; j &lt; n-i-1; j++){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900" dirty="0">
                <a:latin typeface="Courier New" charset="0"/>
                <a:ea typeface="MS PGothic" charset="0"/>
              </a:rPr>
              <a:t>           </a:t>
            </a:r>
            <a:r>
              <a:rPr lang="en-US" altLang="ja-JP" sz="2900" b="1" dirty="0">
                <a:solidFill>
                  <a:srgbClr val="C00000"/>
                </a:solidFill>
                <a:latin typeface="Courier New" charset="0"/>
                <a:ea typeface="MS PGothic" charset="0"/>
              </a:rPr>
              <a:t>if</a:t>
            </a:r>
            <a:r>
              <a:rPr lang="en-US" altLang="ja-JP" sz="2900" dirty="0">
                <a:latin typeface="Courier New" charset="0"/>
                <a:ea typeface="MS PGothic" charset="0"/>
              </a:rPr>
              <a:t> (</a:t>
            </a:r>
            <a:r>
              <a:rPr lang="en-US" altLang="ja-JP" sz="2900" dirty="0" err="1">
                <a:latin typeface="Courier New" charset="0"/>
                <a:ea typeface="MS PGothic" charset="0"/>
              </a:rPr>
              <a:t>arr</a:t>
            </a:r>
            <a:r>
              <a:rPr lang="en-US" altLang="ja-JP" sz="2900" dirty="0">
                <a:latin typeface="Courier New" charset="0"/>
                <a:ea typeface="MS PGothic" charset="0"/>
              </a:rPr>
              <a:t>[j] &gt; </a:t>
            </a:r>
            <a:r>
              <a:rPr lang="en-US" altLang="ja-JP" sz="2900" dirty="0" err="1">
                <a:latin typeface="Courier New" charset="0"/>
                <a:ea typeface="MS PGothic" charset="0"/>
              </a:rPr>
              <a:t>arr</a:t>
            </a:r>
            <a:r>
              <a:rPr lang="en-US" altLang="ja-JP" sz="2900" dirty="0">
                <a:latin typeface="Courier New" charset="0"/>
                <a:ea typeface="MS PGothic" charset="0"/>
              </a:rPr>
              <a:t>[j+1]){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900" dirty="0">
                <a:latin typeface="Courier New" charset="0"/>
                <a:ea typeface="MS PGothic" charset="0"/>
              </a:rPr>
              <a:t>			  temp = </a:t>
            </a:r>
            <a:r>
              <a:rPr lang="en-US" altLang="ja-JP" sz="2900" dirty="0" err="1">
                <a:latin typeface="Courier New" charset="0"/>
                <a:ea typeface="MS PGothic" charset="0"/>
              </a:rPr>
              <a:t>arr</a:t>
            </a:r>
            <a:r>
              <a:rPr lang="en-US" altLang="ja-JP" sz="2900" dirty="0">
                <a:latin typeface="Courier New" charset="0"/>
                <a:ea typeface="MS PGothic" charset="0"/>
              </a:rPr>
              <a:t>[j];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900" dirty="0">
                <a:latin typeface="Courier New" charset="0"/>
                <a:ea typeface="MS PGothic" charset="0"/>
              </a:rPr>
              <a:t>			  </a:t>
            </a:r>
            <a:r>
              <a:rPr lang="en-US" altLang="ja-JP" sz="2900" dirty="0" err="1">
                <a:latin typeface="Courier New" charset="0"/>
                <a:ea typeface="MS PGothic" charset="0"/>
              </a:rPr>
              <a:t>arr</a:t>
            </a:r>
            <a:r>
              <a:rPr lang="en-US" altLang="ja-JP" sz="2900" dirty="0">
                <a:latin typeface="Courier New" charset="0"/>
                <a:ea typeface="MS PGothic" charset="0"/>
              </a:rPr>
              <a:t>[j] = </a:t>
            </a:r>
            <a:r>
              <a:rPr lang="en-US" altLang="ja-JP" sz="2900" dirty="0" err="1">
                <a:latin typeface="Courier New" charset="0"/>
                <a:ea typeface="MS PGothic" charset="0"/>
              </a:rPr>
              <a:t>arr</a:t>
            </a:r>
            <a:r>
              <a:rPr lang="en-US" altLang="ja-JP" sz="2900" dirty="0">
                <a:latin typeface="Courier New" charset="0"/>
                <a:ea typeface="MS PGothic" charset="0"/>
              </a:rPr>
              <a:t>[j+1];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900" dirty="0">
                <a:latin typeface="Courier New" charset="0"/>
                <a:ea typeface="MS PGothic" charset="0"/>
              </a:rPr>
              <a:t>			  </a:t>
            </a:r>
            <a:r>
              <a:rPr lang="en-US" altLang="ja-JP" sz="2900" dirty="0" err="1">
                <a:latin typeface="Courier New" charset="0"/>
                <a:ea typeface="MS PGothic" charset="0"/>
              </a:rPr>
              <a:t>arr</a:t>
            </a:r>
            <a:r>
              <a:rPr lang="en-US" altLang="ja-JP" sz="2900" dirty="0">
                <a:latin typeface="Courier New" charset="0"/>
                <a:ea typeface="MS PGothic" charset="0"/>
              </a:rPr>
              <a:t>[j+1] = temp;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900" dirty="0">
                <a:latin typeface="Courier New" charset="0"/>
                <a:ea typeface="MS PGothic" charset="0"/>
              </a:rPr>
              <a:t>			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900" dirty="0">
                <a:latin typeface="Courier New" charset="0"/>
                <a:ea typeface="MS PGothic" charset="0"/>
              </a:rPr>
              <a:t>		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900" dirty="0">
                <a:latin typeface="Courier New" charset="0"/>
                <a:ea typeface="MS PGothic" charset="0"/>
              </a:rPr>
              <a:t>}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30" y="770962"/>
            <a:ext cx="6117299" cy="5624591"/>
          </a:xfrm>
        </p:spPr>
        <p:txBody>
          <a:bodyPr>
            <a:normAutofit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Bubble sort is the simplest sorting algorithm. 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However, it is one of the worst ones in terms of performance/ efficiency/ time complexity.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/>
              <a:t>It works by continuously swapping each element one by one with their adjacent element if they are in wrong order.</a:t>
            </a:r>
            <a:endParaRPr lang="en-US" sz="2200" dirty="0"/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200" dirty="0"/>
              <a:t>Finally, after generally LOTS of swapping, the elements are sorted.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Searching - Sorting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5401" y="5160139"/>
            <a:ext cx="5660573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"/>
              <a:defRPr/>
            </a:pPr>
            <a:r>
              <a:rPr lang="en-US" sz="2000" b="1" dirty="0"/>
              <a:t>Benefit: </a:t>
            </a:r>
            <a:r>
              <a:rPr lang="en-US" sz="2000" dirty="0"/>
              <a:t>Easy to understand and implement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"/>
              <a:defRPr/>
            </a:pPr>
            <a:r>
              <a:rPr lang="en-US" sz="2000" b="1" dirty="0"/>
              <a:t>Disadvantage: </a:t>
            </a:r>
            <a:r>
              <a:rPr lang="en-US" sz="2000" dirty="0"/>
              <a:t>Inefficient – slow for large arrays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34" y="4126240"/>
            <a:ext cx="4762500" cy="22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tailEnd type="triangl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6807</TotalTime>
  <Words>1371</Words>
  <Application>Microsoft Office PowerPoint</Application>
  <PresentationFormat>Widescreen</PresentationFormat>
  <Paragraphs>383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MS PGothic</vt:lpstr>
      <vt:lpstr>MS PGothic</vt:lpstr>
      <vt:lpstr>Arial</vt:lpstr>
      <vt:lpstr>Book Antiqua</vt:lpstr>
      <vt:lpstr>Calibri</vt:lpstr>
      <vt:lpstr>Calibri Light</vt:lpstr>
      <vt:lpstr>Courier New</vt:lpstr>
      <vt:lpstr>Times New Roman</vt:lpstr>
      <vt:lpstr>Wingdings</vt:lpstr>
      <vt:lpstr>Wingdings 2</vt:lpstr>
      <vt:lpstr>1_Office Theme</vt:lpstr>
      <vt:lpstr>CSC 2105::Data Structure  Searching - Sorting</vt:lpstr>
      <vt:lpstr>Searching Algorithm</vt:lpstr>
      <vt:lpstr>Linear/Sequential Search</vt:lpstr>
      <vt:lpstr>Linear/Sequential Search</vt:lpstr>
      <vt:lpstr>Sorting</vt:lpstr>
      <vt:lpstr>Bubble Sort</vt:lpstr>
      <vt:lpstr>Bubble Sort</vt:lpstr>
      <vt:lpstr>Bubble Sort</vt:lpstr>
      <vt:lpstr>Bubble Sort</vt:lpstr>
      <vt:lpstr>Selection Sort</vt:lpstr>
      <vt:lpstr>Insertion Sort</vt:lpstr>
      <vt:lpstr>Binary Search</vt:lpstr>
      <vt:lpstr>Binary Search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2105::Data Structure  Introduction</dc:title>
  <dc:creator>gmmashiour</dc:creator>
  <cp:lastModifiedBy> </cp:lastModifiedBy>
  <cp:revision>967</cp:revision>
  <dcterms:created xsi:type="dcterms:W3CDTF">2015-01-16T09:30:36Z</dcterms:created>
  <dcterms:modified xsi:type="dcterms:W3CDTF">2018-10-21T02:06:42Z</dcterms:modified>
</cp:coreProperties>
</file>