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71" r:id="rId6"/>
    <p:sldId id="277" r:id="rId7"/>
    <p:sldId id="270" r:id="rId8"/>
    <p:sldId id="278" r:id="rId9"/>
    <p:sldId id="272" r:id="rId10"/>
    <p:sldId id="269" r:id="rId11"/>
    <p:sldId id="275" r:id="rId12"/>
    <p:sldId id="276" r:id="rId13"/>
    <p:sldId id="279" r:id="rId14"/>
    <p:sldId id="280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9dd9cda-b701-4e54-9d1d-ec89df7ac823" providerId="ADAL" clId="{3220D2A1-FBB8-4F3A-9E2C-34C4DD753020}"/>
    <pc:docChg chg="custSel modSld">
      <pc:chgData name=" " userId="79dd9cda-b701-4e54-9d1d-ec89df7ac823" providerId="ADAL" clId="{3220D2A1-FBB8-4F3A-9E2C-34C4DD753020}" dt="2018-10-14T07:40:11.929" v="44" actId="478"/>
      <pc:docMkLst>
        <pc:docMk/>
      </pc:docMkLst>
      <pc:sldChg chg="modSp">
        <pc:chgData name=" " userId="79dd9cda-b701-4e54-9d1d-ec89df7ac823" providerId="ADAL" clId="{3220D2A1-FBB8-4F3A-9E2C-34C4DD753020}" dt="2018-10-14T07:36:24.317" v="28" actId="6549"/>
        <pc:sldMkLst>
          <pc:docMk/>
          <pc:sldMk cId="2020838197" sldId="265"/>
        </pc:sldMkLst>
        <pc:spChg chg="mod">
          <ac:chgData name=" " userId="79dd9cda-b701-4e54-9d1d-ec89df7ac823" providerId="ADAL" clId="{3220D2A1-FBB8-4F3A-9E2C-34C4DD753020}" dt="2018-10-14T07:36:24.317" v="28" actId="6549"/>
          <ac:spMkLst>
            <pc:docMk/>
            <pc:sldMk cId="2020838197" sldId="265"/>
            <ac:spMk id="3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6:30.716" v="29" actId="478"/>
        <pc:sldMkLst>
          <pc:docMk/>
          <pc:sldMk cId="2562546775" sldId="266"/>
        </pc:sldMkLst>
        <pc:spChg chg="del">
          <ac:chgData name=" " userId="79dd9cda-b701-4e54-9d1d-ec89df7ac823" providerId="ADAL" clId="{3220D2A1-FBB8-4F3A-9E2C-34C4DD753020}" dt="2018-10-14T07:36:30.716" v="29" actId="478"/>
          <ac:spMkLst>
            <pc:docMk/>
            <pc:sldMk cId="2562546775" sldId="266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6:42.951" v="30" actId="478"/>
        <pc:sldMkLst>
          <pc:docMk/>
          <pc:sldMk cId="33636352" sldId="267"/>
        </pc:sldMkLst>
        <pc:spChg chg="del">
          <ac:chgData name=" " userId="79dd9cda-b701-4e54-9d1d-ec89df7ac823" providerId="ADAL" clId="{3220D2A1-FBB8-4F3A-9E2C-34C4DD753020}" dt="2018-10-14T07:36:42.951" v="30" actId="478"/>
          <ac:spMkLst>
            <pc:docMk/>
            <pc:sldMk cId="33636352" sldId="267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7:04.322" v="31" actId="478"/>
        <pc:sldMkLst>
          <pc:docMk/>
          <pc:sldMk cId="3263254907" sldId="268"/>
        </pc:sldMkLst>
        <pc:spChg chg="del">
          <ac:chgData name=" " userId="79dd9cda-b701-4e54-9d1d-ec89df7ac823" providerId="ADAL" clId="{3220D2A1-FBB8-4F3A-9E2C-34C4DD753020}" dt="2018-10-14T07:37:04.322" v="31" actId="478"/>
          <ac:spMkLst>
            <pc:docMk/>
            <pc:sldMk cId="3263254907" sldId="268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8:14.600" v="37" actId="478"/>
        <pc:sldMkLst>
          <pc:docMk/>
          <pc:sldMk cId="1777819016" sldId="269"/>
        </pc:sldMkLst>
        <pc:spChg chg="del">
          <ac:chgData name=" " userId="79dd9cda-b701-4e54-9d1d-ec89df7ac823" providerId="ADAL" clId="{3220D2A1-FBB8-4F3A-9E2C-34C4DD753020}" dt="2018-10-14T07:38:14.600" v="37" actId="478"/>
          <ac:spMkLst>
            <pc:docMk/>
            <pc:sldMk cId="1777819016" sldId="269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7:57.013" v="35" actId="478"/>
        <pc:sldMkLst>
          <pc:docMk/>
          <pc:sldMk cId="696356728" sldId="270"/>
        </pc:sldMkLst>
        <pc:spChg chg="del">
          <ac:chgData name=" " userId="79dd9cda-b701-4e54-9d1d-ec89df7ac823" providerId="ADAL" clId="{3220D2A1-FBB8-4F3A-9E2C-34C4DD753020}" dt="2018-10-14T07:37:57.013" v="35" actId="478"/>
          <ac:spMkLst>
            <pc:docMk/>
            <pc:sldMk cId="696356728" sldId="270"/>
            <ac:spMk id="3" creationId="{00000000-0000-0000-0000-000000000000}"/>
          </ac:spMkLst>
        </pc:spChg>
      </pc:sldChg>
      <pc:sldChg chg="delSp modSp">
        <pc:chgData name=" " userId="79dd9cda-b701-4e54-9d1d-ec89df7ac823" providerId="ADAL" clId="{3220D2A1-FBB8-4F3A-9E2C-34C4DD753020}" dt="2018-10-14T07:37:37.430" v="33" actId="478"/>
        <pc:sldMkLst>
          <pc:docMk/>
          <pc:sldMk cId="800284588" sldId="271"/>
        </pc:sldMkLst>
        <pc:spChg chg="del mod">
          <ac:chgData name=" " userId="79dd9cda-b701-4e54-9d1d-ec89df7ac823" providerId="ADAL" clId="{3220D2A1-FBB8-4F3A-9E2C-34C4DD753020}" dt="2018-10-14T07:37:37.430" v="33" actId="478"/>
          <ac:spMkLst>
            <pc:docMk/>
            <pc:sldMk cId="800284588" sldId="271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8:06.827" v="36" actId="478"/>
        <pc:sldMkLst>
          <pc:docMk/>
          <pc:sldMk cId="3586387066" sldId="272"/>
        </pc:sldMkLst>
        <pc:spChg chg="del">
          <ac:chgData name=" " userId="79dd9cda-b701-4e54-9d1d-ec89df7ac823" providerId="ADAL" clId="{3220D2A1-FBB8-4F3A-9E2C-34C4DD753020}" dt="2018-10-14T07:38:06.827" v="36" actId="478"/>
          <ac:spMkLst>
            <pc:docMk/>
            <pc:sldMk cId="3586387066" sldId="272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9:37.781" v="38" actId="478"/>
        <pc:sldMkLst>
          <pc:docMk/>
          <pc:sldMk cId="924680826" sldId="275"/>
        </pc:sldMkLst>
        <pc:spChg chg="del">
          <ac:chgData name=" " userId="79dd9cda-b701-4e54-9d1d-ec89df7ac823" providerId="ADAL" clId="{3220D2A1-FBB8-4F3A-9E2C-34C4DD753020}" dt="2018-10-14T07:39:37.781" v="38" actId="478"/>
          <ac:spMkLst>
            <pc:docMk/>
            <pc:sldMk cId="924680826" sldId="275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9:47.541" v="39" actId="478"/>
        <pc:sldMkLst>
          <pc:docMk/>
          <pc:sldMk cId="2038209594" sldId="276"/>
        </pc:sldMkLst>
        <pc:spChg chg="del">
          <ac:chgData name=" " userId="79dd9cda-b701-4e54-9d1d-ec89df7ac823" providerId="ADAL" clId="{3220D2A1-FBB8-4F3A-9E2C-34C4DD753020}" dt="2018-10-14T07:39:47.541" v="39" actId="478"/>
          <ac:spMkLst>
            <pc:docMk/>
            <pc:sldMk cId="2038209594" sldId="276"/>
            <ac:spMk id="4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37:51.854" v="34" actId="478"/>
        <pc:sldMkLst>
          <pc:docMk/>
          <pc:sldMk cId="899465373" sldId="277"/>
        </pc:sldMkLst>
        <pc:spChg chg="del">
          <ac:chgData name=" " userId="79dd9cda-b701-4e54-9d1d-ec89df7ac823" providerId="ADAL" clId="{3220D2A1-FBB8-4F3A-9E2C-34C4DD753020}" dt="2018-10-14T07:37:51.854" v="34" actId="478"/>
          <ac:spMkLst>
            <pc:docMk/>
            <pc:sldMk cId="899465373" sldId="277"/>
            <ac:spMk id="4" creationId="{00000000-0000-0000-0000-000000000000}"/>
          </ac:spMkLst>
        </pc:spChg>
      </pc:sldChg>
      <pc:sldChg chg="delSp modSp">
        <pc:chgData name=" " userId="79dd9cda-b701-4e54-9d1d-ec89df7ac823" providerId="ADAL" clId="{3220D2A1-FBB8-4F3A-9E2C-34C4DD753020}" dt="2018-10-14T07:40:05.705" v="43" actId="1076"/>
        <pc:sldMkLst>
          <pc:docMk/>
          <pc:sldMk cId="4269070603" sldId="279"/>
        </pc:sldMkLst>
        <pc:spChg chg="del mod">
          <ac:chgData name=" " userId="79dd9cda-b701-4e54-9d1d-ec89df7ac823" providerId="ADAL" clId="{3220D2A1-FBB8-4F3A-9E2C-34C4DD753020}" dt="2018-10-14T07:39:58.358" v="42" actId="478"/>
          <ac:spMkLst>
            <pc:docMk/>
            <pc:sldMk cId="4269070603" sldId="279"/>
            <ac:spMk id="5" creationId="{00000000-0000-0000-0000-000000000000}"/>
          </ac:spMkLst>
        </pc:spChg>
        <pc:spChg chg="mod">
          <ac:chgData name=" " userId="79dd9cda-b701-4e54-9d1d-ec89df7ac823" providerId="ADAL" clId="{3220D2A1-FBB8-4F3A-9E2C-34C4DD753020}" dt="2018-10-14T07:40:05.705" v="43" actId="1076"/>
          <ac:spMkLst>
            <pc:docMk/>
            <pc:sldMk cId="4269070603" sldId="279"/>
            <ac:spMk id="8" creationId="{00000000-0000-0000-0000-000000000000}"/>
          </ac:spMkLst>
        </pc:spChg>
      </pc:sldChg>
      <pc:sldChg chg="delSp">
        <pc:chgData name=" " userId="79dd9cda-b701-4e54-9d1d-ec89df7ac823" providerId="ADAL" clId="{3220D2A1-FBB8-4F3A-9E2C-34C4DD753020}" dt="2018-10-14T07:40:11.929" v="44" actId="478"/>
        <pc:sldMkLst>
          <pc:docMk/>
          <pc:sldMk cId="362619213" sldId="280"/>
        </pc:sldMkLst>
        <pc:spChg chg="del">
          <ac:chgData name=" " userId="79dd9cda-b701-4e54-9d1d-ec89df7ac823" providerId="ADAL" clId="{3220D2A1-FBB8-4F3A-9E2C-34C4DD753020}" dt="2018-10-14T07:40:11.929" v="44" actId="478"/>
          <ac:spMkLst>
            <pc:docMk/>
            <pc:sldMk cId="362619213" sldId="28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Stack Application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Stack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Lecturer, Department of Computer Science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kishor@aiub.edu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infix to prefix and postfix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65525"/>
              </p:ext>
            </p:extLst>
          </p:nvPr>
        </p:nvGraphicFramePr>
        <p:xfrm>
          <a:off x="326571" y="1164772"/>
          <a:ext cx="11244943" cy="2024744"/>
        </p:xfrm>
        <a:graphic>
          <a:graphicData uri="http://schemas.openxmlformats.org/drawingml/2006/table">
            <a:tbl>
              <a:tblPr/>
              <a:tblGrid>
                <a:gridCol w="334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(A+B) * (C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ABCDE^*/-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-A/B*C^DE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93191" y="33658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0426" y="33658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6775" y="33658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44007" y="33658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002" y="33658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3237" y="33658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^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90472" y="33658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7707" y="33658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64942" y="33658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0116" y="32896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169" y="32896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222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5272" y="32896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0325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(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378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0431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65484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50537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^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35559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20616" y="32896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356" y="377734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0409" y="377734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462" y="377734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0512" y="377734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25565" y="377734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(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10618" y="377734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95671" y="377734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80724" y="377734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65777" y="377734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56" y="4280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0409" y="4280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5462" y="42802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40512" y="4280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5565" y="428026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5356" y="479842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0409" y="479842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5462" y="479842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0596" y="531658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23671" y="38992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10906" y="38992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98141" y="3899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74487" y="38992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55192" y="3899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42427" y="3899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29662" y="3899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98933" y="389926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60340" y="390143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775283" y="389926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^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92403" y="444681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61430" y="444681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77460" y="444681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38911" y="441742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15260" y="441742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02495" y="441742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91907" y="441742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79142" y="441742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590228" y="500851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958166" y="5008519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73109" y="5008519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238911" y="499654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15260" y="499654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98142" y="499654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98935" y="5595256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54902" y="5595256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70932" y="559525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238910" y="555171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404884" y="345294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592119" y="345294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768468" y="34529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955700" y="345294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127695" y="34529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314930" y="34529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02165" y="34529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^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689400" y="34529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876635" y="34529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810626" y="398634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1172033" y="398852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986976" y="398634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^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804096" y="4533899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173123" y="453389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989153" y="4533899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801921" y="509560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1169859" y="509560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984802" y="509560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810628" y="5682341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166595" y="5682341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982625" y="5682342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709683" y="563879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439719" y="3970020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626954" y="3970020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803303" y="3970021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990535" y="3970020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9162530" y="3970021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349765" y="3970021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537000" y="3970021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452806" y="448600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640041" y="448600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816390" y="448600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003622" y="4486003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9175617" y="4486004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513815" y="510539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701050" y="5105397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877399" y="5105398"/>
            <a:ext cx="185057" cy="44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778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0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6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3" grpId="0" animBg="1"/>
      <p:bldP spid="54" grpId="0" animBg="1"/>
      <p:bldP spid="54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7" grpId="0" animBg="1"/>
      <p:bldP spid="77" grpId="1" animBg="1"/>
      <p:bldP spid="78" grpId="0" animBg="1"/>
      <p:bldP spid="78" grpId="1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3" grpId="0" animBg="1"/>
      <p:bldP spid="114" grpId="0" animBg="1"/>
      <p:bldP spid="115" grpId="0" animBg="1"/>
      <p:bldP spid="119" grpId="0" animBg="1"/>
      <p:bldP spid="120" grpId="0" animBg="1"/>
      <p:bldP spid="121" grpId="0" animBg="1"/>
      <p:bldP spid="122" grpId="0" animBg="1"/>
      <p:bldP spid="122" grpId="1" animBg="1"/>
      <p:bldP spid="123" grpId="0" animBg="1"/>
      <p:bldP spid="124" grpId="0" animBg="1"/>
      <p:bldP spid="125" grpId="0" animBg="1"/>
      <p:bldP spid="126" grpId="0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2" grpId="0" animBg="1"/>
      <p:bldP spid="133" grpId="0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596875" y="1153105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48469" y="114664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02309" y="1153135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42500" y="1153135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84423" y="114909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523007" y="1153135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75842" y="114664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226056" y="114664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64672" y="1147378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11780" y="114661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254992" y="114661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8826" y="115313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927154" y="115313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261549" y="115313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63868" y="149541"/>
            <a:ext cx="5390923" cy="48805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Converting Infix to Postfix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half" idx="2"/>
          </p:nvPr>
        </p:nvSpPr>
        <p:spPr>
          <a:xfrm>
            <a:off x="243522" y="152400"/>
            <a:ext cx="8466525" cy="6434380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Infix Expression: 2*6/(4-1)+5*3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')' to the end of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'(' );</a:t>
            </a:r>
          </a:p>
          <a:p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next symbol from left of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'(' then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')'  then{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'('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&lt;=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3527" y="1153138"/>
            <a:ext cx="1178393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4080" y="2059479"/>
            <a:ext cx="117957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2385" y="2963228"/>
            <a:ext cx="117494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8473" y="114665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2313" y="1153139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42504" y="1153139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84427" y="1149096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3011" y="1153139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75846" y="114665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6060" y="114665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64676" y="11473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11784" y="114661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54996" y="114661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88830" y="115313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27158" y="115313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261553" y="115313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48473" y="20584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87073" y="2064970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27264" y="2064970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9187" y="206092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7771" y="2064970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60606" y="20584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210820" y="20584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549436" y="2059213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96544" y="2058449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239756" y="2058449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573590" y="2064969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06569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45169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88557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47628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12401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04786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06568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44448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90849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3286" y="4605568"/>
            <a:ext cx="5355466" cy="3748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23286" y="4605568"/>
            <a:ext cx="5355466" cy="37487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* 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528425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/ 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+ 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023286" y="4605568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of Expression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60266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596871" y="1153101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53656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</a:p>
        </p:txBody>
      </p:sp>
    </p:spTree>
    <p:extLst>
      <p:ext uri="{BB962C8B-B14F-4D97-AF65-F5344CB8AC3E}">
        <p14:creationId xmlns:p14="http://schemas.microsoft.com/office/powerpoint/2010/main" val="9246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0" grpId="9" animBg="1"/>
      <p:bldP spid="80" grpId="10" animBg="1"/>
      <p:bldP spid="80" grpId="11" animBg="1"/>
      <p:bldP spid="80" grpId="12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68" grpId="0" animBg="1"/>
      <p:bldP spid="68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7135364" y="36031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73964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1415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156078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94662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82572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6505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0366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85077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19398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2782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86462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363" y="195263"/>
            <a:ext cx="5390923" cy="740908"/>
          </a:xfrm>
        </p:spPr>
        <p:txBody>
          <a:bodyPr/>
          <a:lstStyle/>
          <a:p>
            <a:r>
              <a:rPr lang="en-US" dirty="0"/>
              <a:t>Evaluating Postfix Expression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half" idx="2"/>
          </p:nvPr>
        </p:nvSpPr>
        <p:spPr>
          <a:xfrm>
            <a:off x="106362" y="1038498"/>
            <a:ext cx="6456808" cy="537149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 Expression: 26*41-/53*+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')' ); </a:t>
            </a:r>
          </a:p>
          <a:p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!= ')' )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OperandRight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OperandLeft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  <a:p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0971" y="361308"/>
            <a:ext cx="117957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2385" y="1123542"/>
            <a:ext cx="117494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35364" y="36031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73964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1415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078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94662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2572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6505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50366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5077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19398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52782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47330" y="112906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65192" y="112906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04529" y="112906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506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50608" y="113385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65008" y="113385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1332" y="2066544"/>
            <a:ext cx="5355466" cy="3748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60971" y="2069017"/>
            <a:ext cx="5355466" cy="37487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Evaluate( 2,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6 ) = 12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Evaluate( 4,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15 ) = 19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526074" y="113268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‘)‘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3 ) = 15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Evaluate( 12,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3 ) = 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Evaluate( 4,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1 ) = 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of Expression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6462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506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650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150608" y="1133856"/>
            <a:ext cx="457200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Result = 19</a:t>
            </a:r>
          </a:p>
        </p:txBody>
      </p:sp>
    </p:spTree>
    <p:extLst>
      <p:ext uri="{BB962C8B-B14F-4D97-AF65-F5344CB8AC3E}">
        <p14:creationId xmlns:p14="http://schemas.microsoft.com/office/powerpoint/2010/main" val="20382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8" grpId="10" animBg="1"/>
      <p:bldP spid="78" grpId="11" animBg="1"/>
      <p:bldP spid="78" grpId="12" animBg="1"/>
      <p:bldP spid="78" grpId="13" animBg="1"/>
      <p:bldP spid="78" grpId="14" animBg="1"/>
      <p:bldP spid="78" grpId="15" animBg="1"/>
      <p:bldP spid="78" grpId="16" animBg="1"/>
      <p:bldP spid="78" grpId="17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79" grpId="8" animBg="1"/>
      <p:bldP spid="79" grpId="9" animBg="1"/>
      <p:bldP spid="79" grpId="10" animBg="1"/>
      <p:bldP spid="79" grpId="11" animBg="1"/>
      <p:bldP spid="79" grpId="12" animBg="1"/>
      <p:bldP spid="79" grpId="13" animBg="1"/>
      <p:bldP spid="2" grpId="0" animBg="1"/>
      <p:bldP spid="2" grpId="1" animBg="1"/>
      <p:bldP spid="2" grpId="2" animBg="1"/>
      <p:bldP spid="2" grpId="3" animBg="1"/>
      <p:bldP spid="2" grpId="4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158" y="114808"/>
            <a:ext cx="8590289" cy="6463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given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Infix 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parentheses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')' to the end of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'(' );</a:t>
            </a:r>
          </a:p>
          <a:p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next symbol from left of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'(' then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')'  then{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'('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7447" y="1538604"/>
            <a:ext cx="3125283" cy="28007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Infix to Prefix Algorithm/ </a:t>
            </a:r>
            <a:r>
              <a:rPr lang="en-US" sz="4400" dirty="0" err="1"/>
              <a:t>PseudoCode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907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06362" y="195263"/>
            <a:ext cx="5390923" cy="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Evaluating Prefix Expression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641" y="1125395"/>
            <a:ext cx="8772718" cy="5078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')' );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adds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the end of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0000B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!= ')' )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OperandLeft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OperandRight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  <a:p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6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parsing, Expression evaluation and Expression conversion.</a:t>
            </a:r>
          </a:p>
          <a:p>
            <a:r>
              <a:rPr lang="en-US" dirty="0"/>
              <a:t>Banking Transaction View</a:t>
            </a:r>
          </a:p>
          <a:p>
            <a:pPr lvl="1"/>
            <a:r>
              <a:rPr lang="en-US" dirty="0"/>
              <a:t>You view the last transaction first.</a:t>
            </a:r>
          </a:p>
          <a:p>
            <a:r>
              <a:rPr lang="en-US" dirty="0"/>
              <a:t>Backtracking and implementation of recursive function, calling function.</a:t>
            </a:r>
          </a:p>
          <a:p>
            <a:r>
              <a:rPr lang="en-US" dirty="0"/>
              <a:t>Towers of Hanoi</a:t>
            </a:r>
          </a:p>
          <a:p>
            <a:r>
              <a:rPr lang="en-US" dirty="0"/>
              <a:t>Inventory Systems like Issuing students the Multi-meters… you will be issued the most recently returned item likely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4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algebraic expression is a </a:t>
            </a:r>
            <a:r>
              <a:rPr lang="en-US" dirty="0">
                <a:solidFill>
                  <a:srgbClr val="FF0000"/>
                </a:solidFill>
              </a:rPr>
              <a:t>legal combination</a:t>
            </a:r>
            <a:r>
              <a:rPr lang="en-US" dirty="0"/>
              <a:t> of </a:t>
            </a:r>
            <a:r>
              <a:rPr lang="en-US" dirty="0">
                <a:solidFill>
                  <a:srgbClr val="0000B0"/>
                </a:solidFill>
              </a:rPr>
              <a:t>operands</a:t>
            </a:r>
            <a:r>
              <a:rPr lang="en-US" dirty="0"/>
              <a:t> and the </a:t>
            </a:r>
            <a:r>
              <a:rPr lang="en-US" dirty="0">
                <a:solidFill>
                  <a:srgbClr val="0000B0"/>
                </a:solidFill>
              </a:rPr>
              <a:t>operators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B0"/>
                </a:solidFill>
              </a:rPr>
              <a:t>Operand</a:t>
            </a:r>
            <a:r>
              <a:rPr lang="en-US" dirty="0"/>
              <a:t> is the quantity (unit of data) on which a mathematical </a:t>
            </a:r>
            <a:r>
              <a:rPr lang="en-US" dirty="0">
                <a:solidFill>
                  <a:srgbClr val="0000B0"/>
                </a:solidFill>
              </a:rPr>
              <a:t>operation</a:t>
            </a:r>
            <a:r>
              <a:rPr lang="en-US" dirty="0"/>
              <a:t> is performed. </a:t>
            </a:r>
          </a:p>
          <a:p>
            <a:r>
              <a:rPr lang="en-US" dirty="0"/>
              <a:t>Operand may be a variable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a constant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5,4,0,9,1 </a:t>
            </a:r>
            <a:r>
              <a:rPr lang="en-US" dirty="0"/>
              <a:t>etc. </a:t>
            </a:r>
          </a:p>
          <a:p>
            <a:r>
              <a:rPr lang="en-US" dirty="0"/>
              <a:t>Operator is a symbol which signifies a mathematical or logical operation between the operands. Example of familiar operators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+,-,*,/,^,%</a:t>
            </a:r>
          </a:p>
          <a:p>
            <a:r>
              <a:rPr lang="en-US" dirty="0"/>
              <a:t>Considering these definitions of operands and operators now we can write an example of expression as: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y * z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Infix, Postfix and Prefix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INFIX</a:t>
            </a:r>
            <a:r>
              <a:rPr lang="en-US" dirty="0"/>
              <a:t>: The expressions in which operands surround the operator, i.e. operator is in between the operands.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6*3</a:t>
            </a:r>
            <a:r>
              <a:rPr lang="en-US" dirty="0"/>
              <a:t> etc. The infix notation is the general way we write an expression.</a:t>
            </a:r>
          </a:p>
          <a:p>
            <a:r>
              <a:rPr lang="en-US" b="1" dirty="0"/>
              <a:t>POSTFIX</a:t>
            </a:r>
            <a:r>
              <a:rPr lang="en-US" dirty="0"/>
              <a:t>: Also Known as Reverse Polish Notation (RPN). The operator comes after the operands, i.e. operator comes post of the operands, so the name postfix.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 xyz+*</a:t>
            </a:r>
            <a:r>
              <a:rPr lang="en-US" dirty="0"/>
              <a:t> etc.</a:t>
            </a:r>
          </a:p>
          <a:p>
            <a:r>
              <a:rPr lang="en-US" b="1" dirty="0"/>
              <a:t>PREFIX</a:t>
            </a:r>
            <a:r>
              <a:rPr lang="en-US" dirty="0"/>
              <a:t>: Also Known as Polish notation. The operator comes before the operands, i.e. operator comes pre of the operands, so the name prefix.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*+xyz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our surprise INFIX notations are not as simple as they seem specially while evaluating them. To evaluate an infix expression we need to consider Operators’ Precedence and Associative property</a:t>
            </a:r>
          </a:p>
          <a:p>
            <a:r>
              <a:rPr lang="en-US" dirty="0"/>
              <a:t>For example  expression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3+5*4</a:t>
            </a:r>
            <a:r>
              <a:rPr lang="en-US" dirty="0"/>
              <a:t> evaluate to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32 = (3+5)*4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23 = 3+(5*4)</a:t>
            </a:r>
            <a:r>
              <a:rPr lang="en-US" dirty="0"/>
              <a:t> </a:t>
            </a:r>
          </a:p>
          <a:p>
            <a:r>
              <a:rPr lang="en-US" dirty="0"/>
              <a:t>Operator precedence and associativity governs the evaluation order of an expression. </a:t>
            </a:r>
          </a:p>
          <a:p>
            <a:pPr lvl="1"/>
            <a:r>
              <a:rPr lang="en-US" dirty="0"/>
              <a:t>An operator with higher precedence is applied before an operator with lower precedence.</a:t>
            </a:r>
          </a:p>
          <a:p>
            <a:pPr lvl="1"/>
            <a:r>
              <a:rPr lang="en-US" dirty="0"/>
              <a:t>Same precedence order operator is evaluated according to their associativity order.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our surprise INFIX notations are not as simple as they seem specially while evaluating them. To evaluate an infix expression we need to consider Operators’ Precedence and Associative property</a:t>
            </a:r>
          </a:p>
          <a:p>
            <a:r>
              <a:rPr lang="en-US" dirty="0"/>
              <a:t>For example  expression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3+5*4</a:t>
            </a:r>
            <a:r>
              <a:rPr lang="en-US" dirty="0"/>
              <a:t> evaluate to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32 = (3+5)*4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Wrong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23 = 3+(5*4)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Correct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Operator precedence and associativity governs the evaluation order of an expression. </a:t>
            </a:r>
          </a:p>
          <a:p>
            <a:pPr lvl="1"/>
            <a:r>
              <a:rPr lang="en-US" dirty="0"/>
              <a:t>An operator with higher precedence is applied before an operator with lower precedence.</a:t>
            </a:r>
          </a:p>
          <a:p>
            <a:pPr lvl="1"/>
            <a:r>
              <a:rPr lang="en-US" dirty="0"/>
              <a:t>Same precedence order operator is evaluated according to their associativity order.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6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782" y="143151"/>
            <a:ext cx="11794435" cy="695049"/>
          </a:xfrm>
        </p:spPr>
        <p:txBody>
          <a:bodyPr/>
          <a:lstStyle/>
          <a:p>
            <a:r>
              <a:rPr lang="en-US" dirty="0"/>
              <a:t>Operator Precedence and Associativity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838200"/>
            <a:ext cx="7090625" cy="410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35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782" y="143151"/>
            <a:ext cx="11794435" cy="695049"/>
          </a:xfrm>
        </p:spPr>
        <p:txBody>
          <a:bodyPr/>
          <a:lstStyle/>
          <a:p>
            <a:r>
              <a:rPr lang="en-US" dirty="0"/>
              <a:t>Operator Precedence and Associativity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838200"/>
            <a:ext cx="7090625" cy="410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4" y="1934221"/>
            <a:ext cx="8142501" cy="4284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97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Infix Expression Is Hard To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operator priorities, tie breaker, and delimiters.</a:t>
            </a:r>
          </a:p>
          <a:p>
            <a:r>
              <a:rPr lang="en-US" dirty="0"/>
              <a:t>This makes the evaluation of expression more difficult than is necessary for the processor.</a:t>
            </a:r>
          </a:p>
          <a:p>
            <a:r>
              <a:rPr lang="en-US" dirty="0"/>
              <a:t>Both prefix and postfix notations have an advantage over infix that while evaluating an expression in prefix or postfix form we need not consider the Precedence and Associative property. </a:t>
            </a:r>
          </a:p>
          <a:p>
            <a:r>
              <a:rPr lang="en-US" dirty="0"/>
              <a:t>The expression is scanned from user in infix form; it is converted into prefix or postfix form and then evaluated without considering the parenthesis and priority of the operators. </a:t>
            </a:r>
          </a:p>
          <a:p>
            <a:r>
              <a:rPr lang="en-US" dirty="0"/>
              <a:t>So, it is easier (complexity wise) for the processor to evaluate expressions that are in these forms.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Application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70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1252</Words>
  <Application>Microsoft Office PowerPoint</Application>
  <PresentationFormat>Widescreen</PresentationFormat>
  <Paragraphs>385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Gulim</vt:lpstr>
      <vt:lpstr>ＭＳ Ｐゴシック</vt:lpstr>
      <vt:lpstr>Arial</vt:lpstr>
      <vt:lpstr>Book Antiqua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Wingdings 2</vt:lpstr>
      <vt:lpstr>1_Office Theme</vt:lpstr>
      <vt:lpstr>CSC 2105::Data Structure  Stack Application</vt:lpstr>
      <vt:lpstr>Applications of Stack</vt:lpstr>
      <vt:lpstr>Algebraic Expression</vt:lpstr>
      <vt:lpstr>Infix, Postfix and Prefix Expressions</vt:lpstr>
      <vt:lpstr>Infix</vt:lpstr>
      <vt:lpstr>Infix</vt:lpstr>
      <vt:lpstr>Operator Precedence and Associativity  </vt:lpstr>
      <vt:lpstr>Operator Precedence and Associativity  </vt:lpstr>
      <vt:lpstr>Infix Expression Is Hard To Parse</vt:lpstr>
      <vt:lpstr>Examples of infix to prefix and postfix</vt:lpstr>
      <vt:lpstr>Converting Infix to Postfix</vt:lpstr>
      <vt:lpstr>Evaluating Postfix Expression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 </cp:lastModifiedBy>
  <cp:revision>831</cp:revision>
  <cp:lastPrinted>2015-02-17T10:14:18Z</cp:lastPrinted>
  <dcterms:created xsi:type="dcterms:W3CDTF">2015-01-16T09:30:36Z</dcterms:created>
  <dcterms:modified xsi:type="dcterms:W3CDTF">2018-10-14T07:40:31Z</dcterms:modified>
</cp:coreProperties>
</file>