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86" r:id="rId8"/>
    <p:sldId id="287" r:id="rId9"/>
    <p:sldId id="288" r:id="rId10"/>
    <p:sldId id="289" r:id="rId11"/>
    <p:sldId id="290" r:id="rId12"/>
    <p:sldId id="291" r:id="rId13"/>
    <p:sldId id="292" r:id="rId14"/>
    <p:sldId id="293" r:id="rId15"/>
    <p:sldId id="29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5" d="100"/>
          <a:sy n="75" d="100"/>
        </p:scale>
        <p:origin x="414"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9/6/2019</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9/6/2019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smtClean="0"/>
              <a:t>Paper Summarization </a:t>
            </a:r>
            <a:endParaRPr lang="en-US" dirty="0"/>
          </a:p>
        </p:txBody>
      </p:sp>
      <p:sp>
        <p:nvSpPr>
          <p:cNvPr id="4" name="Subtitle 3"/>
          <p:cNvSpPr>
            <a:spLocks noGrp="1"/>
          </p:cNvSpPr>
          <p:nvPr>
            <p:ph type="subTitle" idx="1"/>
          </p:nvPr>
        </p:nvSpPr>
        <p:spPr/>
        <p:txBody>
          <a:bodyPr/>
          <a:lstStyle/>
          <a:p>
            <a:r>
              <a:rPr lang="en-US" dirty="0" err="1" smtClean="0"/>
              <a:t>Imtiaz</a:t>
            </a:r>
            <a:r>
              <a:rPr lang="en-US" dirty="0" smtClean="0"/>
              <a:t> Ahmed </a:t>
            </a:r>
            <a:r>
              <a:rPr lang="en-US" dirty="0" err="1" smtClean="0"/>
              <a:t>Gazi</a:t>
            </a:r>
            <a:r>
              <a:rPr lang="en-US" dirty="0" smtClean="0"/>
              <a:t> </a:t>
            </a:r>
            <a:br>
              <a:rPr lang="en-US" dirty="0" smtClean="0"/>
            </a:br>
            <a:r>
              <a:rPr lang="en-US" dirty="0" smtClean="0"/>
              <a:t>1611340042</a:t>
            </a: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p:cNvSpPr>
            <a:spLocks noGrp="1"/>
          </p:cNvSpPr>
          <p:nvPr>
            <p:ph type="body" sz="quarter" idx="13"/>
          </p:nvPr>
        </p:nvSpPr>
        <p:spPr/>
        <p:txBody>
          <a:bodyPr/>
          <a:lstStyle/>
          <a:p>
            <a:r>
              <a:rPr lang="en-US" dirty="0" smtClean="0"/>
              <a:t>The </a:t>
            </a:r>
            <a:r>
              <a:rPr lang="en-US" dirty="0"/>
              <a:t>goal of this paper is to make a report on empirical study of predictive modeling of several patient outcomes using three state-of-the-art machine learning methods. They had validated the models by interpreting the importance of predictors in the final models. They compared univariate statistical tests, information-theoretic measures, permutation testing, and normalized coefficients from multivariate logistic regression models. But they got poor correlation between methods in their assessment of feature importance, even when their performance is comparable and relatively good. In this paper we found out that Electronic health record (EHR) adoption grew from 9.4% to 83.8% and day by day it is increasing. Hospitals across the United States over the last decade, mostly due to incentives provided by the Health Information Technology for Economic and Clinical Health (HITECH) Act of 2009. EHR data can support a number of knowledge discovery tasks such as predictive modeling, identifying disease comorbidity, and identifying patient sub-types. This paper focuses on the first task: predictive modeling of patient outcomes, which can impact care in several ways. First, models that predict patient outcomes can be used at the point of care for assisting in clinical decision making and secondly the models can be used to identify trends in undesirable patient outcomes and support new clinical procedures that amend those trends. Third, predictive models can point to underlying factors that affect a patient subgroup’s response to a treatment, thereby improving scientific understanding of human health.</a:t>
            </a:r>
          </a:p>
          <a:p>
            <a:endParaRPr lang="en-US" dirty="0"/>
          </a:p>
        </p:txBody>
      </p:sp>
    </p:spTree>
    <p:extLst>
      <p:ext uri="{BB962C8B-B14F-4D97-AF65-F5344CB8AC3E}">
        <p14:creationId xmlns:p14="http://schemas.microsoft.com/office/powerpoint/2010/main" val="287757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p:cNvSpPr>
            <a:spLocks noGrp="1"/>
          </p:cNvSpPr>
          <p:nvPr>
            <p:ph type="body" sz="quarter" idx="13"/>
          </p:nvPr>
        </p:nvSpPr>
        <p:spPr/>
        <p:txBody>
          <a:bodyPr/>
          <a:lstStyle/>
          <a:p>
            <a:r>
              <a:rPr lang="en-US" dirty="0"/>
              <a:t>First, models that predict patient outcomes can be used at the point of care for assisting in clinical decision making and secondly the models can be used to identify trends in undesirable patient outcomes and support new clinical procedures that amend those trends. Third, predictive models can point to underlying factors that affect a patient subgroup’s response to a treatment, thereby improving scientific understanding of human health.</a:t>
            </a:r>
          </a:p>
          <a:p>
            <a:endParaRPr lang="en-US" dirty="0"/>
          </a:p>
        </p:txBody>
      </p:sp>
    </p:spTree>
    <p:extLst>
      <p:ext uri="{BB962C8B-B14F-4D97-AF65-F5344CB8AC3E}">
        <p14:creationId xmlns:p14="http://schemas.microsoft.com/office/powerpoint/2010/main" val="237113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p:cNvSpPr>
            <a:spLocks noGrp="1"/>
          </p:cNvSpPr>
          <p:nvPr>
            <p:ph type="body" sz="quarter" idx="13"/>
          </p:nvPr>
        </p:nvSpPr>
        <p:spPr/>
        <p:txBody>
          <a:bodyPr/>
          <a:lstStyle/>
          <a:p>
            <a:r>
              <a:rPr lang="en-US" dirty="0"/>
              <a:t>With a one year prediction horizon, the best model (</a:t>
            </a:r>
            <a:r>
              <a:rPr lang="en-US" dirty="0" err="1"/>
              <a:t>XGBoost</a:t>
            </a:r>
            <a:r>
              <a:rPr lang="en-US" dirty="0"/>
              <a:t>) achieved median AUROC values of 0.85 or 85% for Alzheimer’s disease, 0.91 or 91%  for Diabetes, 0.96 or 96% for Diabetes with renal manifestations, 0.85 or 85% for esophageal reflux, 0.91 or 91% for kidney disease, 0.88 or 88% for liver disease, and 0.87 and 87% for sleep apnea. We find that predictive ability diminishes as the prediction horizon increases, as expected. The exception is the predictions for esophageal reflux that trend higher for the ensemble methods with longer prediction horizons.</a:t>
            </a:r>
            <a:br>
              <a:rPr lang="en-US" dirty="0"/>
            </a:br>
            <a:r>
              <a:rPr lang="en-US" dirty="0"/>
              <a:t/>
            </a:r>
            <a:br>
              <a:rPr lang="en-US" dirty="0"/>
            </a:br>
            <a:endParaRPr lang="en-US" dirty="0"/>
          </a:p>
        </p:txBody>
      </p:sp>
    </p:spTree>
    <p:extLst>
      <p:ext uri="{BB962C8B-B14F-4D97-AF65-F5344CB8AC3E}">
        <p14:creationId xmlns:p14="http://schemas.microsoft.com/office/powerpoint/2010/main" val="279134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noAutofit/>
          </a:bodyPr>
          <a:lstStyle/>
          <a:p>
            <a:r>
              <a:rPr lang="en-US" sz="4800" dirty="0">
                <a:latin typeface="+mn-lt"/>
              </a:rPr>
              <a:t>A machine learning basis for a </a:t>
            </a:r>
            <a:r>
              <a:rPr lang="en-US" sz="4800" dirty="0" err="1" smtClean="0">
                <a:latin typeface="+mn-lt"/>
              </a:rPr>
              <a:t>clinicaldecision</a:t>
            </a:r>
            <a:r>
              <a:rPr lang="en-US" sz="4800" dirty="0" smtClean="0">
                <a:latin typeface="+mn-lt"/>
              </a:rPr>
              <a:t> </a:t>
            </a:r>
            <a:r>
              <a:rPr lang="en-US" sz="4800" dirty="0">
                <a:latin typeface="+mn-lt"/>
              </a:rPr>
              <a:t>support system</a:t>
            </a:r>
            <a:r>
              <a:rPr lang="en-US" sz="4800" i="1" u="sng" dirty="0">
                <a:latin typeface="+mn-lt"/>
              </a:rPr>
              <a:t/>
            </a:r>
            <a:br>
              <a:rPr lang="en-US" sz="4800" i="1" u="sng" dirty="0">
                <a:latin typeface="+mn-lt"/>
              </a:rPr>
            </a:br>
            <a:endParaRPr lang="en-US" sz="4800" dirty="0">
              <a:latin typeface="+mn-lt"/>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smtClean="0"/>
              <a:t>Abstract :</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US" dirty="0"/>
              <a:t>Like other scientific fields, such as cosmology, high-energy physics, or even the life sciences, medicine and healthcare face the challenge of an extremely quick transformation into data-driven sciences. This challenge entails the daunting task of extracting usable knowledge from these data using algorithmic methods. In the medical context this may for instance realized through the design of medical decision support </a:t>
            </a:r>
            <a:r>
              <a:rPr lang="en-US" dirty="0" smtClean="0"/>
              <a:t>system.</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p:cNvSpPr>
            <a:spLocks noGrp="1"/>
          </p:cNvSpPr>
          <p:nvPr>
            <p:ph type="body" sz="quarter" idx="13"/>
          </p:nvPr>
        </p:nvSpPr>
        <p:spPr/>
        <p:txBody>
          <a:bodyPr/>
          <a:lstStyle/>
          <a:p>
            <a:pPr marL="0" indent="0">
              <a:buNone/>
            </a:pPr>
            <a:r>
              <a:rPr lang="en-US" sz="1800" dirty="0" smtClean="0"/>
              <a:t>1.This Paper is Based on BN algorithm</a:t>
            </a:r>
            <a:br>
              <a:rPr lang="en-US" sz="1800" dirty="0" smtClean="0"/>
            </a:br>
            <a:r>
              <a:rPr lang="en-US" sz="1800" dirty="0" smtClean="0"/>
              <a:t/>
            </a:r>
            <a:br>
              <a:rPr lang="en-US" sz="1800" dirty="0" smtClean="0"/>
            </a:br>
            <a:r>
              <a:rPr lang="en-US" sz="1800" dirty="0" smtClean="0"/>
              <a:t>2.This method can predict the mortality percentage for the     patients with sepsis.</a:t>
            </a:r>
            <a:br>
              <a:rPr lang="en-US" sz="1800" dirty="0" smtClean="0"/>
            </a:br>
            <a:r>
              <a:rPr lang="en-US" sz="1800" dirty="0" smtClean="0"/>
              <a:t/>
            </a:r>
            <a:br>
              <a:rPr lang="en-US" sz="1800" dirty="0" smtClean="0"/>
            </a:br>
            <a:r>
              <a:rPr lang="en-US" sz="1800" dirty="0" smtClean="0"/>
              <a:t>3. Application of Bayesian algorithm in other fields.</a:t>
            </a:r>
            <a:endParaRPr lang="en-US" sz="1800" dirty="0"/>
          </a:p>
        </p:txBody>
      </p:sp>
    </p:spTree>
    <p:extLst>
      <p:ext uri="{BB962C8B-B14F-4D97-AF65-F5344CB8AC3E}">
        <p14:creationId xmlns:p14="http://schemas.microsoft.com/office/powerpoint/2010/main" val="250845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Summary :</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p:cNvSpPr>
            <a:spLocks noGrp="1"/>
          </p:cNvSpPr>
          <p:nvPr>
            <p:ph type="body" sz="quarter" idx="13"/>
          </p:nvPr>
        </p:nvSpPr>
        <p:spPr/>
        <p:txBody>
          <a:bodyPr/>
          <a:lstStyle/>
          <a:p>
            <a:r>
              <a:rPr lang="en-US" dirty="0" smtClean="0"/>
              <a:t>The </a:t>
            </a:r>
            <a:r>
              <a:rPr lang="en-US" dirty="0"/>
              <a:t>treatment of sepsis has placed a serious burden on healthcare systems, with an estimated US$14.6 billion spent annually on hospitalizations in the USA. Severe sepsis and septic shock, the more serious forms of sepsis, kill one in four </a:t>
            </a:r>
            <a:r>
              <a:rPr lang="en-US" dirty="0" smtClean="0"/>
              <a:t>patients </a:t>
            </a:r>
            <a:r>
              <a:rPr lang="en-US" dirty="0"/>
              <a:t>affected. Progression to severe sepsis is associated with increased mortality and morbidity, including permanent organ damage, cognitive impairment, and</a:t>
            </a:r>
            <a:br>
              <a:rPr lang="en-US" dirty="0"/>
            </a:br>
            <a:r>
              <a:rPr lang="en-US" dirty="0"/>
              <a:t>physical disability.1 Provision of appropriate treatment early in the development of sepsis has been associated with improved patient outcomes. Previous studies have demonstrated that machine learning methods can be incorporated into electronic health records (EHRs) to predict clinically relevant outcomes in patients with sepsis.  They used Generative and discriminative classification (naïve Bayes, support vector machines, Gaussian mixture models, hidden Markov models) were used to integrate heterogeneous patient data and form a predictive tool for the inference of lactate level and mortality </a:t>
            </a:r>
            <a:r>
              <a:rPr lang="en-US" dirty="0" smtClean="0"/>
              <a:t>risk.</a:t>
            </a:r>
            <a:endParaRPr lang="en-US" dirty="0"/>
          </a:p>
        </p:txBody>
      </p:sp>
    </p:spTree>
    <p:extLst>
      <p:ext uri="{BB962C8B-B14F-4D97-AF65-F5344CB8AC3E}">
        <p14:creationId xmlns:p14="http://schemas.microsoft.com/office/powerpoint/2010/main" val="70286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 </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p:cNvSpPr>
            <a:spLocks noGrp="1"/>
          </p:cNvSpPr>
          <p:nvPr>
            <p:ph type="body" sz="quarter" idx="13"/>
          </p:nvPr>
        </p:nvSpPr>
        <p:spPr/>
        <p:txBody>
          <a:bodyPr/>
          <a:lstStyle/>
          <a:p>
            <a:pPr marL="0" indent="0">
              <a:buNone/>
            </a:pPr>
            <a:r>
              <a:rPr lang="en-US" dirty="0"/>
              <a:t>Recently </a:t>
            </a:r>
            <a:r>
              <a:rPr lang="en-US" dirty="0" err="1"/>
              <a:t>Peelen</a:t>
            </a:r>
            <a:r>
              <a:rPr lang="en-US" dirty="0"/>
              <a:t> and others developed a dynamic Bayesian network</a:t>
            </a:r>
            <a:br>
              <a:rPr lang="en-US" dirty="0"/>
            </a:br>
            <a:r>
              <a:rPr lang="en-US" dirty="0"/>
              <a:t>(BN), modeling the progression of organ failure based on the Sequential Organ Failure Assessment (SOFA) score in the ICU. neural networks have been used to</a:t>
            </a:r>
            <a:br>
              <a:rPr lang="en-US" dirty="0"/>
            </a:br>
            <a:r>
              <a:rPr lang="en-US" dirty="0"/>
              <a:t>predict the critical states of sepsis. Progression from sepsis to severe sepsis was</a:t>
            </a:r>
            <a:br>
              <a:rPr lang="en-US" dirty="0"/>
            </a:br>
            <a:r>
              <a:rPr lang="en-US" dirty="0"/>
              <a:t>found to be accurately classified by using support vector machines (SVMs).11 12 Furthermore, dynamic BNs can predict mortality in sepsis and ICU patients</a:t>
            </a:r>
            <a:r>
              <a:rPr lang="en-US" dirty="0" smtClean="0"/>
              <a:t>.</a:t>
            </a:r>
            <a:r>
              <a:rPr lang="en-US" dirty="0"/>
              <a:t> </a:t>
            </a:r>
          </a:p>
          <a:p>
            <a:pPr marL="0" indent="0">
              <a:buNone/>
            </a:pPr>
            <a:r>
              <a:rPr lang="en-US" dirty="0"/>
              <a:t>The BN structure learning was performed using the R statistical software environment with the </a:t>
            </a:r>
            <a:r>
              <a:rPr lang="en-US" dirty="0" err="1"/>
              <a:t>bnlearn</a:t>
            </a:r>
            <a:r>
              <a:rPr lang="en-US" dirty="0"/>
              <a:t> pack. the network was trained using the score-based</a:t>
            </a:r>
            <a:br>
              <a:rPr lang="en-US" dirty="0"/>
            </a:br>
            <a:r>
              <a:rPr lang="en-US" dirty="0"/>
              <a:t>greedy search hill-climbing algorithm, wherein the four different scoring measures of </a:t>
            </a:r>
            <a:r>
              <a:rPr lang="en-US" dirty="0" err="1"/>
              <a:t>Akaike</a:t>
            </a:r>
            <a:r>
              <a:rPr lang="en-US" dirty="0"/>
              <a:t> information . Determining the generalization error of the inference method and to avoid overfitting, 10-fold cross-validation on each network was performed to estimate the goodness of fit. the cross-validation performance is evaluated using a log-likelihood loss function, with lower values indicating </a:t>
            </a:r>
            <a:r>
              <a:rPr lang="en-US" dirty="0" smtClean="0"/>
              <a:t>better performance.</a:t>
            </a:r>
            <a:endParaRPr lang="en-US" dirty="0"/>
          </a:p>
        </p:txBody>
      </p:sp>
    </p:spTree>
    <p:extLst>
      <p:ext uri="{BB962C8B-B14F-4D97-AF65-F5344CB8AC3E}">
        <p14:creationId xmlns:p14="http://schemas.microsoft.com/office/powerpoint/2010/main" val="290606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Insight(continued)</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p:cNvSpPr>
            <a:spLocks noGrp="1"/>
          </p:cNvSpPr>
          <p:nvPr>
            <p:ph type="body" sz="quarter" idx="13"/>
          </p:nvPr>
        </p:nvSpPr>
        <p:spPr/>
        <p:txBody>
          <a:bodyPr/>
          <a:lstStyle/>
          <a:p>
            <a:pPr marL="0" indent="0">
              <a:buNone/>
            </a:pPr>
            <a:r>
              <a:rPr lang="en-US" dirty="0" smtClean="0"/>
              <a:t>Thus</a:t>
            </a:r>
            <a:r>
              <a:rPr lang="en-US" dirty="0"/>
              <a:t>, the BN with the least expected loss was chosen as the ideal network</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06761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itle 3"/>
          <p:cNvSpPr>
            <a:spLocks noGrp="1"/>
          </p:cNvSpPr>
          <p:nvPr>
            <p:ph type="title"/>
          </p:nvPr>
        </p:nvSpPr>
        <p:spPr>
          <a:xfrm>
            <a:off x="562708" y="3886200"/>
            <a:ext cx="8050940" cy="859055"/>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Interpretation </a:t>
            </a:r>
            <a:r>
              <a:rPr lang="en-US" dirty="0"/>
              <a:t>of machine learning predictions for patient outcomes in electronic health records </a:t>
            </a:r>
            <a:br>
              <a:rPr lang="en-US" dirty="0"/>
            </a:br>
            <a:endParaRPr lang="en-US" dirty="0"/>
          </a:p>
        </p:txBody>
      </p:sp>
    </p:spTree>
    <p:extLst>
      <p:ext uri="{BB962C8B-B14F-4D97-AF65-F5344CB8AC3E}">
        <p14:creationId xmlns:p14="http://schemas.microsoft.com/office/powerpoint/2010/main" val="2660472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p:cNvSpPr>
            <a:spLocks noGrp="1"/>
          </p:cNvSpPr>
          <p:nvPr>
            <p:ph type="body" sz="quarter" idx="13"/>
          </p:nvPr>
        </p:nvSpPr>
        <p:spPr/>
        <p:txBody>
          <a:bodyPr/>
          <a:lstStyle/>
          <a:p>
            <a:r>
              <a:rPr lang="en-US" dirty="0" smtClean="0"/>
              <a:t>Electronic Health Records is growing at an exponential rate that is being stored in enterprise database or cloud storage. It is very important to understand the interaction between patient health, environment and  clinical decision.</a:t>
            </a:r>
            <a:endParaRPr lang="en-US" dirty="0"/>
          </a:p>
        </p:txBody>
      </p:sp>
    </p:spTree>
    <p:extLst>
      <p:ext uri="{BB962C8B-B14F-4D97-AF65-F5344CB8AC3E}">
        <p14:creationId xmlns:p14="http://schemas.microsoft.com/office/powerpoint/2010/main" val="244405093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611</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Tahoma</vt:lpstr>
      <vt:lpstr>Trade Gothic LT Pro</vt:lpstr>
      <vt:lpstr>Trebuchet MS</vt:lpstr>
      <vt:lpstr>Office Theme</vt:lpstr>
      <vt:lpstr>Paper Summarization </vt:lpstr>
      <vt:lpstr>A machine learning basis for a clinicaldecision support system </vt:lpstr>
      <vt:lpstr>Abstract :</vt:lpstr>
      <vt:lpstr>Objective :</vt:lpstr>
      <vt:lpstr>Summary :</vt:lpstr>
      <vt:lpstr>Insight </vt:lpstr>
      <vt:lpstr>Insight(continued)</vt:lpstr>
      <vt:lpstr>    Interpretation of machine learning predictions for patient outcomes in electronic health records  </vt:lpstr>
      <vt:lpstr>Abstract</vt:lpstr>
      <vt:lpstr>Summary </vt:lpstr>
      <vt:lpstr>Summary</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2019-09-06T17:01:28Z</dcterms:created>
  <dcterms:modified xsi:type="dcterms:W3CDTF">2019-09-06T20:42:06Z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